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drawings/drawing2.xml" ContentType="application/vnd.openxmlformats-officedocument.drawingml.chartshapes+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0.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1"/>
  </p:notesMasterIdLst>
  <p:sldIdLst>
    <p:sldId id="256" r:id="rId2"/>
    <p:sldId id="326" r:id="rId3"/>
    <p:sldId id="386" r:id="rId4"/>
    <p:sldId id="387" r:id="rId5"/>
    <p:sldId id="392" r:id="rId6"/>
    <p:sldId id="308" r:id="rId7"/>
    <p:sldId id="384" r:id="rId8"/>
    <p:sldId id="362" r:id="rId9"/>
    <p:sldId id="341" r:id="rId10"/>
    <p:sldId id="300" r:id="rId11"/>
    <p:sldId id="302" r:id="rId12"/>
    <p:sldId id="301" r:id="rId13"/>
    <p:sldId id="309" r:id="rId14"/>
    <p:sldId id="328" r:id="rId15"/>
    <p:sldId id="265" r:id="rId16"/>
    <p:sldId id="349" r:id="rId17"/>
    <p:sldId id="263" r:id="rId18"/>
    <p:sldId id="347" r:id="rId19"/>
    <p:sldId id="366" r:id="rId20"/>
    <p:sldId id="364" r:id="rId21"/>
    <p:sldId id="342" r:id="rId22"/>
    <p:sldId id="319" r:id="rId23"/>
    <p:sldId id="315" r:id="rId24"/>
    <p:sldId id="351" r:id="rId25"/>
    <p:sldId id="344" r:id="rId26"/>
    <p:sldId id="346" r:id="rId27"/>
    <p:sldId id="345" r:id="rId28"/>
    <p:sldId id="361" r:id="rId29"/>
    <p:sldId id="272" r:id="rId30"/>
    <p:sldId id="275" r:id="rId31"/>
    <p:sldId id="277" r:id="rId32"/>
    <p:sldId id="282" r:id="rId33"/>
    <p:sldId id="281" r:id="rId34"/>
    <p:sldId id="322" r:id="rId35"/>
    <p:sldId id="354" r:id="rId36"/>
    <p:sldId id="357" r:id="rId37"/>
    <p:sldId id="330" r:id="rId38"/>
    <p:sldId id="353" r:id="rId39"/>
    <p:sldId id="331" r:id="rId40"/>
    <p:sldId id="339" r:id="rId41"/>
    <p:sldId id="334" r:id="rId42"/>
    <p:sldId id="369" r:id="rId43"/>
    <p:sldId id="370" r:id="rId44"/>
    <p:sldId id="352" r:id="rId45"/>
    <p:sldId id="332" r:id="rId46"/>
    <p:sldId id="333" r:id="rId47"/>
    <p:sldId id="324" r:id="rId48"/>
    <p:sldId id="373" r:id="rId49"/>
    <p:sldId id="336" r:id="rId50"/>
    <p:sldId id="393" r:id="rId51"/>
    <p:sldId id="376" r:id="rId52"/>
    <p:sldId id="374" r:id="rId53"/>
    <p:sldId id="394" r:id="rId54"/>
    <p:sldId id="395" r:id="rId55"/>
    <p:sldId id="320" r:id="rId56"/>
    <p:sldId id="303" r:id="rId57"/>
    <p:sldId id="363" r:id="rId58"/>
    <p:sldId id="358" r:id="rId59"/>
    <p:sldId id="371" r:id="rId60"/>
    <p:sldId id="372" r:id="rId61"/>
    <p:sldId id="375" r:id="rId62"/>
    <p:sldId id="377" r:id="rId63"/>
    <p:sldId id="382" r:id="rId64"/>
    <p:sldId id="378" r:id="rId65"/>
    <p:sldId id="379" r:id="rId66"/>
    <p:sldId id="368" r:id="rId67"/>
    <p:sldId id="380" r:id="rId68"/>
    <p:sldId id="381" r:id="rId69"/>
    <p:sldId id="383" r:id="rId70"/>
    <p:sldId id="385" r:id="rId71"/>
    <p:sldId id="388" r:id="rId72"/>
    <p:sldId id="396" r:id="rId73"/>
    <p:sldId id="390" r:id="rId74"/>
    <p:sldId id="397" r:id="rId75"/>
    <p:sldId id="398" r:id="rId76"/>
    <p:sldId id="401" r:id="rId77"/>
    <p:sldId id="399" r:id="rId78"/>
    <p:sldId id="391" r:id="rId79"/>
    <p:sldId id="400" r:id="rId80"/>
    <p:sldId id="402" r:id="rId81"/>
    <p:sldId id="408" r:id="rId82"/>
    <p:sldId id="407" r:id="rId83"/>
    <p:sldId id="409" r:id="rId84"/>
    <p:sldId id="410" r:id="rId85"/>
    <p:sldId id="411" r:id="rId86"/>
    <p:sldId id="412" r:id="rId87"/>
    <p:sldId id="414" r:id="rId88"/>
    <p:sldId id="413" r:id="rId89"/>
    <p:sldId id="415" r:id="rId90"/>
    <p:sldId id="416" r:id="rId91"/>
    <p:sldId id="418" r:id="rId92"/>
    <p:sldId id="420" r:id="rId93"/>
    <p:sldId id="417" r:id="rId94"/>
    <p:sldId id="419" r:id="rId95"/>
    <p:sldId id="422" r:id="rId96"/>
    <p:sldId id="421" r:id="rId97"/>
    <p:sldId id="423" r:id="rId98"/>
    <p:sldId id="424" r:id="rId99"/>
    <p:sldId id="317" r:id="rId10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ugna, Aynalem@DSS" initials="AA" lastIdx="0" clrIdx="0">
    <p:extLst>
      <p:ext uri="{19B8F6BF-5375-455C-9EA6-DF929625EA0E}">
        <p15:presenceInfo xmlns:p15="http://schemas.microsoft.com/office/powerpoint/2012/main" userId="S-1-5-21-1897865097-1135675640-1714775081-1278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008000"/>
    <a:srgbClr val="336699"/>
    <a:srgbClr val="FF9900"/>
    <a:srgbClr val="A74D25"/>
    <a:srgbClr val="CC0066"/>
    <a:srgbClr val="D60093"/>
    <a:srgbClr val="CC6600"/>
    <a:srgbClr val="FFCC66"/>
    <a:srgbClr val="F65D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20" autoAdjust="0"/>
  </p:normalViewPr>
  <p:slideViewPr>
    <p:cSldViewPr snapToGrid="0">
      <p:cViewPr varScale="1">
        <p:scale>
          <a:sx n="103" d="100"/>
          <a:sy n="103" d="100"/>
        </p:scale>
        <p:origin x="138"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commentAuthors" Target="commentAuthor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6.xlsx"/></Relationships>
</file>

<file path=ppt/charts/_rels/chart11.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embeddings/oleObject6.bin"/></Relationships>
</file>

<file path=ppt/charts/_rels/chart1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7.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2.xml"/><Relationship Id="rId4"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embeddings/oleObject3.bin"/></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4.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GrowthRateMA!$C$7</c:f>
          <c:strCache>
            <c:ptCount val="1"/>
            <c:pt idx="0">
              <c:v>Average annual growth rate (%) </c:v>
            </c:pt>
          </c:strCache>
        </c:strRef>
      </c:tx>
      <c:layout>
        <c:manualLayout>
          <c:xMode val="edge"/>
          <c:yMode val="edge"/>
          <c:x val="0.39156346744591414"/>
          <c:y val="4.2087542087542087E-3"/>
        </c:manualLayout>
      </c:layout>
      <c:overlay val="0"/>
      <c:txPr>
        <a:bodyPr/>
        <a:lstStyle/>
        <a:p>
          <a:pPr>
            <a:defRPr sz="2400"/>
          </a:pPr>
          <a:endParaRPr lang="en-US"/>
        </a:p>
      </c:txPr>
    </c:title>
    <c:autoTitleDeleted val="0"/>
    <c:plotArea>
      <c:layout>
        <c:manualLayout>
          <c:layoutTarget val="inner"/>
          <c:xMode val="edge"/>
          <c:yMode val="edge"/>
          <c:x val="4.5842805968356715E-2"/>
          <c:y val="5.998236962803892E-2"/>
          <c:w val="0.92896411818746127"/>
          <c:h val="0.80826009361850426"/>
        </c:manualLayout>
      </c:layout>
      <c:scatterChart>
        <c:scatterStyle val="smoothMarker"/>
        <c:varyColors val="0"/>
        <c:ser>
          <c:idx val="0"/>
          <c:order val="0"/>
          <c:tx>
            <c:strRef>
              <c:f>GrowthRateMA!$B$10</c:f>
              <c:strCache>
                <c:ptCount val="1"/>
                <c:pt idx="0">
                  <c:v>World</c:v>
                </c:pt>
              </c:strCache>
            </c:strRef>
          </c:tx>
          <c:spPr>
            <a:ln w="57150"/>
          </c:spPr>
          <c:marker>
            <c:symbol val="none"/>
          </c:marker>
          <c:xVal>
            <c:numRef>
              <c:f>GrowthRateMA!$C$9:$AH$9</c:f>
              <c:numCache>
                <c:formatCode>General</c:formatCode>
                <c:ptCount val="32"/>
                <c:pt idx="0">
                  <c:v>1953</c:v>
                </c:pt>
                <c:pt idx="1">
                  <c:v>1958</c:v>
                </c:pt>
                <c:pt idx="2">
                  <c:v>1963</c:v>
                </c:pt>
                <c:pt idx="3">
                  <c:v>1968</c:v>
                </c:pt>
                <c:pt idx="4">
                  <c:v>1973</c:v>
                </c:pt>
                <c:pt idx="5">
                  <c:v>1978</c:v>
                </c:pt>
                <c:pt idx="6">
                  <c:v>1983</c:v>
                </c:pt>
                <c:pt idx="7">
                  <c:v>1988</c:v>
                </c:pt>
                <c:pt idx="8">
                  <c:v>1993</c:v>
                </c:pt>
                <c:pt idx="9">
                  <c:v>1998</c:v>
                </c:pt>
                <c:pt idx="10">
                  <c:v>2003</c:v>
                </c:pt>
                <c:pt idx="11">
                  <c:v>2008</c:v>
                </c:pt>
                <c:pt idx="12">
                  <c:v>2013</c:v>
                </c:pt>
                <c:pt idx="13">
                  <c:v>2018</c:v>
                </c:pt>
                <c:pt idx="14">
                  <c:v>2023</c:v>
                </c:pt>
                <c:pt idx="15">
                  <c:v>2028</c:v>
                </c:pt>
                <c:pt idx="16">
                  <c:v>2033</c:v>
                </c:pt>
                <c:pt idx="17">
                  <c:v>2038</c:v>
                </c:pt>
                <c:pt idx="18">
                  <c:v>2043</c:v>
                </c:pt>
                <c:pt idx="19">
                  <c:v>2048</c:v>
                </c:pt>
                <c:pt idx="20">
                  <c:v>2053</c:v>
                </c:pt>
                <c:pt idx="21">
                  <c:v>2058</c:v>
                </c:pt>
                <c:pt idx="22">
                  <c:v>2063</c:v>
                </c:pt>
                <c:pt idx="23">
                  <c:v>2068</c:v>
                </c:pt>
                <c:pt idx="24">
                  <c:v>2073</c:v>
                </c:pt>
                <c:pt idx="25">
                  <c:v>2078</c:v>
                </c:pt>
                <c:pt idx="26">
                  <c:v>2083</c:v>
                </c:pt>
                <c:pt idx="27">
                  <c:v>2088</c:v>
                </c:pt>
                <c:pt idx="28">
                  <c:v>2093</c:v>
                </c:pt>
                <c:pt idx="29">
                  <c:v>2098</c:v>
                </c:pt>
                <c:pt idx="30">
                  <c:v>1950</c:v>
                </c:pt>
                <c:pt idx="31">
                  <c:v>2100</c:v>
                </c:pt>
              </c:numCache>
            </c:numRef>
          </c:xVal>
          <c:yVal>
            <c:numRef>
              <c:f>GrowthRateMA!$C$10:$AH$10</c:f>
              <c:numCache>
                <c:formatCode>General</c:formatCode>
                <c:ptCount val="32"/>
                <c:pt idx="0">
                  <c:v>1.8159999999999954</c:v>
                </c:pt>
                <c:pt idx="1">
                  <c:v>1.829</c:v>
                </c:pt>
                <c:pt idx="2">
                  <c:v>1.851</c:v>
                </c:pt>
                <c:pt idx="3">
                  <c:v>2.069</c:v>
                </c:pt>
                <c:pt idx="4">
                  <c:v>1.9580000000000024</c:v>
                </c:pt>
                <c:pt idx="5">
                  <c:v>1.7669999999999972</c:v>
                </c:pt>
                <c:pt idx="6">
                  <c:v>1.7629999999999972</c:v>
                </c:pt>
                <c:pt idx="7">
                  <c:v>1.7440000000000007</c:v>
                </c:pt>
                <c:pt idx="8">
                  <c:v>1.5229999999999968</c:v>
                </c:pt>
                <c:pt idx="9">
                  <c:v>1.339</c:v>
                </c:pt>
                <c:pt idx="10">
                  <c:v>1.216</c:v>
                </c:pt>
                <c:pt idx="11">
                  <c:v>1.1619999999999966</c:v>
                </c:pt>
                <c:pt idx="12">
                  <c:v>1.0960000000000001</c:v>
                </c:pt>
                <c:pt idx="13">
                  <c:v>0.997</c:v>
                </c:pt>
                <c:pt idx="14">
                  <c:v>0.88500000000000034</c:v>
                </c:pt>
                <c:pt idx="15">
                  <c:v>0.78</c:v>
                </c:pt>
                <c:pt idx="16">
                  <c:v>0.68600000000000072</c:v>
                </c:pt>
                <c:pt idx="17">
                  <c:v>0.60000000000000064</c:v>
                </c:pt>
                <c:pt idx="18">
                  <c:v>0.51600000000000001</c:v>
                </c:pt>
                <c:pt idx="19">
                  <c:v>0.43500000000000077</c:v>
                </c:pt>
                <c:pt idx="20">
                  <c:v>0.35900000000000032</c:v>
                </c:pt>
                <c:pt idx="21">
                  <c:v>0.29400000000000032</c:v>
                </c:pt>
                <c:pt idx="22">
                  <c:v>0.24000000000000021</c:v>
                </c:pt>
                <c:pt idx="23">
                  <c:v>0.19600000000000009</c:v>
                </c:pt>
                <c:pt idx="24">
                  <c:v>0.15900000000000042</c:v>
                </c:pt>
                <c:pt idx="25">
                  <c:v>0.127</c:v>
                </c:pt>
                <c:pt idx="26">
                  <c:v>0.10199999999999998</c:v>
                </c:pt>
                <c:pt idx="27">
                  <c:v>8.5000000000000048E-2</c:v>
                </c:pt>
                <c:pt idx="28">
                  <c:v>6.9000000000000103E-2</c:v>
                </c:pt>
                <c:pt idx="29">
                  <c:v>5.5000000000000084E-2</c:v>
                </c:pt>
              </c:numCache>
            </c:numRef>
          </c:yVal>
          <c:smooth val="1"/>
          <c:extLst>
            <c:ext xmlns:c16="http://schemas.microsoft.com/office/drawing/2014/chart" uri="{C3380CC4-5D6E-409C-BE32-E72D297353CC}">
              <c16:uniqueId val="{00000000-D7E9-4400-8D08-92DD30F41BAD}"/>
            </c:ext>
          </c:extLst>
        </c:ser>
        <c:ser>
          <c:idx val="1"/>
          <c:order val="1"/>
          <c:tx>
            <c:strRef>
              <c:f>GrowthRateMA!$B$11</c:f>
              <c:strCache>
                <c:ptCount val="1"/>
                <c:pt idx="0">
                  <c:v>Africa</c:v>
                </c:pt>
              </c:strCache>
            </c:strRef>
          </c:tx>
          <c:spPr>
            <a:ln w="57150"/>
          </c:spPr>
          <c:marker>
            <c:symbol val="none"/>
          </c:marker>
          <c:xVal>
            <c:numRef>
              <c:f>GrowthRateMA!$C$9:$AH$9</c:f>
              <c:numCache>
                <c:formatCode>General</c:formatCode>
                <c:ptCount val="32"/>
                <c:pt idx="0">
                  <c:v>1953</c:v>
                </c:pt>
                <c:pt idx="1">
                  <c:v>1958</c:v>
                </c:pt>
                <c:pt idx="2">
                  <c:v>1963</c:v>
                </c:pt>
                <c:pt idx="3">
                  <c:v>1968</c:v>
                </c:pt>
                <c:pt idx="4">
                  <c:v>1973</c:v>
                </c:pt>
                <c:pt idx="5">
                  <c:v>1978</c:v>
                </c:pt>
                <c:pt idx="6">
                  <c:v>1983</c:v>
                </c:pt>
                <c:pt idx="7">
                  <c:v>1988</c:v>
                </c:pt>
                <c:pt idx="8">
                  <c:v>1993</c:v>
                </c:pt>
                <c:pt idx="9">
                  <c:v>1998</c:v>
                </c:pt>
                <c:pt idx="10">
                  <c:v>2003</c:v>
                </c:pt>
                <c:pt idx="11">
                  <c:v>2008</c:v>
                </c:pt>
                <c:pt idx="12">
                  <c:v>2013</c:v>
                </c:pt>
                <c:pt idx="13">
                  <c:v>2018</c:v>
                </c:pt>
                <c:pt idx="14">
                  <c:v>2023</c:v>
                </c:pt>
                <c:pt idx="15">
                  <c:v>2028</c:v>
                </c:pt>
                <c:pt idx="16">
                  <c:v>2033</c:v>
                </c:pt>
                <c:pt idx="17">
                  <c:v>2038</c:v>
                </c:pt>
                <c:pt idx="18">
                  <c:v>2043</c:v>
                </c:pt>
                <c:pt idx="19">
                  <c:v>2048</c:v>
                </c:pt>
                <c:pt idx="20">
                  <c:v>2053</c:v>
                </c:pt>
                <c:pt idx="21">
                  <c:v>2058</c:v>
                </c:pt>
                <c:pt idx="22">
                  <c:v>2063</c:v>
                </c:pt>
                <c:pt idx="23">
                  <c:v>2068</c:v>
                </c:pt>
                <c:pt idx="24">
                  <c:v>2073</c:v>
                </c:pt>
                <c:pt idx="25">
                  <c:v>2078</c:v>
                </c:pt>
                <c:pt idx="26">
                  <c:v>2083</c:v>
                </c:pt>
                <c:pt idx="27">
                  <c:v>2088</c:v>
                </c:pt>
                <c:pt idx="28">
                  <c:v>2093</c:v>
                </c:pt>
                <c:pt idx="29">
                  <c:v>2098</c:v>
                </c:pt>
                <c:pt idx="30">
                  <c:v>1950</c:v>
                </c:pt>
                <c:pt idx="31">
                  <c:v>2100</c:v>
                </c:pt>
              </c:numCache>
            </c:numRef>
          </c:xVal>
          <c:yVal>
            <c:numRef>
              <c:f>GrowthRateMA!$C$11:$AH$11</c:f>
              <c:numCache>
                <c:formatCode>General</c:formatCode>
                <c:ptCount val="32"/>
                <c:pt idx="0">
                  <c:v>2.1139999999999999</c:v>
                </c:pt>
                <c:pt idx="1">
                  <c:v>2.3049999999999997</c:v>
                </c:pt>
                <c:pt idx="2">
                  <c:v>2.4389999999999987</c:v>
                </c:pt>
                <c:pt idx="3">
                  <c:v>2.56</c:v>
                </c:pt>
                <c:pt idx="4">
                  <c:v>2.6509999999999998</c:v>
                </c:pt>
                <c:pt idx="5">
                  <c:v>2.7719999999999998</c:v>
                </c:pt>
                <c:pt idx="6">
                  <c:v>2.7970000000000002</c:v>
                </c:pt>
                <c:pt idx="7">
                  <c:v>2.6919999999999997</c:v>
                </c:pt>
                <c:pt idx="8">
                  <c:v>2.5289999999999999</c:v>
                </c:pt>
                <c:pt idx="9">
                  <c:v>2.3569999999999967</c:v>
                </c:pt>
                <c:pt idx="10">
                  <c:v>2.3259999999999987</c:v>
                </c:pt>
                <c:pt idx="11">
                  <c:v>2.3009999999999997</c:v>
                </c:pt>
                <c:pt idx="12">
                  <c:v>2.274</c:v>
                </c:pt>
                <c:pt idx="13">
                  <c:v>2.1949999999999998</c:v>
                </c:pt>
                <c:pt idx="14">
                  <c:v>2.0630000000000002</c:v>
                </c:pt>
                <c:pt idx="15">
                  <c:v>1.9480000000000024</c:v>
                </c:pt>
                <c:pt idx="16">
                  <c:v>1.8460000000000001</c:v>
                </c:pt>
                <c:pt idx="17">
                  <c:v>1.7480000000000007</c:v>
                </c:pt>
                <c:pt idx="18">
                  <c:v>1.645</c:v>
                </c:pt>
                <c:pt idx="19">
                  <c:v>1.534</c:v>
                </c:pt>
                <c:pt idx="20">
                  <c:v>1.4209999999999956</c:v>
                </c:pt>
                <c:pt idx="21">
                  <c:v>1.31</c:v>
                </c:pt>
                <c:pt idx="22">
                  <c:v>1.206</c:v>
                </c:pt>
                <c:pt idx="23">
                  <c:v>1.1060000000000001</c:v>
                </c:pt>
                <c:pt idx="24">
                  <c:v>1.01</c:v>
                </c:pt>
                <c:pt idx="25">
                  <c:v>0.91600000000000004</c:v>
                </c:pt>
                <c:pt idx="26">
                  <c:v>0.82700000000000062</c:v>
                </c:pt>
                <c:pt idx="27">
                  <c:v>0.74200000000000155</c:v>
                </c:pt>
                <c:pt idx="28">
                  <c:v>0.66100000000000203</c:v>
                </c:pt>
                <c:pt idx="29">
                  <c:v>0.5850000000000003</c:v>
                </c:pt>
              </c:numCache>
            </c:numRef>
          </c:yVal>
          <c:smooth val="1"/>
          <c:extLst>
            <c:ext xmlns:c16="http://schemas.microsoft.com/office/drawing/2014/chart" uri="{C3380CC4-5D6E-409C-BE32-E72D297353CC}">
              <c16:uniqueId val="{00000001-D7E9-4400-8D08-92DD30F41BAD}"/>
            </c:ext>
          </c:extLst>
        </c:ser>
        <c:ser>
          <c:idx val="2"/>
          <c:order val="2"/>
          <c:tx>
            <c:strRef>
              <c:f>GrowthRateMA!$B$12</c:f>
              <c:strCache>
                <c:ptCount val="1"/>
                <c:pt idx="0">
                  <c:v>Europe</c:v>
                </c:pt>
              </c:strCache>
            </c:strRef>
          </c:tx>
          <c:spPr>
            <a:ln w="57150"/>
          </c:spPr>
          <c:marker>
            <c:symbol val="none"/>
          </c:marker>
          <c:xVal>
            <c:numRef>
              <c:f>GrowthRateMA!$C$9:$AH$9</c:f>
              <c:numCache>
                <c:formatCode>General</c:formatCode>
                <c:ptCount val="32"/>
                <c:pt idx="0">
                  <c:v>1953</c:v>
                </c:pt>
                <c:pt idx="1">
                  <c:v>1958</c:v>
                </c:pt>
                <c:pt idx="2">
                  <c:v>1963</c:v>
                </c:pt>
                <c:pt idx="3">
                  <c:v>1968</c:v>
                </c:pt>
                <c:pt idx="4">
                  <c:v>1973</c:v>
                </c:pt>
                <c:pt idx="5">
                  <c:v>1978</c:v>
                </c:pt>
                <c:pt idx="6">
                  <c:v>1983</c:v>
                </c:pt>
                <c:pt idx="7">
                  <c:v>1988</c:v>
                </c:pt>
                <c:pt idx="8">
                  <c:v>1993</c:v>
                </c:pt>
                <c:pt idx="9">
                  <c:v>1998</c:v>
                </c:pt>
                <c:pt idx="10">
                  <c:v>2003</c:v>
                </c:pt>
                <c:pt idx="11">
                  <c:v>2008</c:v>
                </c:pt>
                <c:pt idx="12">
                  <c:v>2013</c:v>
                </c:pt>
                <c:pt idx="13">
                  <c:v>2018</c:v>
                </c:pt>
                <c:pt idx="14">
                  <c:v>2023</c:v>
                </c:pt>
                <c:pt idx="15">
                  <c:v>2028</c:v>
                </c:pt>
                <c:pt idx="16">
                  <c:v>2033</c:v>
                </c:pt>
                <c:pt idx="17">
                  <c:v>2038</c:v>
                </c:pt>
                <c:pt idx="18">
                  <c:v>2043</c:v>
                </c:pt>
                <c:pt idx="19">
                  <c:v>2048</c:v>
                </c:pt>
                <c:pt idx="20">
                  <c:v>2053</c:v>
                </c:pt>
                <c:pt idx="21">
                  <c:v>2058</c:v>
                </c:pt>
                <c:pt idx="22">
                  <c:v>2063</c:v>
                </c:pt>
                <c:pt idx="23">
                  <c:v>2068</c:v>
                </c:pt>
                <c:pt idx="24">
                  <c:v>2073</c:v>
                </c:pt>
                <c:pt idx="25">
                  <c:v>2078</c:v>
                </c:pt>
                <c:pt idx="26">
                  <c:v>2083</c:v>
                </c:pt>
                <c:pt idx="27">
                  <c:v>2088</c:v>
                </c:pt>
                <c:pt idx="28">
                  <c:v>2093</c:v>
                </c:pt>
                <c:pt idx="29">
                  <c:v>2098</c:v>
                </c:pt>
                <c:pt idx="30">
                  <c:v>1950</c:v>
                </c:pt>
                <c:pt idx="31">
                  <c:v>2100</c:v>
                </c:pt>
              </c:numCache>
            </c:numRef>
          </c:xVal>
          <c:yVal>
            <c:numRef>
              <c:f>GrowthRateMA!$C$12:$AH$12</c:f>
              <c:numCache>
                <c:formatCode>General</c:formatCode>
                <c:ptCount val="32"/>
                <c:pt idx="0">
                  <c:v>0.996</c:v>
                </c:pt>
                <c:pt idx="1">
                  <c:v>0.97100000000000064</c:v>
                </c:pt>
                <c:pt idx="2">
                  <c:v>0.96100000000000063</c:v>
                </c:pt>
                <c:pt idx="3">
                  <c:v>0.69100000000000061</c:v>
                </c:pt>
                <c:pt idx="4">
                  <c:v>0.60800000000000065</c:v>
                </c:pt>
                <c:pt idx="5">
                  <c:v>0.48900000000000032</c:v>
                </c:pt>
                <c:pt idx="6">
                  <c:v>0.39800000000000102</c:v>
                </c:pt>
                <c:pt idx="7">
                  <c:v>0.3840000000000009</c:v>
                </c:pt>
                <c:pt idx="8">
                  <c:v>0.19100000000000009</c:v>
                </c:pt>
                <c:pt idx="9">
                  <c:v>-1.8000000000000023E-2</c:v>
                </c:pt>
                <c:pt idx="10">
                  <c:v>0.10900000000000012</c:v>
                </c:pt>
                <c:pt idx="11">
                  <c:v>0.20300000000000001</c:v>
                </c:pt>
                <c:pt idx="12">
                  <c:v>0.10500000000000002</c:v>
                </c:pt>
                <c:pt idx="13">
                  <c:v>5.7000000000000113E-2</c:v>
                </c:pt>
                <c:pt idx="14">
                  <c:v>-8.0000000000000227E-3</c:v>
                </c:pt>
                <c:pt idx="15">
                  <c:v>-7.2000000000000092E-2</c:v>
                </c:pt>
                <c:pt idx="16">
                  <c:v>-0.11700000000000009</c:v>
                </c:pt>
                <c:pt idx="17">
                  <c:v>-0.13900000000000001</c:v>
                </c:pt>
                <c:pt idx="18">
                  <c:v>-0.15900000000000042</c:v>
                </c:pt>
                <c:pt idx="19">
                  <c:v>-0.18700000000000042</c:v>
                </c:pt>
                <c:pt idx="20">
                  <c:v>-0.22700000000000009</c:v>
                </c:pt>
                <c:pt idx="21">
                  <c:v>-0.24900000000000042</c:v>
                </c:pt>
                <c:pt idx="22">
                  <c:v>-0.24200000000000021</c:v>
                </c:pt>
                <c:pt idx="23">
                  <c:v>-0.20800000000000021</c:v>
                </c:pt>
                <c:pt idx="24">
                  <c:v>-0.15800000000000042</c:v>
                </c:pt>
                <c:pt idx="25">
                  <c:v>-0.10700000000000012</c:v>
                </c:pt>
                <c:pt idx="26">
                  <c:v>-6.2000000000000104E-2</c:v>
                </c:pt>
                <c:pt idx="27">
                  <c:v>-2.8000000000000011E-2</c:v>
                </c:pt>
                <c:pt idx="28">
                  <c:v>-6.0000000000000114E-3</c:v>
                </c:pt>
                <c:pt idx="29">
                  <c:v>1.0000000000000021E-2</c:v>
                </c:pt>
              </c:numCache>
            </c:numRef>
          </c:yVal>
          <c:smooth val="1"/>
          <c:extLst>
            <c:ext xmlns:c16="http://schemas.microsoft.com/office/drawing/2014/chart" uri="{C3380CC4-5D6E-409C-BE32-E72D297353CC}">
              <c16:uniqueId val="{00000002-D7E9-4400-8D08-92DD30F41BAD}"/>
            </c:ext>
          </c:extLst>
        </c:ser>
        <c:ser>
          <c:idx val="3"/>
          <c:order val="3"/>
          <c:tx>
            <c:strRef>
              <c:f>GrowthRateMA!$B$13</c:f>
              <c:strCache>
                <c:ptCount val="1"/>
                <c:pt idx="0">
                  <c:v>Japan</c:v>
                </c:pt>
              </c:strCache>
            </c:strRef>
          </c:tx>
          <c:spPr>
            <a:ln w="57150"/>
          </c:spPr>
          <c:marker>
            <c:symbol val="none"/>
          </c:marker>
          <c:xVal>
            <c:numRef>
              <c:f>GrowthRateMA!$C$9:$AH$9</c:f>
              <c:numCache>
                <c:formatCode>General</c:formatCode>
                <c:ptCount val="32"/>
                <c:pt idx="0">
                  <c:v>1953</c:v>
                </c:pt>
                <c:pt idx="1">
                  <c:v>1958</c:v>
                </c:pt>
                <c:pt idx="2">
                  <c:v>1963</c:v>
                </c:pt>
                <c:pt idx="3">
                  <c:v>1968</c:v>
                </c:pt>
                <c:pt idx="4">
                  <c:v>1973</c:v>
                </c:pt>
                <c:pt idx="5">
                  <c:v>1978</c:v>
                </c:pt>
                <c:pt idx="6">
                  <c:v>1983</c:v>
                </c:pt>
                <c:pt idx="7">
                  <c:v>1988</c:v>
                </c:pt>
                <c:pt idx="8">
                  <c:v>1993</c:v>
                </c:pt>
                <c:pt idx="9">
                  <c:v>1998</c:v>
                </c:pt>
                <c:pt idx="10">
                  <c:v>2003</c:v>
                </c:pt>
                <c:pt idx="11">
                  <c:v>2008</c:v>
                </c:pt>
                <c:pt idx="12">
                  <c:v>2013</c:v>
                </c:pt>
                <c:pt idx="13">
                  <c:v>2018</c:v>
                </c:pt>
                <c:pt idx="14">
                  <c:v>2023</c:v>
                </c:pt>
                <c:pt idx="15">
                  <c:v>2028</c:v>
                </c:pt>
                <c:pt idx="16">
                  <c:v>2033</c:v>
                </c:pt>
                <c:pt idx="17">
                  <c:v>2038</c:v>
                </c:pt>
                <c:pt idx="18">
                  <c:v>2043</c:v>
                </c:pt>
                <c:pt idx="19">
                  <c:v>2048</c:v>
                </c:pt>
                <c:pt idx="20">
                  <c:v>2053</c:v>
                </c:pt>
                <c:pt idx="21">
                  <c:v>2058</c:v>
                </c:pt>
                <c:pt idx="22">
                  <c:v>2063</c:v>
                </c:pt>
                <c:pt idx="23">
                  <c:v>2068</c:v>
                </c:pt>
                <c:pt idx="24">
                  <c:v>2073</c:v>
                </c:pt>
                <c:pt idx="25">
                  <c:v>2078</c:v>
                </c:pt>
                <c:pt idx="26">
                  <c:v>2083</c:v>
                </c:pt>
                <c:pt idx="27">
                  <c:v>2088</c:v>
                </c:pt>
                <c:pt idx="28">
                  <c:v>2093</c:v>
                </c:pt>
                <c:pt idx="29">
                  <c:v>2098</c:v>
                </c:pt>
                <c:pt idx="30">
                  <c:v>1950</c:v>
                </c:pt>
                <c:pt idx="31">
                  <c:v>2100</c:v>
                </c:pt>
              </c:numCache>
            </c:numRef>
          </c:xVal>
          <c:yVal>
            <c:numRef>
              <c:f>GrowthRateMA!$C$13:$AH$13</c:f>
              <c:numCache>
                <c:formatCode>General</c:formatCode>
                <c:ptCount val="32"/>
                <c:pt idx="0">
                  <c:v>1.452</c:v>
                </c:pt>
                <c:pt idx="1">
                  <c:v>0.90900000000000003</c:v>
                </c:pt>
                <c:pt idx="2">
                  <c:v>1.02</c:v>
                </c:pt>
                <c:pt idx="3">
                  <c:v>1.2669999999999966</c:v>
                </c:pt>
                <c:pt idx="4">
                  <c:v>1.3240000000000001</c:v>
                </c:pt>
                <c:pt idx="5">
                  <c:v>0.90100000000000002</c:v>
                </c:pt>
                <c:pt idx="6">
                  <c:v>0.69100000000000061</c:v>
                </c:pt>
                <c:pt idx="7">
                  <c:v>0.37300000000000078</c:v>
                </c:pt>
                <c:pt idx="8">
                  <c:v>0.36200000000000032</c:v>
                </c:pt>
                <c:pt idx="9">
                  <c:v>0.19700000000000009</c:v>
                </c:pt>
                <c:pt idx="10">
                  <c:v>0.10700000000000012</c:v>
                </c:pt>
                <c:pt idx="11">
                  <c:v>2.300000000000001E-2</c:v>
                </c:pt>
                <c:pt idx="12">
                  <c:v>-7.3000000000000037E-2</c:v>
                </c:pt>
                <c:pt idx="13">
                  <c:v>-0.20200000000000001</c:v>
                </c:pt>
                <c:pt idx="14">
                  <c:v>-0.3280000000000009</c:v>
                </c:pt>
                <c:pt idx="15">
                  <c:v>-0.42000000000000032</c:v>
                </c:pt>
                <c:pt idx="16">
                  <c:v>-0.48300000000000032</c:v>
                </c:pt>
                <c:pt idx="17">
                  <c:v>-0.52</c:v>
                </c:pt>
                <c:pt idx="18">
                  <c:v>-0.52700000000000002</c:v>
                </c:pt>
                <c:pt idx="19">
                  <c:v>-0.51200000000000001</c:v>
                </c:pt>
                <c:pt idx="20">
                  <c:v>-0.49800000000000078</c:v>
                </c:pt>
                <c:pt idx="21">
                  <c:v>-0.505</c:v>
                </c:pt>
                <c:pt idx="22">
                  <c:v>-0.51700000000000002</c:v>
                </c:pt>
                <c:pt idx="23">
                  <c:v>-0.5</c:v>
                </c:pt>
                <c:pt idx="24">
                  <c:v>-0.44100000000000017</c:v>
                </c:pt>
                <c:pt idx="25">
                  <c:v>-0.3400000000000003</c:v>
                </c:pt>
                <c:pt idx="26">
                  <c:v>-0.252</c:v>
                </c:pt>
                <c:pt idx="27">
                  <c:v>-0.18100000000000024</c:v>
                </c:pt>
                <c:pt idx="28">
                  <c:v>-0.13</c:v>
                </c:pt>
                <c:pt idx="29">
                  <c:v>-9.1000000000000025E-2</c:v>
                </c:pt>
              </c:numCache>
            </c:numRef>
          </c:yVal>
          <c:smooth val="1"/>
          <c:extLst>
            <c:ext xmlns:c16="http://schemas.microsoft.com/office/drawing/2014/chart" uri="{C3380CC4-5D6E-409C-BE32-E72D297353CC}">
              <c16:uniqueId val="{00000003-D7E9-4400-8D08-92DD30F41BAD}"/>
            </c:ext>
          </c:extLst>
        </c:ser>
        <c:ser>
          <c:idx val="4"/>
          <c:order val="4"/>
          <c:tx>
            <c:strRef>
              <c:f>GrowthRateMA!$B$14</c:f>
              <c:strCache>
                <c:ptCount val="1"/>
              </c:strCache>
            </c:strRef>
          </c:tx>
          <c:spPr>
            <a:ln w="25400">
              <a:solidFill>
                <a:schemeClr val="tx1"/>
              </a:solidFill>
            </a:ln>
          </c:spPr>
          <c:marker>
            <c:symbol val="none"/>
          </c:marker>
          <c:trendline>
            <c:spPr>
              <a:ln w="57150"/>
            </c:spPr>
            <c:trendlineType val="linear"/>
            <c:dispRSqr val="0"/>
            <c:dispEq val="0"/>
          </c:trendline>
          <c:xVal>
            <c:numRef>
              <c:f>GrowthRateMA!$C$9:$AH$9</c:f>
              <c:numCache>
                <c:formatCode>General</c:formatCode>
                <c:ptCount val="32"/>
                <c:pt idx="0">
                  <c:v>1953</c:v>
                </c:pt>
                <c:pt idx="1">
                  <c:v>1958</c:v>
                </c:pt>
                <c:pt idx="2">
                  <c:v>1963</c:v>
                </c:pt>
                <c:pt idx="3">
                  <c:v>1968</c:v>
                </c:pt>
                <c:pt idx="4">
                  <c:v>1973</c:v>
                </c:pt>
                <c:pt idx="5">
                  <c:v>1978</c:v>
                </c:pt>
                <c:pt idx="6">
                  <c:v>1983</c:v>
                </c:pt>
                <c:pt idx="7">
                  <c:v>1988</c:v>
                </c:pt>
                <c:pt idx="8">
                  <c:v>1993</c:v>
                </c:pt>
                <c:pt idx="9">
                  <c:v>1998</c:v>
                </c:pt>
                <c:pt idx="10">
                  <c:v>2003</c:v>
                </c:pt>
                <c:pt idx="11">
                  <c:v>2008</c:v>
                </c:pt>
                <c:pt idx="12">
                  <c:v>2013</c:v>
                </c:pt>
                <c:pt idx="13">
                  <c:v>2018</c:v>
                </c:pt>
                <c:pt idx="14">
                  <c:v>2023</c:v>
                </c:pt>
                <c:pt idx="15">
                  <c:v>2028</c:v>
                </c:pt>
                <c:pt idx="16">
                  <c:v>2033</c:v>
                </c:pt>
                <c:pt idx="17">
                  <c:v>2038</c:v>
                </c:pt>
                <c:pt idx="18">
                  <c:v>2043</c:v>
                </c:pt>
                <c:pt idx="19">
                  <c:v>2048</c:v>
                </c:pt>
                <c:pt idx="20">
                  <c:v>2053</c:v>
                </c:pt>
                <c:pt idx="21">
                  <c:v>2058</c:v>
                </c:pt>
                <c:pt idx="22">
                  <c:v>2063</c:v>
                </c:pt>
                <c:pt idx="23">
                  <c:v>2068</c:v>
                </c:pt>
                <c:pt idx="24">
                  <c:v>2073</c:v>
                </c:pt>
                <c:pt idx="25">
                  <c:v>2078</c:v>
                </c:pt>
                <c:pt idx="26">
                  <c:v>2083</c:v>
                </c:pt>
                <c:pt idx="27">
                  <c:v>2088</c:v>
                </c:pt>
                <c:pt idx="28">
                  <c:v>2093</c:v>
                </c:pt>
                <c:pt idx="29">
                  <c:v>2098</c:v>
                </c:pt>
                <c:pt idx="30">
                  <c:v>1950</c:v>
                </c:pt>
                <c:pt idx="31">
                  <c:v>2100</c:v>
                </c:pt>
              </c:numCache>
            </c:numRef>
          </c:xVal>
          <c:yVal>
            <c:numRef>
              <c:f>GrowthRateMA!$C$14:$AH$14</c:f>
              <c:numCache>
                <c:formatCode>General</c:formatCode>
                <c:ptCount val="32"/>
                <c:pt idx="30">
                  <c:v>0</c:v>
                </c:pt>
                <c:pt idx="31">
                  <c:v>0</c:v>
                </c:pt>
              </c:numCache>
            </c:numRef>
          </c:yVal>
          <c:smooth val="1"/>
          <c:extLst>
            <c:ext xmlns:c16="http://schemas.microsoft.com/office/drawing/2014/chart" uri="{C3380CC4-5D6E-409C-BE32-E72D297353CC}">
              <c16:uniqueId val="{00000005-D7E9-4400-8D08-92DD30F41BAD}"/>
            </c:ext>
          </c:extLst>
        </c:ser>
        <c:dLbls>
          <c:showLegendKey val="0"/>
          <c:showVal val="0"/>
          <c:showCatName val="0"/>
          <c:showSerName val="0"/>
          <c:showPercent val="0"/>
          <c:showBubbleSize val="0"/>
        </c:dLbls>
        <c:axId val="42491904"/>
        <c:axId val="42493440"/>
      </c:scatterChart>
      <c:valAx>
        <c:axId val="42491904"/>
        <c:scaling>
          <c:orientation val="minMax"/>
          <c:max val="2100"/>
          <c:min val="1950"/>
        </c:scaling>
        <c:delete val="0"/>
        <c:axPos val="b"/>
        <c:majorGridlines>
          <c:spPr>
            <a:ln>
              <a:solidFill>
                <a:schemeClr val="accent1">
                  <a:lumMod val="20000"/>
                  <a:lumOff val="80000"/>
                </a:schemeClr>
              </a:solidFill>
              <a:prstDash val="sysDot"/>
            </a:ln>
          </c:spPr>
        </c:majorGridlines>
        <c:numFmt formatCode="General" sourceLinked="1"/>
        <c:majorTickMark val="out"/>
        <c:minorTickMark val="none"/>
        <c:tickLblPos val="nextTo"/>
        <c:spPr>
          <a:ln>
            <a:solidFill>
              <a:sysClr val="windowText" lastClr="000000"/>
            </a:solidFill>
          </a:ln>
        </c:spPr>
        <c:txPr>
          <a:bodyPr/>
          <a:lstStyle/>
          <a:p>
            <a:pPr>
              <a:defRPr sz="1400" b="1"/>
            </a:pPr>
            <a:endParaRPr lang="en-US"/>
          </a:p>
        </c:txPr>
        <c:crossAx val="42493440"/>
        <c:crossesAt val="-1"/>
        <c:crossBetween val="midCat"/>
      </c:valAx>
      <c:valAx>
        <c:axId val="42493440"/>
        <c:scaling>
          <c:orientation val="minMax"/>
        </c:scaling>
        <c:delete val="0"/>
        <c:axPos val="l"/>
        <c:majorGridlines>
          <c:spPr>
            <a:ln>
              <a:solidFill>
                <a:srgbClr val="4F81BD"/>
              </a:solidFill>
              <a:prstDash val="sysDot"/>
            </a:ln>
          </c:spPr>
        </c:majorGridlines>
        <c:numFmt formatCode="#,##0.0" sourceLinked="0"/>
        <c:majorTickMark val="out"/>
        <c:minorTickMark val="none"/>
        <c:tickLblPos val="nextTo"/>
        <c:spPr>
          <a:ln>
            <a:solidFill>
              <a:schemeClr val="tx1"/>
            </a:solidFill>
          </a:ln>
        </c:spPr>
        <c:txPr>
          <a:bodyPr/>
          <a:lstStyle/>
          <a:p>
            <a:pPr>
              <a:defRPr sz="1600" b="1"/>
            </a:pPr>
            <a:endParaRPr lang="en-US"/>
          </a:p>
        </c:txPr>
        <c:crossAx val="42491904"/>
        <c:crosses val="autoZero"/>
        <c:crossBetween val="midCat"/>
      </c:valAx>
      <c:spPr>
        <a:noFill/>
        <a:ln>
          <a:solidFill>
            <a:schemeClr val="tx1"/>
          </a:solidFill>
        </a:ln>
      </c:spPr>
    </c:plotArea>
    <c:legend>
      <c:legendPos val="b"/>
      <c:legendEntry>
        <c:idx val="4"/>
        <c:delete val="1"/>
      </c:legendEntry>
      <c:overlay val="0"/>
      <c:txPr>
        <a:bodyPr/>
        <a:lstStyle/>
        <a:p>
          <a:pPr>
            <a:defRPr sz="1800"/>
          </a:pPr>
          <a:endParaRPr lang="en-US"/>
        </a:p>
      </c:txPr>
    </c:legend>
    <c:plotVisOnly val="1"/>
    <c:dispBlanksAs val="gap"/>
    <c:showDLblsOverMax val="0"/>
  </c:chart>
  <c:externalData r:id="rId2">
    <c:autoUpdate val="0"/>
  </c:externalData>
  <c:userShapes r:id="rId3"/>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Ethiopia and Vietnam: Population Increase, 1950 - 2099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'Sheet3 (2)'!$B$1</c:f>
              <c:strCache>
                <c:ptCount val="1"/>
                <c:pt idx="0">
                  <c:v>Population Increase Ethiopia</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'Sheet3 (2)'!$A$2:$A$151</c:f>
              <c:numCache>
                <c:formatCode>@</c:formatCode>
                <c:ptCount val="150"/>
                <c:pt idx="0">
                  <c:v>1950</c:v>
                </c:pt>
                <c:pt idx="1">
                  <c:v>1951</c:v>
                </c:pt>
                <c:pt idx="2">
                  <c:v>1952</c:v>
                </c:pt>
                <c:pt idx="3">
                  <c:v>1953</c:v>
                </c:pt>
                <c:pt idx="4">
                  <c:v>1954</c:v>
                </c:pt>
                <c:pt idx="5">
                  <c:v>1955</c:v>
                </c:pt>
                <c:pt idx="6">
                  <c:v>1956</c:v>
                </c:pt>
                <c:pt idx="7">
                  <c:v>1957</c:v>
                </c:pt>
                <c:pt idx="8">
                  <c:v>1958</c:v>
                </c:pt>
                <c:pt idx="9">
                  <c:v>1959</c:v>
                </c:pt>
                <c:pt idx="10">
                  <c:v>1960</c:v>
                </c:pt>
                <c:pt idx="11">
                  <c:v>1961</c:v>
                </c:pt>
                <c:pt idx="12">
                  <c:v>1962</c:v>
                </c:pt>
                <c:pt idx="13">
                  <c:v>1963</c:v>
                </c:pt>
                <c:pt idx="14">
                  <c:v>1964</c:v>
                </c:pt>
                <c:pt idx="15">
                  <c:v>1965</c:v>
                </c:pt>
                <c:pt idx="16">
                  <c:v>1966</c:v>
                </c:pt>
                <c:pt idx="17">
                  <c:v>1967</c:v>
                </c:pt>
                <c:pt idx="18">
                  <c:v>1968</c:v>
                </c:pt>
                <c:pt idx="19">
                  <c:v>1969</c:v>
                </c:pt>
                <c:pt idx="20">
                  <c:v>1970</c:v>
                </c:pt>
                <c:pt idx="21">
                  <c:v>1971</c:v>
                </c:pt>
                <c:pt idx="22">
                  <c:v>1972</c:v>
                </c:pt>
                <c:pt idx="23">
                  <c:v>1973</c:v>
                </c:pt>
                <c:pt idx="24">
                  <c:v>1974</c:v>
                </c:pt>
                <c:pt idx="25">
                  <c:v>1975</c:v>
                </c:pt>
                <c:pt idx="26">
                  <c:v>1976</c:v>
                </c:pt>
                <c:pt idx="27">
                  <c:v>1977</c:v>
                </c:pt>
                <c:pt idx="28">
                  <c:v>1978</c:v>
                </c:pt>
                <c:pt idx="29">
                  <c:v>1979</c:v>
                </c:pt>
                <c:pt idx="30">
                  <c:v>1980</c:v>
                </c:pt>
                <c:pt idx="31">
                  <c:v>1981</c:v>
                </c:pt>
                <c:pt idx="32">
                  <c:v>1982</c:v>
                </c:pt>
                <c:pt idx="33">
                  <c:v>1983</c:v>
                </c:pt>
                <c:pt idx="34">
                  <c:v>1984</c:v>
                </c:pt>
                <c:pt idx="35">
                  <c:v>1985</c:v>
                </c:pt>
                <c:pt idx="36">
                  <c:v>1986</c:v>
                </c:pt>
                <c:pt idx="37">
                  <c:v>1987</c:v>
                </c:pt>
                <c:pt idx="38">
                  <c:v>1988</c:v>
                </c:pt>
                <c:pt idx="39">
                  <c:v>1989</c:v>
                </c:pt>
                <c:pt idx="40">
                  <c:v>1990</c:v>
                </c:pt>
                <c:pt idx="41">
                  <c:v>1991</c:v>
                </c:pt>
                <c:pt idx="42">
                  <c:v>1992</c:v>
                </c:pt>
                <c:pt idx="43">
                  <c:v>1993</c:v>
                </c:pt>
                <c:pt idx="44">
                  <c:v>1994</c:v>
                </c:pt>
                <c:pt idx="45">
                  <c:v>1995</c:v>
                </c:pt>
                <c:pt idx="46">
                  <c:v>1996</c:v>
                </c:pt>
                <c:pt idx="47">
                  <c:v>1997</c:v>
                </c:pt>
                <c:pt idx="48">
                  <c:v>1998</c:v>
                </c:pt>
                <c:pt idx="49">
                  <c:v>1999</c:v>
                </c:pt>
                <c:pt idx="50">
                  <c:v>2000</c:v>
                </c:pt>
                <c:pt idx="51">
                  <c:v>2001</c:v>
                </c:pt>
                <c:pt idx="52">
                  <c:v>2002</c:v>
                </c:pt>
                <c:pt idx="53">
                  <c:v>2003</c:v>
                </c:pt>
                <c:pt idx="54">
                  <c:v>2004</c:v>
                </c:pt>
                <c:pt idx="55">
                  <c:v>2005</c:v>
                </c:pt>
                <c:pt idx="56">
                  <c:v>2006</c:v>
                </c:pt>
                <c:pt idx="57">
                  <c:v>2007</c:v>
                </c:pt>
                <c:pt idx="58">
                  <c:v>2008</c:v>
                </c:pt>
                <c:pt idx="59">
                  <c:v>2009</c:v>
                </c:pt>
                <c:pt idx="60">
                  <c:v>2010</c:v>
                </c:pt>
                <c:pt idx="61">
                  <c:v>2011</c:v>
                </c:pt>
                <c:pt idx="62">
                  <c:v>2012</c:v>
                </c:pt>
                <c:pt idx="63">
                  <c:v>2013</c:v>
                </c:pt>
                <c:pt idx="64">
                  <c:v>2014</c:v>
                </c:pt>
                <c:pt idx="65">
                  <c:v>2015</c:v>
                </c:pt>
                <c:pt idx="66">
                  <c:v>2016</c:v>
                </c:pt>
                <c:pt idx="67">
                  <c:v>2017</c:v>
                </c:pt>
                <c:pt idx="68">
                  <c:v>2018</c:v>
                </c:pt>
                <c:pt idx="69">
                  <c:v>2019</c:v>
                </c:pt>
                <c:pt idx="70">
                  <c:v>2020</c:v>
                </c:pt>
                <c:pt idx="71">
                  <c:v>2021</c:v>
                </c:pt>
                <c:pt idx="72">
                  <c:v>2022</c:v>
                </c:pt>
                <c:pt idx="73">
                  <c:v>2023</c:v>
                </c:pt>
                <c:pt idx="74">
                  <c:v>2024</c:v>
                </c:pt>
                <c:pt idx="75">
                  <c:v>2025</c:v>
                </c:pt>
                <c:pt idx="76">
                  <c:v>2026</c:v>
                </c:pt>
                <c:pt idx="77">
                  <c:v>2027</c:v>
                </c:pt>
                <c:pt idx="78">
                  <c:v>2028</c:v>
                </c:pt>
                <c:pt idx="79">
                  <c:v>2029</c:v>
                </c:pt>
                <c:pt idx="80">
                  <c:v>2030</c:v>
                </c:pt>
                <c:pt idx="81">
                  <c:v>2031</c:v>
                </c:pt>
                <c:pt idx="82">
                  <c:v>2032</c:v>
                </c:pt>
                <c:pt idx="83">
                  <c:v>2033</c:v>
                </c:pt>
                <c:pt idx="84">
                  <c:v>2034</c:v>
                </c:pt>
                <c:pt idx="85">
                  <c:v>2035</c:v>
                </c:pt>
                <c:pt idx="86">
                  <c:v>2036</c:v>
                </c:pt>
                <c:pt idx="87">
                  <c:v>2037</c:v>
                </c:pt>
                <c:pt idx="88">
                  <c:v>2038</c:v>
                </c:pt>
                <c:pt idx="89">
                  <c:v>2039</c:v>
                </c:pt>
                <c:pt idx="90">
                  <c:v>2040</c:v>
                </c:pt>
                <c:pt idx="91">
                  <c:v>2041</c:v>
                </c:pt>
                <c:pt idx="92">
                  <c:v>2042</c:v>
                </c:pt>
                <c:pt idx="93">
                  <c:v>2043</c:v>
                </c:pt>
                <c:pt idx="94">
                  <c:v>2044</c:v>
                </c:pt>
                <c:pt idx="95">
                  <c:v>2045</c:v>
                </c:pt>
                <c:pt idx="96">
                  <c:v>2046</c:v>
                </c:pt>
                <c:pt idx="97">
                  <c:v>2047</c:v>
                </c:pt>
                <c:pt idx="98">
                  <c:v>2048</c:v>
                </c:pt>
                <c:pt idx="99">
                  <c:v>2049</c:v>
                </c:pt>
                <c:pt idx="100">
                  <c:v>2050</c:v>
                </c:pt>
                <c:pt idx="101">
                  <c:v>2051</c:v>
                </c:pt>
                <c:pt idx="102">
                  <c:v>2052</c:v>
                </c:pt>
                <c:pt idx="103">
                  <c:v>2053</c:v>
                </c:pt>
                <c:pt idx="104">
                  <c:v>2054</c:v>
                </c:pt>
                <c:pt idx="105">
                  <c:v>2055</c:v>
                </c:pt>
                <c:pt idx="106">
                  <c:v>2056</c:v>
                </c:pt>
                <c:pt idx="107">
                  <c:v>2057</c:v>
                </c:pt>
                <c:pt idx="108">
                  <c:v>2058</c:v>
                </c:pt>
                <c:pt idx="109">
                  <c:v>2059</c:v>
                </c:pt>
                <c:pt idx="110">
                  <c:v>2060</c:v>
                </c:pt>
                <c:pt idx="111">
                  <c:v>2061</c:v>
                </c:pt>
                <c:pt idx="112">
                  <c:v>2062</c:v>
                </c:pt>
                <c:pt idx="113">
                  <c:v>2063</c:v>
                </c:pt>
                <c:pt idx="114">
                  <c:v>2064</c:v>
                </c:pt>
                <c:pt idx="115">
                  <c:v>2065</c:v>
                </c:pt>
                <c:pt idx="116">
                  <c:v>2066</c:v>
                </c:pt>
                <c:pt idx="117">
                  <c:v>2067</c:v>
                </c:pt>
                <c:pt idx="118">
                  <c:v>2068</c:v>
                </c:pt>
                <c:pt idx="119">
                  <c:v>2069</c:v>
                </c:pt>
                <c:pt idx="120">
                  <c:v>2070</c:v>
                </c:pt>
                <c:pt idx="121">
                  <c:v>2071</c:v>
                </c:pt>
                <c:pt idx="122">
                  <c:v>2072</c:v>
                </c:pt>
                <c:pt idx="123">
                  <c:v>2073</c:v>
                </c:pt>
                <c:pt idx="124">
                  <c:v>2074</c:v>
                </c:pt>
                <c:pt idx="125">
                  <c:v>2075</c:v>
                </c:pt>
                <c:pt idx="126">
                  <c:v>2076</c:v>
                </c:pt>
                <c:pt idx="127">
                  <c:v>2077</c:v>
                </c:pt>
                <c:pt idx="128">
                  <c:v>2078</c:v>
                </c:pt>
                <c:pt idx="129">
                  <c:v>2079</c:v>
                </c:pt>
                <c:pt idx="130">
                  <c:v>2080</c:v>
                </c:pt>
                <c:pt idx="131">
                  <c:v>2081</c:v>
                </c:pt>
                <c:pt idx="132">
                  <c:v>2082</c:v>
                </c:pt>
                <c:pt idx="133">
                  <c:v>2083</c:v>
                </c:pt>
                <c:pt idx="134">
                  <c:v>2084</c:v>
                </c:pt>
                <c:pt idx="135">
                  <c:v>2085</c:v>
                </c:pt>
                <c:pt idx="136">
                  <c:v>2086</c:v>
                </c:pt>
                <c:pt idx="137">
                  <c:v>2087</c:v>
                </c:pt>
                <c:pt idx="138">
                  <c:v>2088</c:v>
                </c:pt>
                <c:pt idx="139">
                  <c:v>2089</c:v>
                </c:pt>
                <c:pt idx="140">
                  <c:v>2090</c:v>
                </c:pt>
                <c:pt idx="141">
                  <c:v>2091</c:v>
                </c:pt>
                <c:pt idx="142">
                  <c:v>2092</c:v>
                </c:pt>
                <c:pt idx="143">
                  <c:v>2093</c:v>
                </c:pt>
                <c:pt idx="144">
                  <c:v>2094</c:v>
                </c:pt>
                <c:pt idx="145">
                  <c:v>2095</c:v>
                </c:pt>
                <c:pt idx="146">
                  <c:v>2096</c:v>
                </c:pt>
                <c:pt idx="147">
                  <c:v>2097</c:v>
                </c:pt>
                <c:pt idx="148">
                  <c:v>2098</c:v>
                </c:pt>
                <c:pt idx="149">
                  <c:v>2099</c:v>
                </c:pt>
              </c:numCache>
            </c:numRef>
          </c:cat>
          <c:val>
            <c:numRef>
              <c:f>'Sheet3 (2)'!$B$2:$B$151</c:f>
              <c:numCache>
                <c:formatCode>0</c:formatCode>
                <c:ptCount val="150"/>
                <c:pt idx="0">
                  <c:v>352803</c:v>
                </c:pt>
                <c:pt idx="1">
                  <c:v>355080</c:v>
                </c:pt>
                <c:pt idx="2">
                  <c:v>361118</c:v>
                </c:pt>
                <c:pt idx="3">
                  <c:v>370128</c:v>
                </c:pt>
                <c:pt idx="4">
                  <c:v>382108</c:v>
                </c:pt>
                <c:pt idx="5">
                  <c:v>397026</c:v>
                </c:pt>
                <c:pt idx="6">
                  <c:v>414763</c:v>
                </c:pt>
                <c:pt idx="7">
                  <c:v>435137</c:v>
                </c:pt>
                <c:pt idx="8">
                  <c:v>457816</c:v>
                </c:pt>
                <c:pt idx="9">
                  <c:v>482220</c:v>
                </c:pt>
                <c:pt idx="10">
                  <c:v>507676</c:v>
                </c:pt>
                <c:pt idx="11">
                  <c:v>533480</c:v>
                </c:pt>
                <c:pt idx="12">
                  <c:v>558948</c:v>
                </c:pt>
                <c:pt idx="13">
                  <c:v>583630</c:v>
                </c:pt>
                <c:pt idx="14">
                  <c:v>607442</c:v>
                </c:pt>
                <c:pt idx="15">
                  <c:v>630925</c:v>
                </c:pt>
                <c:pt idx="16">
                  <c:v>655020</c:v>
                </c:pt>
                <c:pt idx="17">
                  <c:v>680566</c:v>
                </c:pt>
                <c:pt idx="18">
                  <c:v>707938</c:v>
                </c:pt>
                <c:pt idx="19">
                  <c:v>736904</c:v>
                </c:pt>
                <c:pt idx="20">
                  <c:v>766642</c:v>
                </c:pt>
                <c:pt idx="21">
                  <c:v>795962</c:v>
                </c:pt>
                <c:pt idx="22">
                  <c:v>823749</c:v>
                </c:pt>
                <c:pt idx="23">
                  <c:v>849287</c:v>
                </c:pt>
                <c:pt idx="24">
                  <c:v>872444</c:v>
                </c:pt>
                <c:pt idx="25">
                  <c:v>893141</c:v>
                </c:pt>
                <c:pt idx="26">
                  <c:v>911587</c:v>
                </c:pt>
                <c:pt idx="27">
                  <c:v>928912</c:v>
                </c:pt>
                <c:pt idx="28">
                  <c:v>946463</c:v>
                </c:pt>
                <c:pt idx="29">
                  <c:v>965382</c:v>
                </c:pt>
                <c:pt idx="30">
                  <c:v>987233</c:v>
                </c:pt>
                <c:pt idx="31">
                  <c:v>1013510</c:v>
                </c:pt>
                <c:pt idx="32">
                  <c:v>1044816</c:v>
                </c:pt>
                <c:pt idx="33">
                  <c:v>1081324</c:v>
                </c:pt>
                <c:pt idx="34">
                  <c:v>1122931</c:v>
                </c:pt>
                <c:pt idx="35">
                  <c:v>1168788</c:v>
                </c:pt>
                <c:pt idx="36">
                  <c:v>1217503</c:v>
                </c:pt>
                <c:pt idx="37">
                  <c:v>1267541</c:v>
                </c:pt>
                <c:pt idx="38">
                  <c:v>1317826</c:v>
                </c:pt>
                <c:pt idx="39">
                  <c:v>1368059</c:v>
                </c:pt>
                <c:pt idx="40">
                  <c:v>1419133</c:v>
                </c:pt>
                <c:pt idx="41">
                  <c:v>1472652</c:v>
                </c:pt>
                <c:pt idx="42">
                  <c:v>1529750</c:v>
                </c:pt>
                <c:pt idx="43">
                  <c:v>1590585</c:v>
                </c:pt>
                <c:pt idx="44">
                  <c:v>1654197</c:v>
                </c:pt>
                <c:pt idx="45">
                  <c:v>1718593</c:v>
                </c:pt>
                <c:pt idx="46">
                  <c:v>1781225</c:v>
                </c:pt>
                <c:pt idx="47">
                  <c:v>1839760</c:v>
                </c:pt>
                <c:pt idx="48">
                  <c:v>1892536</c:v>
                </c:pt>
                <c:pt idx="49">
                  <c:v>1938890</c:v>
                </c:pt>
                <c:pt idx="50">
                  <c:v>1978588</c:v>
                </c:pt>
                <c:pt idx="51">
                  <c:v>2012166</c:v>
                </c:pt>
                <c:pt idx="52">
                  <c:v>2041717</c:v>
                </c:pt>
                <c:pt idx="53">
                  <c:v>2069424</c:v>
                </c:pt>
                <c:pt idx="54">
                  <c:v>2096784</c:v>
                </c:pt>
                <c:pt idx="55">
                  <c:v>2125836</c:v>
                </c:pt>
                <c:pt idx="56">
                  <c:v>2158470</c:v>
                </c:pt>
                <c:pt idx="57">
                  <c:v>2195182</c:v>
                </c:pt>
                <c:pt idx="58">
                  <c:v>2235844</c:v>
                </c:pt>
                <c:pt idx="59">
                  <c:v>2280015</c:v>
                </c:pt>
                <c:pt idx="60">
                  <c:v>2326423</c:v>
                </c:pt>
                <c:pt idx="61">
                  <c:v>2373194</c:v>
                </c:pt>
                <c:pt idx="62">
                  <c:v>2418144</c:v>
                </c:pt>
                <c:pt idx="63">
                  <c:v>2459524</c:v>
                </c:pt>
                <c:pt idx="64">
                  <c:v>2496473</c:v>
                </c:pt>
                <c:pt idx="65">
                  <c:v>2528756</c:v>
                </c:pt>
                <c:pt idx="66">
                  <c:v>2556859</c:v>
                </c:pt>
                <c:pt idx="67">
                  <c:v>2582024</c:v>
                </c:pt>
                <c:pt idx="68">
                  <c:v>2605197</c:v>
                </c:pt>
                <c:pt idx="69">
                  <c:v>2626572</c:v>
                </c:pt>
                <c:pt idx="70">
                  <c:v>2646096</c:v>
                </c:pt>
                <c:pt idx="71">
                  <c:v>2663508</c:v>
                </c:pt>
                <c:pt idx="72">
                  <c:v>2678426</c:v>
                </c:pt>
                <c:pt idx="73">
                  <c:v>2690615</c:v>
                </c:pt>
                <c:pt idx="74">
                  <c:v>2700099</c:v>
                </c:pt>
                <c:pt idx="75">
                  <c:v>2706999</c:v>
                </c:pt>
                <c:pt idx="76">
                  <c:v>2711529</c:v>
                </c:pt>
                <c:pt idx="77">
                  <c:v>2713977</c:v>
                </c:pt>
                <c:pt idx="78">
                  <c:v>2714593</c:v>
                </c:pt>
                <c:pt idx="79">
                  <c:v>2713515</c:v>
                </c:pt>
                <c:pt idx="80">
                  <c:v>2710741</c:v>
                </c:pt>
                <c:pt idx="81">
                  <c:v>2706166</c:v>
                </c:pt>
                <c:pt idx="82">
                  <c:v>2699682</c:v>
                </c:pt>
                <c:pt idx="83">
                  <c:v>2691292</c:v>
                </c:pt>
                <c:pt idx="84">
                  <c:v>2681129</c:v>
                </c:pt>
                <c:pt idx="85">
                  <c:v>2669438</c:v>
                </c:pt>
                <c:pt idx="86">
                  <c:v>2656502</c:v>
                </c:pt>
                <c:pt idx="87">
                  <c:v>2642534</c:v>
                </c:pt>
                <c:pt idx="88">
                  <c:v>2627663</c:v>
                </c:pt>
                <c:pt idx="89">
                  <c:v>2611924</c:v>
                </c:pt>
                <c:pt idx="90">
                  <c:v>2595266</c:v>
                </c:pt>
                <c:pt idx="91">
                  <c:v>2577550</c:v>
                </c:pt>
                <c:pt idx="92">
                  <c:v>2558517</c:v>
                </c:pt>
                <c:pt idx="93">
                  <c:v>2537933</c:v>
                </c:pt>
                <c:pt idx="94">
                  <c:v>2515670</c:v>
                </c:pt>
                <c:pt idx="95">
                  <c:v>2491613</c:v>
                </c:pt>
                <c:pt idx="96">
                  <c:v>2465699</c:v>
                </c:pt>
                <c:pt idx="97">
                  <c:v>2437978</c:v>
                </c:pt>
                <c:pt idx="98">
                  <c:v>2408511</c:v>
                </c:pt>
                <c:pt idx="99">
                  <c:v>2377328</c:v>
                </c:pt>
                <c:pt idx="100">
                  <c:v>2344458</c:v>
                </c:pt>
                <c:pt idx="101">
                  <c:v>2309933</c:v>
                </c:pt>
                <c:pt idx="102">
                  <c:v>2273838</c:v>
                </c:pt>
                <c:pt idx="103">
                  <c:v>2236273</c:v>
                </c:pt>
                <c:pt idx="104">
                  <c:v>2197332</c:v>
                </c:pt>
                <c:pt idx="105">
                  <c:v>2157083</c:v>
                </c:pt>
                <c:pt idx="106">
                  <c:v>2115564</c:v>
                </c:pt>
                <c:pt idx="107">
                  <c:v>2072810</c:v>
                </c:pt>
                <c:pt idx="108">
                  <c:v>2028887</c:v>
                </c:pt>
                <c:pt idx="109">
                  <c:v>1983892</c:v>
                </c:pt>
                <c:pt idx="110">
                  <c:v>1937875</c:v>
                </c:pt>
                <c:pt idx="111">
                  <c:v>1890856</c:v>
                </c:pt>
                <c:pt idx="112">
                  <c:v>1842875</c:v>
                </c:pt>
                <c:pt idx="113">
                  <c:v>1794012</c:v>
                </c:pt>
                <c:pt idx="114">
                  <c:v>1744386</c:v>
                </c:pt>
                <c:pt idx="115">
                  <c:v>1694107</c:v>
                </c:pt>
                <c:pt idx="116">
                  <c:v>1643265</c:v>
                </c:pt>
                <c:pt idx="117">
                  <c:v>1591935</c:v>
                </c:pt>
                <c:pt idx="118">
                  <c:v>1540197</c:v>
                </c:pt>
                <c:pt idx="119">
                  <c:v>1488148</c:v>
                </c:pt>
                <c:pt idx="120">
                  <c:v>1435800</c:v>
                </c:pt>
                <c:pt idx="121">
                  <c:v>1383115</c:v>
                </c:pt>
                <c:pt idx="122">
                  <c:v>1330079</c:v>
                </c:pt>
                <c:pt idx="123">
                  <c:v>1276749</c:v>
                </c:pt>
                <c:pt idx="124">
                  <c:v>1223257</c:v>
                </c:pt>
                <c:pt idx="125">
                  <c:v>1169759</c:v>
                </c:pt>
                <c:pt idx="126">
                  <c:v>1116411</c:v>
                </c:pt>
                <c:pt idx="127">
                  <c:v>1063357</c:v>
                </c:pt>
                <c:pt idx="128">
                  <c:v>1010730</c:v>
                </c:pt>
                <c:pt idx="129">
                  <c:v>958641</c:v>
                </c:pt>
                <c:pt idx="130">
                  <c:v>907088</c:v>
                </c:pt>
                <c:pt idx="131">
                  <c:v>855992.00000001001</c:v>
                </c:pt>
                <c:pt idx="132">
                  <c:v>805284</c:v>
                </c:pt>
                <c:pt idx="133">
                  <c:v>754985</c:v>
                </c:pt>
                <c:pt idx="134">
                  <c:v>705223</c:v>
                </c:pt>
                <c:pt idx="135">
                  <c:v>656179</c:v>
                </c:pt>
                <c:pt idx="136">
                  <c:v>608054</c:v>
                </c:pt>
                <c:pt idx="137">
                  <c:v>561030</c:v>
                </c:pt>
                <c:pt idx="138">
                  <c:v>515258</c:v>
                </c:pt>
                <c:pt idx="139">
                  <c:v>470839</c:v>
                </c:pt>
                <c:pt idx="140">
                  <c:v>427801</c:v>
                </c:pt>
                <c:pt idx="141">
                  <c:v>386108</c:v>
                </c:pt>
                <c:pt idx="142">
                  <c:v>345694</c:v>
                </c:pt>
                <c:pt idx="143">
                  <c:v>306487</c:v>
                </c:pt>
                <c:pt idx="144">
                  <c:v>268410</c:v>
                </c:pt>
                <c:pt idx="145">
                  <c:v>231425</c:v>
                </c:pt>
                <c:pt idx="146">
                  <c:v>195514</c:v>
                </c:pt>
                <c:pt idx="147">
                  <c:v>160657</c:v>
                </c:pt>
                <c:pt idx="148">
                  <c:v>126849</c:v>
                </c:pt>
                <c:pt idx="149">
                  <c:v>94088</c:v>
                </c:pt>
              </c:numCache>
            </c:numRef>
          </c:val>
          <c:smooth val="0"/>
          <c:extLst>
            <c:ext xmlns:c16="http://schemas.microsoft.com/office/drawing/2014/chart" uri="{C3380CC4-5D6E-409C-BE32-E72D297353CC}">
              <c16:uniqueId val="{00000000-6C5B-48A4-AF59-E446F97F78BF}"/>
            </c:ext>
          </c:extLst>
        </c:ser>
        <c:ser>
          <c:idx val="1"/>
          <c:order val="1"/>
          <c:tx>
            <c:strRef>
              <c:f>'Sheet3 (2)'!$C$1</c:f>
              <c:strCache>
                <c:ptCount val="1"/>
                <c:pt idx="0">
                  <c:v>Population Increase Vietnam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'Sheet3 (2)'!$A$2:$A$151</c:f>
              <c:numCache>
                <c:formatCode>@</c:formatCode>
                <c:ptCount val="150"/>
                <c:pt idx="0">
                  <c:v>1950</c:v>
                </c:pt>
                <c:pt idx="1">
                  <c:v>1951</c:v>
                </c:pt>
                <c:pt idx="2">
                  <c:v>1952</c:v>
                </c:pt>
                <c:pt idx="3">
                  <c:v>1953</c:v>
                </c:pt>
                <c:pt idx="4">
                  <c:v>1954</c:v>
                </c:pt>
                <c:pt idx="5">
                  <c:v>1955</c:v>
                </c:pt>
                <c:pt idx="6">
                  <c:v>1956</c:v>
                </c:pt>
                <c:pt idx="7">
                  <c:v>1957</c:v>
                </c:pt>
                <c:pt idx="8">
                  <c:v>1958</c:v>
                </c:pt>
                <c:pt idx="9">
                  <c:v>1959</c:v>
                </c:pt>
                <c:pt idx="10">
                  <c:v>1960</c:v>
                </c:pt>
                <c:pt idx="11">
                  <c:v>1961</c:v>
                </c:pt>
                <c:pt idx="12">
                  <c:v>1962</c:v>
                </c:pt>
                <c:pt idx="13">
                  <c:v>1963</c:v>
                </c:pt>
                <c:pt idx="14">
                  <c:v>1964</c:v>
                </c:pt>
                <c:pt idx="15">
                  <c:v>1965</c:v>
                </c:pt>
                <c:pt idx="16">
                  <c:v>1966</c:v>
                </c:pt>
                <c:pt idx="17">
                  <c:v>1967</c:v>
                </c:pt>
                <c:pt idx="18">
                  <c:v>1968</c:v>
                </c:pt>
                <c:pt idx="19">
                  <c:v>1969</c:v>
                </c:pt>
                <c:pt idx="20">
                  <c:v>1970</c:v>
                </c:pt>
                <c:pt idx="21">
                  <c:v>1971</c:v>
                </c:pt>
                <c:pt idx="22">
                  <c:v>1972</c:v>
                </c:pt>
                <c:pt idx="23">
                  <c:v>1973</c:v>
                </c:pt>
                <c:pt idx="24">
                  <c:v>1974</c:v>
                </c:pt>
                <c:pt idx="25">
                  <c:v>1975</c:v>
                </c:pt>
                <c:pt idx="26">
                  <c:v>1976</c:v>
                </c:pt>
                <c:pt idx="27">
                  <c:v>1977</c:v>
                </c:pt>
                <c:pt idx="28">
                  <c:v>1978</c:v>
                </c:pt>
                <c:pt idx="29">
                  <c:v>1979</c:v>
                </c:pt>
                <c:pt idx="30">
                  <c:v>1980</c:v>
                </c:pt>
                <c:pt idx="31">
                  <c:v>1981</c:v>
                </c:pt>
                <c:pt idx="32">
                  <c:v>1982</c:v>
                </c:pt>
                <c:pt idx="33">
                  <c:v>1983</c:v>
                </c:pt>
                <c:pt idx="34">
                  <c:v>1984</c:v>
                </c:pt>
                <c:pt idx="35">
                  <c:v>1985</c:v>
                </c:pt>
                <c:pt idx="36">
                  <c:v>1986</c:v>
                </c:pt>
                <c:pt idx="37">
                  <c:v>1987</c:v>
                </c:pt>
                <c:pt idx="38">
                  <c:v>1988</c:v>
                </c:pt>
                <c:pt idx="39">
                  <c:v>1989</c:v>
                </c:pt>
                <c:pt idx="40">
                  <c:v>1990</c:v>
                </c:pt>
                <c:pt idx="41">
                  <c:v>1991</c:v>
                </c:pt>
                <c:pt idx="42">
                  <c:v>1992</c:v>
                </c:pt>
                <c:pt idx="43">
                  <c:v>1993</c:v>
                </c:pt>
                <c:pt idx="44">
                  <c:v>1994</c:v>
                </c:pt>
                <c:pt idx="45">
                  <c:v>1995</c:v>
                </c:pt>
                <c:pt idx="46">
                  <c:v>1996</c:v>
                </c:pt>
                <c:pt idx="47">
                  <c:v>1997</c:v>
                </c:pt>
                <c:pt idx="48">
                  <c:v>1998</c:v>
                </c:pt>
                <c:pt idx="49">
                  <c:v>1999</c:v>
                </c:pt>
                <c:pt idx="50">
                  <c:v>2000</c:v>
                </c:pt>
                <c:pt idx="51">
                  <c:v>2001</c:v>
                </c:pt>
                <c:pt idx="52">
                  <c:v>2002</c:v>
                </c:pt>
                <c:pt idx="53">
                  <c:v>2003</c:v>
                </c:pt>
                <c:pt idx="54">
                  <c:v>2004</c:v>
                </c:pt>
                <c:pt idx="55">
                  <c:v>2005</c:v>
                </c:pt>
                <c:pt idx="56">
                  <c:v>2006</c:v>
                </c:pt>
                <c:pt idx="57">
                  <c:v>2007</c:v>
                </c:pt>
                <c:pt idx="58">
                  <c:v>2008</c:v>
                </c:pt>
                <c:pt idx="59">
                  <c:v>2009</c:v>
                </c:pt>
                <c:pt idx="60">
                  <c:v>2010</c:v>
                </c:pt>
                <c:pt idx="61">
                  <c:v>2011</c:v>
                </c:pt>
                <c:pt idx="62">
                  <c:v>2012</c:v>
                </c:pt>
                <c:pt idx="63">
                  <c:v>2013</c:v>
                </c:pt>
                <c:pt idx="64">
                  <c:v>2014</c:v>
                </c:pt>
                <c:pt idx="65">
                  <c:v>2015</c:v>
                </c:pt>
                <c:pt idx="66">
                  <c:v>2016</c:v>
                </c:pt>
                <c:pt idx="67">
                  <c:v>2017</c:v>
                </c:pt>
                <c:pt idx="68">
                  <c:v>2018</c:v>
                </c:pt>
                <c:pt idx="69">
                  <c:v>2019</c:v>
                </c:pt>
                <c:pt idx="70">
                  <c:v>2020</c:v>
                </c:pt>
                <c:pt idx="71">
                  <c:v>2021</c:v>
                </c:pt>
                <c:pt idx="72">
                  <c:v>2022</c:v>
                </c:pt>
                <c:pt idx="73">
                  <c:v>2023</c:v>
                </c:pt>
                <c:pt idx="74">
                  <c:v>2024</c:v>
                </c:pt>
                <c:pt idx="75">
                  <c:v>2025</c:v>
                </c:pt>
                <c:pt idx="76">
                  <c:v>2026</c:v>
                </c:pt>
                <c:pt idx="77">
                  <c:v>2027</c:v>
                </c:pt>
                <c:pt idx="78">
                  <c:v>2028</c:v>
                </c:pt>
                <c:pt idx="79">
                  <c:v>2029</c:v>
                </c:pt>
                <c:pt idx="80">
                  <c:v>2030</c:v>
                </c:pt>
                <c:pt idx="81">
                  <c:v>2031</c:v>
                </c:pt>
                <c:pt idx="82">
                  <c:v>2032</c:v>
                </c:pt>
                <c:pt idx="83">
                  <c:v>2033</c:v>
                </c:pt>
                <c:pt idx="84">
                  <c:v>2034</c:v>
                </c:pt>
                <c:pt idx="85">
                  <c:v>2035</c:v>
                </c:pt>
                <c:pt idx="86">
                  <c:v>2036</c:v>
                </c:pt>
                <c:pt idx="87">
                  <c:v>2037</c:v>
                </c:pt>
                <c:pt idx="88">
                  <c:v>2038</c:v>
                </c:pt>
                <c:pt idx="89">
                  <c:v>2039</c:v>
                </c:pt>
                <c:pt idx="90">
                  <c:v>2040</c:v>
                </c:pt>
                <c:pt idx="91">
                  <c:v>2041</c:v>
                </c:pt>
                <c:pt idx="92">
                  <c:v>2042</c:v>
                </c:pt>
                <c:pt idx="93">
                  <c:v>2043</c:v>
                </c:pt>
                <c:pt idx="94">
                  <c:v>2044</c:v>
                </c:pt>
                <c:pt idx="95">
                  <c:v>2045</c:v>
                </c:pt>
                <c:pt idx="96">
                  <c:v>2046</c:v>
                </c:pt>
                <c:pt idx="97">
                  <c:v>2047</c:v>
                </c:pt>
                <c:pt idx="98">
                  <c:v>2048</c:v>
                </c:pt>
                <c:pt idx="99">
                  <c:v>2049</c:v>
                </c:pt>
                <c:pt idx="100">
                  <c:v>2050</c:v>
                </c:pt>
                <c:pt idx="101">
                  <c:v>2051</c:v>
                </c:pt>
                <c:pt idx="102">
                  <c:v>2052</c:v>
                </c:pt>
                <c:pt idx="103">
                  <c:v>2053</c:v>
                </c:pt>
                <c:pt idx="104">
                  <c:v>2054</c:v>
                </c:pt>
                <c:pt idx="105">
                  <c:v>2055</c:v>
                </c:pt>
                <c:pt idx="106">
                  <c:v>2056</c:v>
                </c:pt>
                <c:pt idx="107">
                  <c:v>2057</c:v>
                </c:pt>
                <c:pt idx="108">
                  <c:v>2058</c:v>
                </c:pt>
                <c:pt idx="109">
                  <c:v>2059</c:v>
                </c:pt>
                <c:pt idx="110">
                  <c:v>2060</c:v>
                </c:pt>
                <c:pt idx="111">
                  <c:v>2061</c:v>
                </c:pt>
                <c:pt idx="112">
                  <c:v>2062</c:v>
                </c:pt>
                <c:pt idx="113">
                  <c:v>2063</c:v>
                </c:pt>
                <c:pt idx="114">
                  <c:v>2064</c:v>
                </c:pt>
                <c:pt idx="115">
                  <c:v>2065</c:v>
                </c:pt>
                <c:pt idx="116">
                  <c:v>2066</c:v>
                </c:pt>
                <c:pt idx="117">
                  <c:v>2067</c:v>
                </c:pt>
                <c:pt idx="118">
                  <c:v>2068</c:v>
                </c:pt>
                <c:pt idx="119">
                  <c:v>2069</c:v>
                </c:pt>
                <c:pt idx="120">
                  <c:v>2070</c:v>
                </c:pt>
                <c:pt idx="121">
                  <c:v>2071</c:v>
                </c:pt>
                <c:pt idx="122">
                  <c:v>2072</c:v>
                </c:pt>
                <c:pt idx="123">
                  <c:v>2073</c:v>
                </c:pt>
                <c:pt idx="124">
                  <c:v>2074</c:v>
                </c:pt>
                <c:pt idx="125">
                  <c:v>2075</c:v>
                </c:pt>
                <c:pt idx="126">
                  <c:v>2076</c:v>
                </c:pt>
                <c:pt idx="127">
                  <c:v>2077</c:v>
                </c:pt>
                <c:pt idx="128">
                  <c:v>2078</c:v>
                </c:pt>
                <c:pt idx="129">
                  <c:v>2079</c:v>
                </c:pt>
                <c:pt idx="130">
                  <c:v>2080</c:v>
                </c:pt>
                <c:pt idx="131">
                  <c:v>2081</c:v>
                </c:pt>
                <c:pt idx="132">
                  <c:v>2082</c:v>
                </c:pt>
                <c:pt idx="133">
                  <c:v>2083</c:v>
                </c:pt>
                <c:pt idx="134">
                  <c:v>2084</c:v>
                </c:pt>
                <c:pt idx="135">
                  <c:v>2085</c:v>
                </c:pt>
                <c:pt idx="136">
                  <c:v>2086</c:v>
                </c:pt>
                <c:pt idx="137">
                  <c:v>2087</c:v>
                </c:pt>
                <c:pt idx="138">
                  <c:v>2088</c:v>
                </c:pt>
                <c:pt idx="139">
                  <c:v>2089</c:v>
                </c:pt>
                <c:pt idx="140">
                  <c:v>2090</c:v>
                </c:pt>
                <c:pt idx="141">
                  <c:v>2091</c:v>
                </c:pt>
                <c:pt idx="142">
                  <c:v>2092</c:v>
                </c:pt>
                <c:pt idx="143">
                  <c:v>2093</c:v>
                </c:pt>
                <c:pt idx="144">
                  <c:v>2094</c:v>
                </c:pt>
                <c:pt idx="145">
                  <c:v>2095</c:v>
                </c:pt>
                <c:pt idx="146">
                  <c:v>2096</c:v>
                </c:pt>
                <c:pt idx="147">
                  <c:v>2097</c:v>
                </c:pt>
                <c:pt idx="148">
                  <c:v>2098</c:v>
                </c:pt>
                <c:pt idx="149">
                  <c:v>2099</c:v>
                </c:pt>
              </c:numCache>
            </c:numRef>
          </c:cat>
          <c:val>
            <c:numRef>
              <c:f>'Sheet3 (2)'!$C$2:$C$151</c:f>
              <c:numCache>
                <c:formatCode>0</c:formatCode>
                <c:ptCount val="150"/>
                <c:pt idx="0">
                  <c:v>546202</c:v>
                </c:pt>
                <c:pt idx="1">
                  <c:v>578866</c:v>
                </c:pt>
                <c:pt idx="2">
                  <c:v>641872.99999998999</c:v>
                </c:pt>
                <c:pt idx="3">
                  <c:v>700241</c:v>
                </c:pt>
                <c:pt idx="4">
                  <c:v>753966</c:v>
                </c:pt>
                <c:pt idx="5">
                  <c:v>803075</c:v>
                </c:pt>
                <c:pt idx="6">
                  <c:v>847650</c:v>
                </c:pt>
                <c:pt idx="7">
                  <c:v>887803</c:v>
                </c:pt>
                <c:pt idx="8">
                  <c:v>923749</c:v>
                </c:pt>
                <c:pt idx="9">
                  <c:v>955867</c:v>
                </c:pt>
                <c:pt idx="10">
                  <c:v>984583</c:v>
                </c:pt>
                <c:pt idx="11">
                  <c:v>1010326</c:v>
                </c:pt>
                <c:pt idx="12">
                  <c:v>1033486</c:v>
                </c:pt>
                <c:pt idx="13">
                  <c:v>1054252</c:v>
                </c:pt>
                <c:pt idx="14">
                  <c:v>1072546</c:v>
                </c:pt>
                <c:pt idx="15">
                  <c:v>1086808</c:v>
                </c:pt>
                <c:pt idx="16">
                  <c:v>1094905</c:v>
                </c:pt>
                <c:pt idx="17">
                  <c:v>1096259</c:v>
                </c:pt>
                <c:pt idx="18">
                  <c:v>1091742</c:v>
                </c:pt>
                <c:pt idx="19">
                  <c:v>1083435</c:v>
                </c:pt>
                <c:pt idx="20">
                  <c:v>1075606</c:v>
                </c:pt>
                <c:pt idx="21">
                  <c:v>1073392</c:v>
                </c:pt>
                <c:pt idx="22">
                  <c:v>1080426</c:v>
                </c:pt>
                <c:pt idx="23">
                  <c:v>1098628</c:v>
                </c:pt>
                <c:pt idx="24">
                  <c:v>1127994</c:v>
                </c:pt>
                <c:pt idx="25">
                  <c:v>1166419</c:v>
                </c:pt>
                <c:pt idx="26">
                  <c:v>1210040</c:v>
                </c:pt>
                <c:pt idx="27">
                  <c:v>1253725</c:v>
                </c:pt>
                <c:pt idx="28">
                  <c:v>1293399</c:v>
                </c:pt>
                <c:pt idx="29">
                  <c:v>1327295</c:v>
                </c:pt>
                <c:pt idx="30">
                  <c:v>1355186</c:v>
                </c:pt>
                <c:pt idx="31">
                  <c:v>1378399</c:v>
                </c:pt>
                <c:pt idx="32">
                  <c:v>1399524</c:v>
                </c:pt>
                <c:pt idx="33">
                  <c:v>1420298</c:v>
                </c:pt>
                <c:pt idx="34">
                  <c:v>1440708</c:v>
                </c:pt>
                <c:pt idx="35">
                  <c:v>1461146</c:v>
                </c:pt>
                <c:pt idx="36">
                  <c:v>1481827</c:v>
                </c:pt>
                <c:pt idx="37">
                  <c:v>1501244</c:v>
                </c:pt>
                <c:pt idx="38">
                  <c:v>1517125</c:v>
                </c:pt>
                <c:pt idx="39">
                  <c:v>1527072</c:v>
                </c:pt>
                <c:pt idx="40">
                  <c:v>1526172</c:v>
                </c:pt>
                <c:pt idx="41">
                  <c:v>1508997</c:v>
                </c:pt>
                <c:pt idx="42">
                  <c:v>1473715</c:v>
                </c:pt>
                <c:pt idx="43">
                  <c:v>1420997</c:v>
                </c:pt>
                <c:pt idx="44">
                  <c:v>1353439</c:v>
                </c:pt>
                <c:pt idx="45">
                  <c:v>1276035</c:v>
                </c:pt>
                <c:pt idx="46">
                  <c:v>1195362</c:v>
                </c:pt>
                <c:pt idx="47">
                  <c:v>1118763</c:v>
                </c:pt>
                <c:pt idx="48">
                  <c:v>1052427</c:v>
                </c:pt>
                <c:pt idx="49">
                  <c:v>1000009</c:v>
                </c:pt>
                <c:pt idx="50">
                  <c:v>963909</c:v>
                </c:pt>
                <c:pt idx="51">
                  <c:v>944247</c:v>
                </c:pt>
                <c:pt idx="52">
                  <c:v>937101</c:v>
                </c:pt>
                <c:pt idx="53">
                  <c:v>938594</c:v>
                </c:pt>
                <c:pt idx="54">
                  <c:v>946770</c:v>
                </c:pt>
                <c:pt idx="55">
                  <c:v>959835</c:v>
                </c:pt>
                <c:pt idx="56">
                  <c:v>976296</c:v>
                </c:pt>
                <c:pt idx="57">
                  <c:v>994700</c:v>
                </c:pt>
                <c:pt idx="58">
                  <c:v>1013309</c:v>
                </c:pt>
                <c:pt idx="59">
                  <c:v>1030221</c:v>
                </c:pt>
                <c:pt idx="60">
                  <c:v>1043543</c:v>
                </c:pt>
                <c:pt idx="61">
                  <c:v>1051938.0000000009</c:v>
                </c:pt>
                <c:pt idx="62">
                  <c:v>1055453</c:v>
                </c:pt>
                <c:pt idx="63">
                  <c:v>1054340</c:v>
                </c:pt>
                <c:pt idx="64">
                  <c:v>1048617</c:v>
                </c:pt>
                <c:pt idx="65" formatCode="General">
                  <c:v>1039013</c:v>
                </c:pt>
                <c:pt idx="66" formatCode="General">
                  <c:v>1026753</c:v>
                </c:pt>
                <c:pt idx="67" formatCode="General">
                  <c:v>1013109</c:v>
                </c:pt>
                <c:pt idx="68" formatCode="General">
                  <c:v>998895</c:v>
                </c:pt>
                <c:pt idx="69" formatCode="General">
                  <c:v>984193</c:v>
                </c:pt>
                <c:pt idx="70" formatCode="General">
                  <c:v>968311</c:v>
                </c:pt>
                <c:pt idx="71" formatCode="General">
                  <c:v>950029</c:v>
                </c:pt>
                <c:pt idx="72" formatCode="General">
                  <c:v>928194</c:v>
                </c:pt>
                <c:pt idx="73" formatCode="General">
                  <c:v>902212</c:v>
                </c:pt>
                <c:pt idx="74" formatCode="General">
                  <c:v>872260</c:v>
                </c:pt>
                <c:pt idx="75" formatCode="General">
                  <c:v>838772</c:v>
                </c:pt>
                <c:pt idx="76" formatCode="General">
                  <c:v>802503</c:v>
                </c:pt>
                <c:pt idx="77" formatCode="General">
                  <c:v>764847</c:v>
                </c:pt>
                <c:pt idx="78" formatCode="General">
                  <c:v>727225</c:v>
                </c:pt>
                <c:pt idx="79" formatCode="General">
                  <c:v>690699</c:v>
                </c:pt>
                <c:pt idx="80" formatCode="General">
                  <c:v>656298</c:v>
                </c:pt>
                <c:pt idx="81" formatCode="General">
                  <c:v>624740</c:v>
                </c:pt>
                <c:pt idx="82" formatCode="General">
                  <c:v>596041</c:v>
                </c:pt>
                <c:pt idx="83" formatCode="General">
                  <c:v>570144</c:v>
                </c:pt>
                <c:pt idx="84" formatCode="General">
                  <c:v>547138</c:v>
                </c:pt>
                <c:pt idx="85" formatCode="General">
                  <c:v>527044</c:v>
                </c:pt>
                <c:pt idx="86" formatCode="General">
                  <c:v>509705</c:v>
                </c:pt>
                <c:pt idx="87" formatCode="General">
                  <c:v>494487</c:v>
                </c:pt>
                <c:pt idx="88" formatCode="General">
                  <c:v>480671</c:v>
                </c:pt>
                <c:pt idx="89" formatCode="General">
                  <c:v>467687</c:v>
                </c:pt>
                <c:pt idx="90" formatCode="General">
                  <c:v>455018</c:v>
                </c:pt>
                <c:pt idx="91" formatCode="General">
                  <c:v>442268</c:v>
                </c:pt>
                <c:pt idx="92" formatCode="General">
                  <c:v>429174</c:v>
                </c:pt>
                <c:pt idx="93" formatCode="General">
                  <c:v>415416</c:v>
                </c:pt>
                <c:pt idx="94" formatCode="General">
                  <c:v>400600</c:v>
                </c:pt>
                <c:pt idx="95" formatCode="General">
                  <c:v>384364</c:v>
                </c:pt>
                <c:pt idx="96" formatCode="General">
                  <c:v>366490</c:v>
                </c:pt>
                <c:pt idx="97" formatCode="General">
                  <c:v>347066</c:v>
                </c:pt>
                <c:pt idx="98" formatCode="General">
                  <c:v>326205</c:v>
                </c:pt>
                <c:pt idx="99" formatCode="General">
                  <c:v>303941</c:v>
                </c:pt>
                <c:pt idx="100" formatCode="General">
                  <c:v>280281.00000001001</c:v>
                </c:pt>
                <c:pt idx="101" formatCode="General">
                  <c:v>255273</c:v>
                </c:pt>
                <c:pt idx="102" formatCode="General">
                  <c:v>229152</c:v>
                </c:pt>
                <c:pt idx="103" formatCode="General">
                  <c:v>202227</c:v>
                </c:pt>
                <c:pt idx="104" formatCode="General">
                  <c:v>174799</c:v>
                </c:pt>
                <c:pt idx="105" formatCode="General">
                  <c:v>147089</c:v>
                </c:pt>
                <c:pt idx="106" formatCode="General">
                  <c:v>119247</c:v>
                </c:pt>
                <c:pt idx="107" formatCode="General">
                  <c:v>91460</c:v>
                </c:pt>
                <c:pt idx="108" formatCode="General">
                  <c:v>64003</c:v>
                </c:pt>
                <c:pt idx="109" formatCode="General">
                  <c:v>37219</c:v>
                </c:pt>
                <c:pt idx="110" formatCode="General">
                  <c:v>11432</c:v>
                </c:pt>
                <c:pt idx="111" formatCode="General">
                  <c:v>-13115</c:v>
                </c:pt>
                <c:pt idx="112" formatCode="General">
                  <c:v>-36307</c:v>
                </c:pt>
                <c:pt idx="113" formatCode="General">
                  <c:v>-58018</c:v>
                </c:pt>
                <c:pt idx="114" formatCode="General">
                  <c:v>-78077</c:v>
                </c:pt>
                <c:pt idx="115" formatCode="General">
                  <c:v>-96322</c:v>
                </c:pt>
                <c:pt idx="116" formatCode="General">
                  <c:v>-112669</c:v>
                </c:pt>
                <c:pt idx="117" formatCode="General">
                  <c:v>-127227</c:v>
                </c:pt>
                <c:pt idx="118" formatCode="General">
                  <c:v>-140140</c:v>
                </c:pt>
                <c:pt idx="119" formatCode="General">
                  <c:v>-151507</c:v>
                </c:pt>
                <c:pt idx="120" formatCode="General">
                  <c:v>-161429</c:v>
                </c:pt>
                <c:pt idx="121" formatCode="General">
                  <c:v>-170009</c:v>
                </c:pt>
                <c:pt idx="122" formatCode="General">
                  <c:v>-177405</c:v>
                </c:pt>
                <c:pt idx="123" formatCode="General">
                  <c:v>-183805</c:v>
                </c:pt>
                <c:pt idx="124" formatCode="General">
                  <c:v>-189389</c:v>
                </c:pt>
                <c:pt idx="125" formatCode="General">
                  <c:v>-194322</c:v>
                </c:pt>
                <c:pt idx="126" formatCode="General">
                  <c:v>-198720</c:v>
                </c:pt>
                <c:pt idx="127" formatCode="General">
                  <c:v>-202616</c:v>
                </c:pt>
                <c:pt idx="128" formatCode="General">
                  <c:v>-206046</c:v>
                </c:pt>
                <c:pt idx="129" formatCode="General">
                  <c:v>-209077</c:v>
                </c:pt>
                <c:pt idx="130" formatCode="General">
                  <c:v>-211729</c:v>
                </c:pt>
                <c:pt idx="131" formatCode="General">
                  <c:v>-213976</c:v>
                </c:pt>
                <c:pt idx="132" formatCode="General">
                  <c:v>-215759</c:v>
                </c:pt>
                <c:pt idx="133" formatCode="General">
                  <c:v>-217041</c:v>
                </c:pt>
                <c:pt idx="134" formatCode="General">
                  <c:v>-217836</c:v>
                </c:pt>
                <c:pt idx="135" formatCode="General">
                  <c:v>-218159</c:v>
                </c:pt>
                <c:pt idx="136" formatCode="General">
                  <c:v>-218025</c:v>
                </c:pt>
                <c:pt idx="137" formatCode="General">
                  <c:v>-217476</c:v>
                </c:pt>
                <c:pt idx="138" formatCode="General">
                  <c:v>-216558</c:v>
                </c:pt>
                <c:pt idx="139" formatCode="General">
                  <c:v>-215317</c:v>
                </c:pt>
                <c:pt idx="140" formatCode="General">
                  <c:v>-213794</c:v>
                </c:pt>
                <c:pt idx="141" formatCode="General">
                  <c:v>-212020</c:v>
                </c:pt>
                <c:pt idx="142" formatCode="General">
                  <c:v>-210021</c:v>
                </c:pt>
                <c:pt idx="143" formatCode="General">
                  <c:v>-207813</c:v>
                </c:pt>
                <c:pt idx="144" formatCode="General">
                  <c:v>-205409</c:v>
                </c:pt>
                <c:pt idx="145" formatCode="General">
                  <c:v>-202814</c:v>
                </c:pt>
                <c:pt idx="146" formatCode="General">
                  <c:v>-200035</c:v>
                </c:pt>
                <c:pt idx="147" formatCode="General">
                  <c:v>-197072</c:v>
                </c:pt>
                <c:pt idx="148" formatCode="General">
                  <c:v>-193927</c:v>
                </c:pt>
                <c:pt idx="149" formatCode="General">
                  <c:v>-190598</c:v>
                </c:pt>
              </c:numCache>
            </c:numRef>
          </c:val>
          <c:smooth val="0"/>
          <c:extLst>
            <c:ext xmlns:c16="http://schemas.microsoft.com/office/drawing/2014/chart" uri="{C3380CC4-5D6E-409C-BE32-E72D297353CC}">
              <c16:uniqueId val="{00000001-6C5B-48A4-AF59-E446F97F78BF}"/>
            </c:ext>
          </c:extLst>
        </c:ser>
        <c:dLbls>
          <c:showLegendKey val="0"/>
          <c:showVal val="0"/>
          <c:showCatName val="0"/>
          <c:showSerName val="0"/>
          <c:showPercent val="0"/>
          <c:showBubbleSize val="0"/>
        </c:dLbls>
        <c:marker val="1"/>
        <c:smooth val="0"/>
        <c:axId val="155094752"/>
        <c:axId val="313767440"/>
      </c:lineChart>
      <c:catAx>
        <c:axId val="155094752"/>
        <c:scaling>
          <c:orientation val="minMax"/>
        </c:scaling>
        <c:delete val="0"/>
        <c:axPos val="b"/>
        <c:numFmt formatCode="@" sourceLinked="1"/>
        <c:majorTickMark val="none"/>
        <c:minorTickMark val="none"/>
        <c:tickLblPos val="nextTo"/>
        <c:spPr>
          <a:noFill/>
          <a:ln w="9525" cap="flat" cmpd="sng" algn="ctr">
            <a:solidFill>
              <a:schemeClr val="tx1">
                <a:lumMod val="15000"/>
                <a:lumOff val="85000"/>
              </a:schemeClr>
            </a:solidFill>
            <a:round/>
          </a:ln>
          <a:effectLst/>
        </c:spPr>
        <c:txPr>
          <a:bodyPr rot="960000" spcFirstLastPara="1" vertOverflow="ellipsis"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313767440"/>
        <c:crosses val="autoZero"/>
        <c:auto val="1"/>
        <c:lblAlgn val="ctr"/>
        <c:lblOffset val="100"/>
        <c:noMultiLvlLbl val="0"/>
      </c:catAx>
      <c:valAx>
        <c:axId val="3137674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b="1"/>
                  <a:t>Number of persons</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550947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accent3">
                    <a:lumMod val="75000"/>
                  </a:schemeClr>
                </a:solidFill>
                <a:latin typeface="+mn-lt"/>
                <a:ea typeface="+mn-ea"/>
                <a:cs typeface="+mn-cs"/>
              </a:defRPr>
            </a:pPr>
            <a:r>
              <a:rPr lang="en-US" sz="1800" b="1" dirty="0">
                <a:solidFill>
                  <a:schemeClr val="accent3">
                    <a:lumMod val="75000"/>
                  </a:schemeClr>
                </a:solidFill>
              </a:rPr>
              <a:t>Ethiopia and Vietnam : Married women currently using any method of contraception</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accent3">
                  <a:lumMod val="75000"/>
                </a:schemeClr>
              </a:solidFill>
              <a:latin typeface="+mn-lt"/>
              <a:ea typeface="+mn-ea"/>
              <a:cs typeface="+mn-cs"/>
            </a:defRPr>
          </a:pPr>
          <a:endParaRPr lang="en-US"/>
        </a:p>
      </c:txPr>
    </c:title>
    <c:autoTitleDeleted val="0"/>
    <c:plotArea>
      <c:layout>
        <c:manualLayout>
          <c:layoutTarget val="inner"/>
          <c:xMode val="edge"/>
          <c:yMode val="edge"/>
          <c:x val="2.6698793159474155E-2"/>
          <c:y val="0.1471755801362786"/>
          <c:w val="0.92698639192181254"/>
          <c:h val="0.70017842320065748"/>
        </c:manualLayout>
      </c:layout>
      <c:lineChart>
        <c:grouping val="standard"/>
        <c:varyColors val="0"/>
        <c:ser>
          <c:idx val="0"/>
          <c:order val="0"/>
          <c:tx>
            <c:strRef>
              <c:f>'[Ethiopia Vietnam DHS Results.xlsx]Contraception'!$B$8</c:f>
              <c:strCache>
                <c:ptCount val="1"/>
                <c:pt idx="0">
                  <c:v>% Married women currently using any method of contraception</c:v>
                </c:pt>
              </c:strCache>
            </c:strRef>
          </c:tx>
          <c:spPr>
            <a:ln w="57150" cap="rnd">
              <a:solidFill>
                <a:srgbClr val="008000"/>
              </a:solidFill>
              <a:round/>
            </a:ln>
            <a:effectLst/>
          </c:spPr>
          <c:marker>
            <c:symbol val="none"/>
          </c:marker>
          <c:dPt>
            <c:idx val="6"/>
            <c:marker>
              <c:symbol val="none"/>
            </c:marker>
            <c:bubble3D val="0"/>
            <c:spPr>
              <a:ln w="76200" cap="rnd">
                <a:solidFill>
                  <a:srgbClr val="008000"/>
                </a:solidFill>
                <a:round/>
              </a:ln>
              <a:effectLst/>
            </c:spPr>
            <c:extLst>
              <c:ext xmlns:c16="http://schemas.microsoft.com/office/drawing/2014/chart" uri="{C3380CC4-5D6E-409C-BE32-E72D297353CC}">
                <c16:uniqueId val="{00000000-BBBD-4A10-B146-8720486D3F34}"/>
              </c:ext>
            </c:extLst>
          </c:dPt>
          <c:dLbls>
            <c:dLbl>
              <c:idx val="0"/>
              <c:layout>
                <c:manualLayout>
                  <c:x val="-8.1766381949809272E-3"/>
                  <c:y val="1.86363628211246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24A-4705-AA37-340C5966CE50}"/>
                </c:ext>
              </c:extLst>
            </c:dLbl>
            <c:dLbl>
              <c:idx val="1"/>
              <c:layout>
                <c:manualLayout>
                  <c:x val="0"/>
                  <c:y val="1.44949488608747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24A-4705-AA37-340C5966CE50}"/>
                </c:ext>
              </c:extLst>
            </c:dLbl>
            <c:dLbl>
              <c:idx val="2"/>
              <c:layout>
                <c:manualLayout>
                  <c:x val="-7.0085470242694332E-3"/>
                  <c:y val="2.07070698012497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24A-4705-AA37-340C5966CE50}"/>
                </c:ext>
              </c:extLst>
            </c:dLbl>
            <c:dLbl>
              <c:idx val="5"/>
              <c:layout>
                <c:manualLayout>
                  <c:x val="-1.5185185219250254E-2"/>
                  <c:y val="1.65656558409996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24A-4705-AA37-340C5966CE5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'[Ethiopia Vietnam DHS Results.xlsx]Contraception'!$A$9:$A$15</c:f>
              <c:strCache>
                <c:ptCount val="7"/>
                <c:pt idx="0">
                  <c:v>Ethiopia 2000 DHS</c:v>
                </c:pt>
                <c:pt idx="1">
                  <c:v>Ethiopia 2005 DHS</c:v>
                </c:pt>
                <c:pt idx="2">
                  <c:v>Ethiopia 2011 DHS</c:v>
                </c:pt>
                <c:pt idx="3">
                  <c:v>Ethiopia 2016 DHS</c:v>
                </c:pt>
                <c:pt idx="5">
                  <c:v>Vietnam 1997 DHS</c:v>
                </c:pt>
                <c:pt idx="6">
                  <c:v>Vietnam 2002 DHS</c:v>
                </c:pt>
              </c:strCache>
            </c:strRef>
          </c:cat>
          <c:val>
            <c:numRef>
              <c:f>'[Ethiopia Vietnam DHS Results.xlsx]Contraception'!$B$9:$B$15</c:f>
              <c:numCache>
                <c:formatCode>General</c:formatCode>
                <c:ptCount val="7"/>
                <c:pt idx="0">
                  <c:v>8.1</c:v>
                </c:pt>
                <c:pt idx="1">
                  <c:v>14.7</c:v>
                </c:pt>
                <c:pt idx="2">
                  <c:v>28.6</c:v>
                </c:pt>
                <c:pt idx="3">
                  <c:v>35.9</c:v>
                </c:pt>
                <c:pt idx="5">
                  <c:v>75.3</c:v>
                </c:pt>
                <c:pt idx="6">
                  <c:v>78.5</c:v>
                </c:pt>
              </c:numCache>
            </c:numRef>
          </c:val>
          <c:smooth val="0"/>
          <c:extLst>
            <c:ext xmlns:c16="http://schemas.microsoft.com/office/drawing/2014/chart" uri="{C3380CC4-5D6E-409C-BE32-E72D297353CC}">
              <c16:uniqueId val="{00000000-224A-4705-AA37-340C5966CE50}"/>
            </c:ext>
          </c:extLst>
        </c:ser>
        <c:dLbls>
          <c:showLegendKey val="0"/>
          <c:showVal val="0"/>
          <c:showCatName val="0"/>
          <c:showSerName val="0"/>
          <c:showPercent val="0"/>
          <c:showBubbleSize val="0"/>
        </c:dLbls>
        <c:smooth val="0"/>
        <c:axId val="649691535"/>
        <c:axId val="557312719"/>
      </c:lineChart>
      <c:catAx>
        <c:axId val="649691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557312719"/>
        <c:crosses val="autoZero"/>
        <c:auto val="1"/>
        <c:lblAlgn val="ctr"/>
        <c:lblOffset val="100"/>
        <c:noMultiLvlLbl val="0"/>
      </c:catAx>
      <c:valAx>
        <c:axId val="5573127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6496915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dirty="0"/>
              <a:t>Ethiopia</a:t>
            </a:r>
            <a:r>
              <a:rPr lang="en-US" sz="2000" b="1" baseline="0" dirty="0"/>
              <a:t> and Vietnam: </a:t>
            </a:r>
            <a:r>
              <a:rPr lang="en-US" sz="2000" b="1" dirty="0"/>
              <a:t>Median Age at First Marriage [Women]: 25-49</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'[Ethiopia Vietnam DHS Results.xlsx]Sheet3'!$C$7</c:f>
              <c:strCache>
                <c:ptCount val="1"/>
                <c:pt idx="0">
                  <c:v>Median age at first marriage [Women]: 25-49</c:v>
                </c:pt>
              </c:strCache>
            </c:strRef>
          </c:tx>
          <c:spPr>
            <a:ln w="57150" cap="rnd">
              <a:solidFill>
                <a:srgbClr val="008000"/>
              </a:solidFill>
              <a:round/>
            </a:ln>
            <a:effectLst/>
          </c:spPr>
          <c:marker>
            <c:symbol val="none"/>
          </c:marker>
          <c:dLbls>
            <c:dLbl>
              <c:idx val="0"/>
              <c:layout>
                <c:manualLayout>
                  <c:x val="-2.2825832371930338E-2"/>
                  <c:y val="-2.34164048594153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E90-4E0D-BE08-5DEED1DB31AB}"/>
                </c:ext>
              </c:extLst>
            </c:dLbl>
            <c:dLbl>
              <c:idx val="1"/>
              <c:layout>
                <c:manualLayout>
                  <c:x val="-1.4416315182271792E-2"/>
                  <c:y val="-1.91588767031579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E90-4E0D-BE08-5DEED1DB31AB}"/>
                </c:ext>
              </c:extLst>
            </c:dLbl>
            <c:dLbl>
              <c:idx val="2"/>
              <c:layout>
                <c:manualLayout>
                  <c:x val="-9.6108767881811497E-3"/>
                  <c:y val="-2.55451689375439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E90-4E0D-BE08-5DEED1DB31AB}"/>
                </c:ext>
              </c:extLst>
            </c:dLbl>
            <c:dLbl>
              <c:idx val="3"/>
              <c:layout>
                <c:manualLayout>
                  <c:x val="-3.0033989963066231E-2"/>
                  <c:y val="-2.98026970938012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E90-4E0D-BE08-5DEED1DB31AB}"/>
                </c:ext>
              </c:extLst>
            </c:dLbl>
            <c:dLbl>
              <c:idx val="5"/>
              <c:layout>
                <c:manualLayout>
                  <c:x val="-9.6108767881811948E-3"/>
                  <c:y val="-3.61889893281871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E90-4E0D-BE08-5DEED1DB31AB}"/>
                </c:ext>
              </c:extLst>
            </c:dLbl>
            <c:dLbl>
              <c:idx val="6"/>
              <c:layout>
                <c:manualLayout>
                  <c:x val="-1.2013595985226493E-2"/>
                  <c:y val="-2.55451689375439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E90-4E0D-BE08-5DEED1DB31AB}"/>
                </c:ext>
              </c:extLst>
            </c:dLbl>
            <c:dLbl>
              <c:idx val="7"/>
              <c:layout>
                <c:manualLayout>
                  <c:x val="-2.4027191970452985E-2"/>
                  <c:y val="-2.98026970938012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E90-4E0D-BE08-5DEED1DB31A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'[Ethiopia Vietnam DHS Results.xlsx]Sheet3'!$B$8:$B$15</c:f>
              <c:strCache>
                <c:ptCount val="8"/>
                <c:pt idx="0">
                  <c:v>Ethiopia 2000 DHS</c:v>
                </c:pt>
                <c:pt idx="1">
                  <c:v>Ethiopia 2005 DHS</c:v>
                </c:pt>
                <c:pt idx="2">
                  <c:v>Ethiopia 2011 DHS</c:v>
                </c:pt>
                <c:pt idx="3">
                  <c:v>Ethiopia 2016 DHS</c:v>
                </c:pt>
                <c:pt idx="5">
                  <c:v>Vietnam 2002 DHS</c:v>
                </c:pt>
                <c:pt idx="6">
                  <c:v>Vietnam 2005 AIS</c:v>
                </c:pt>
                <c:pt idx="7">
                  <c:v>Vietnam 1997 DHS</c:v>
                </c:pt>
              </c:strCache>
            </c:strRef>
          </c:cat>
          <c:val>
            <c:numRef>
              <c:f>'[Ethiopia Vietnam DHS Results.xlsx]Sheet3'!$C$8:$C$15</c:f>
              <c:numCache>
                <c:formatCode>General</c:formatCode>
                <c:ptCount val="8"/>
                <c:pt idx="0">
                  <c:v>16</c:v>
                </c:pt>
                <c:pt idx="1">
                  <c:v>16.100000000000001</c:v>
                </c:pt>
                <c:pt idx="2">
                  <c:v>16.5</c:v>
                </c:pt>
                <c:pt idx="3">
                  <c:v>17.100000000000001</c:v>
                </c:pt>
                <c:pt idx="5">
                  <c:v>21.1</c:v>
                </c:pt>
                <c:pt idx="6">
                  <c:v>21.2</c:v>
                </c:pt>
                <c:pt idx="7">
                  <c:v>21.3</c:v>
                </c:pt>
              </c:numCache>
            </c:numRef>
          </c:val>
          <c:smooth val="0"/>
          <c:extLst>
            <c:ext xmlns:c16="http://schemas.microsoft.com/office/drawing/2014/chart" uri="{C3380CC4-5D6E-409C-BE32-E72D297353CC}">
              <c16:uniqueId val="{00000000-CE90-4E0D-BE08-5DEED1DB31AB}"/>
            </c:ext>
          </c:extLst>
        </c:ser>
        <c:dLbls>
          <c:showLegendKey val="0"/>
          <c:showVal val="0"/>
          <c:showCatName val="0"/>
          <c:showSerName val="0"/>
          <c:showPercent val="0"/>
          <c:showBubbleSize val="0"/>
        </c:dLbls>
        <c:smooth val="0"/>
        <c:axId val="775996095"/>
        <c:axId val="179453647"/>
      </c:lineChart>
      <c:catAx>
        <c:axId val="7759960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79453647"/>
        <c:crosses val="autoZero"/>
        <c:auto val="1"/>
        <c:lblAlgn val="ctr"/>
        <c:lblOffset val="100"/>
        <c:noMultiLvlLbl val="0"/>
      </c:catAx>
      <c:valAx>
        <c:axId val="1794536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rgbClr val="008000"/>
                    </a:solidFill>
                    <a:latin typeface="+mn-lt"/>
                    <a:ea typeface="+mn-ea"/>
                    <a:cs typeface="+mn-cs"/>
                  </a:defRPr>
                </a:pPr>
                <a:r>
                  <a:rPr lang="en-US" sz="1400" b="1">
                    <a:solidFill>
                      <a:srgbClr val="008000"/>
                    </a:solidFill>
                  </a:rPr>
                  <a:t>Median Age at First Marriage</a:t>
                </a:r>
              </a:p>
            </c:rich>
          </c:tx>
          <c:overlay val="0"/>
          <c:spPr>
            <a:noFill/>
            <a:ln>
              <a:noFill/>
            </a:ln>
            <a:effectLst/>
          </c:spPr>
          <c:txPr>
            <a:bodyPr rot="-5400000" spcFirstLastPara="1" vertOverflow="ellipsis" vert="horz" wrap="square" anchor="ctr" anchorCtr="1"/>
            <a:lstStyle/>
            <a:p>
              <a:pPr>
                <a:defRPr sz="1400" b="1" i="0" u="none" strike="noStrike" kern="1200" baseline="0">
                  <a:solidFill>
                    <a:srgbClr val="008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7759960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r>
              <a:rPr lang="en-US" sz="2800" b="1" dirty="0"/>
              <a:t>Ethiopia and Vietnam: Total fertility Rate [Women</a:t>
            </a:r>
            <a:r>
              <a:rPr lang="en-US" sz="2800" b="1" baseline="0" dirty="0"/>
              <a:t> 15-49] </a:t>
            </a:r>
          </a:p>
          <a:p>
            <a:pPr>
              <a:defRPr sz="2800" b="1"/>
            </a:pPr>
            <a:r>
              <a:rPr lang="en-US" sz="2800" b="1" baseline="0" dirty="0"/>
              <a:t>by Level of Educational Attainment </a:t>
            </a:r>
            <a:endParaRPr lang="en-US" sz="2800" b="1" dirty="0"/>
          </a:p>
        </c:rich>
      </c:tx>
      <c:overlay val="0"/>
      <c:spPr>
        <a:noFill/>
        <a:ln>
          <a:noFill/>
        </a:ln>
        <a:effectLst/>
      </c:spPr>
      <c:txPr>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'[Ethiopia Vietnam DHS Results.xlsx]Sheet4'!$C$8</c:f>
              <c:strCache>
                <c:ptCount val="1"/>
                <c:pt idx="0">
                  <c:v>Total</c:v>
                </c:pt>
              </c:strCache>
            </c:strRef>
          </c:tx>
          <c:spPr>
            <a:ln w="57150" cap="rnd">
              <a:solidFill>
                <a:schemeClr val="accent1"/>
              </a:solidFill>
              <a:round/>
            </a:ln>
            <a:effectLst/>
          </c:spPr>
          <c:marker>
            <c:symbol val="none"/>
          </c:marker>
          <c:cat>
            <c:strRef>
              <c:f>'[Ethiopia Vietnam DHS Results.xlsx]Sheet4'!$B$9:$B$15</c:f>
              <c:strCache>
                <c:ptCount val="7"/>
                <c:pt idx="0">
                  <c:v>Ethiopia 2000 DHS</c:v>
                </c:pt>
                <c:pt idx="1">
                  <c:v>Ethiopia 2005 DHS</c:v>
                </c:pt>
                <c:pt idx="2">
                  <c:v>Ethiopia 2011 DHS</c:v>
                </c:pt>
                <c:pt idx="3">
                  <c:v>Ethiopia 2016 DHS</c:v>
                </c:pt>
                <c:pt idx="4">
                  <c:v> </c:v>
                </c:pt>
                <c:pt idx="5">
                  <c:v>Vietnam 1997 DHS</c:v>
                </c:pt>
                <c:pt idx="6">
                  <c:v>Vietnam 2002 DHS</c:v>
                </c:pt>
              </c:strCache>
            </c:strRef>
          </c:cat>
          <c:val>
            <c:numRef>
              <c:f>'[Ethiopia Vietnam DHS Results.xlsx]Sheet4'!$C$9:$C$15</c:f>
              <c:numCache>
                <c:formatCode>General</c:formatCode>
                <c:ptCount val="7"/>
                <c:pt idx="0">
                  <c:v>5.5</c:v>
                </c:pt>
                <c:pt idx="1">
                  <c:v>5.4</c:v>
                </c:pt>
                <c:pt idx="2">
                  <c:v>4.8</c:v>
                </c:pt>
                <c:pt idx="3">
                  <c:v>4.5999999999999996</c:v>
                </c:pt>
                <c:pt idx="5">
                  <c:v>2.2999999999999998</c:v>
                </c:pt>
                <c:pt idx="6">
                  <c:v>1.9</c:v>
                </c:pt>
              </c:numCache>
            </c:numRef>
          </c:val>
          <c:smooth val="0"/>
          <c:extLst>
            <c:ext xmlns:c16="http://schemas.microsoft.com/office/drawing/2014/chart" uri="{C3380CC4-5D6E-409C-BE32-E72D297353CC}">
              <c16:uniqueId val="{00000000-8F23-4110-8269-71E5131E30FB}"/>
            </c:ext>
          </c:extLst>
        </c:ser>
        <c:ser>
          <c:idx val="1"/>
          <c:order val="1"/>
          <c:tx>
            <c:strRef>
              <c:f>'[Ethiopia Vietnam DHS Results.xlsx]Sheet4'!$D$8</c:f>
              <c:strCache>
                <c:ptCount val="1"/>
                <c:pt idx="0">
                  <c:v>No education</c:v>
                </c:pt>
              </c:strCache>
            </c:strRef>
          </c:tx>
          <c:spPr>
            <a:ln w="57150" cap="rnd">
              <a:solidFill>
                <a:schemeClr val="accent2"/>
              </a:solidFill>
              <a:round/>
            </a:ln>
            <a:effectLst/>
          </c:spPr>
          <c:marker>
            <c:symbol val="none"/>
          </c:marker>
          <c:dLbls>
            <c:dLbl>
              <c:idx val="0"/>
              <c:layout>
                <c:manualLayout>
                  <c:x val="-1.0805397764133482E-2"/>
                  <c:y val="-2.05947337482010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F23-4110-8269-71E5131E30FB}"/>
                </c:ext>
              </c:extLst>
            </c:dLbl>
            <c:dLbl>
              <c:idx val="1"/>
              <c:layout>
                <c:manualLayout>
                  <c:x val="-1.5127556869786875E-2"/>
                  <c:y val="-2.26542071230211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F23-4110-8269-71E5131E30FB}"/>
                </c:ext>
              </c:extLst>
            </c:dLbl>
            <c:dLbl>
              <c:idx val="2"/>
              <c:layout>
                <c:manualLayout>
                  <c:x val="-5.4026988820667409E-3"/>
                  <c:y val="-2.26542071230211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F23-4110-8269-71E5131E30F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'[Ethiopia Vietnam DHS Results.xlsx]Sheet4'!$B$9:$B$15</c:f>
              <c:strCache>
                <c:ptCount val="7"/>
                <c:pt idx="0">
                  <c:v>Ethiopia 2000 DHS</c:v>
                </c:pt>
                <c:pt idx="1">
                  <c:v>Ethiopia 2005 DHS</c:v>
                </c:pt>
                <c:pt idx="2">
                  <c:v>Ethiopia 2011 DHS</c:v>
                </c:pt>
                <c:pt idx="3">
                  <c:v>Ethiopia 2016 DHS</c:v>
                </c:pt>
                <c:pt idx="4">
                  <c:v> </c:v>
                </c:pt>
                <c:pt idx="5">
                  <c:v>Vietnam 1997 DHS</c:v>
                </c:pt>
                <c:pt idx="6">
                  <c:v>Vietnam 2002 DHS</c:v>
                </c:pt>
              </c:strCache>
            </c:strRef>
          </c:cat>
          <c:val>
            <c:numRef>
              <c:f>'[Ethiopia Vietnam DHS Results.xlsx]Sheet4'!$D$9:$D$15</c:f>
              <c:numCache>
                <c:formatCode>General</c:formatCode>
                <c:ptCount val="7"/>
                <c:pt idx="0">
                  <c:v>5.9</c:v>
                </c:pt>
                <c:pt idx="1">
                  <c:v>6.1</c:v>
                </c:pt>
                <c:pt idx="2">
                  <c:v>5.8</c:v>
                </c:pt>
                <c:pt idx="3">
                  <c:v>5.7</c:v>
                </c:pt>
                <c:pt idx="5">
                  <c:v>3.5</c:v>
                </c:pt>
                <c:pt idx="6">
                  <c:v>2.6</c:v>
                </c:pt>
              </c:numCache>
            </c:numRef>
          </c:val>
          <c:smooth val="0"/>
          <c:extLst>
            <c:ext xmlns:c16="http://schemas.microsoft.com/office/drawing/2014/chart" uri="{C3380CC4-5D6E-409C-BE32-E72D297353CC}">
              <c16:uniqueId val="{00000001-8F23-4110-8269-71E5131E30FB}"/>
            </c:ext>
          </c:extLst>
        </c:ser>
        <c:ser>
          <c:idx val="2"/>
          <c:order val="2"/>
          <c:tx>
            <c:strRef>
              <c:f>'[Ethiopia Vietnam DHS Results.xlsx]Sheet4'!$E$8</c:f>
              <c:strCache>
                <c:ptCount val="1"/>
                <c:pt idx="0">
                  <c:v>Primary</c:v>
                </c:pt>
              </c:strCache>
            </c:strRef>
          </c:tx>
          <c:spPr>
            <a:ln w="57150" cap="rnd">
              <a:solidFill>
                <a:schemeClr val="accent3"/>
              </a:solidFill>
              <a:round/>
            </a:ln>
            <a:effectLst/>
          </c:spPr>
          <c:marker>
            <c:symbol val="none"/>
          </c:marker>
          <c:cat>
            <c:strRef>
              <c:f>'[Ethiopia Vietnam DHS Results.xlsx]Sheet4'!$B$9:$B$15</c:f>
              <c:strCache>
                <c:ptCount val="7"/>
                <c:pt idx="0">
                  <c:v>Ethiopia 2000 DHS</c:v>
                </c:pt>
                <c:pt idx="1">
                  <c:v>Ethiopia 2005 DHS</c:v>
                </c:pt>
                <c:pt idx="2">
                  <c:v>Ethiopia 2011 DHS</c:v>
                </c:pt>
                <c:pt idx="3">
                  <c:v>Ethiopia 2016 DHS</c:v>
                </c:pt>
                <c:pt idx="4">
                  <c:v> </c:v>
                </c:pt>
                <c:pt idx="5">
                  <c:v>Vietnam 1997 DHS</c:v>
                </c:pt>
                <c:pt idx="6">
                  <c:v>Vietnam 2002 DHS</c:v>
                </c:pt>
              </c:strCache>
            </c:strRef>
          </c:cat>
          <c:val>
            <c:numRef>
              <c:f>'[Ethiopia Vietnam DHS Results.xlsx]Sheet4'!$E$9:$E$15</c:f>
              <c:numCache>
                <c:formatCode>General</c:formatCode>
                <c:ptCount val="7"/>
                <c:pt idx="0">
                  <c:v>4.7</c:v>
                </c:pt>
                <c:pt idx="1">
                  <c:v>5.0999999999999996</c:v>
                </c:pt>
                <c:pt idx="2">
                  <c:v>4.5999999999999996</c:v>
                </c:pt>
                <c:pt idx="3">
                  <c:v>4.2</c:v>
                </c:pt>
                <c:pt idx="5">
                  <c:v>2.7</c:v>
                </c:pt>
                <c:pt idx="6">
                  <c:v>2</c:v>
                </c:pt>
              </c:numCache>
            </c:numRef>
          </c:val>
          <c:smooth val="0"/>
          <c:extLst>
            <c:ext xmlns:c16="http://schemas.microsoft.com/office/drawing/2014/chart" uri="{C3380CC4-5D6E-409C-BE32-E72D297353CC}">
              <c16:uniqueId val="{00000002-8F23-4110-8269-71E5131E30FB}"/>
            </c:ext>
          </c:extLst>
        </c:ser>
        <c:ser>
          <c:idx val="3"/>
          <c:order val="3"/>
          <c:tx>
            <c:strRef>
              <c:f>'[Ethiopia Vietnam DHS Results.xlsx]Sheet4'!$F$8</c:f>
              <c:strCache>
                <c:ptCount val="1"/>
                <c:pt idx="0">
                  <c:v>Secondary</c:v>
                </c:pt>
              </c:strCache>
            </c:strRef>
          </c:tx>
          <c:spPr>
            <a:ln w="57150"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'[Ethiopia Vietnam DHS Results.xlsx]Sheet4'!$B$9:$B$15</c:f>
              <c:strCache>
                <c:ptCount val="7"/>
                <c:pt idx="0">
                  <c:v>Ethiopia 2000 DHS</c:v>
                </c:pt>
                <c:pt idx="1">
                  <c:v>Ethiopia 2005 DHS</c:v>
                </c:pt>
                <c:pt idx="2">
                  <c:v>Ethiopia 2011 DHS</c:v>
                </c:pt>
                <c:pt idx="3">
                  <c:v>Ethiopia 2016 DHS</c:v>
                </c:pt>
                <c:pt idx="4">
                  <c:v> </c:v>
                </c:pt>
                <c:pt idx="5">
                  <c:v>Vietnam 1997 DHS</c:v>
                </c:pt>
                <c:pt idx="6">
                  <c:v>Vietnam 2002 DHS</c:v>
                </c:pt>
              </c:strCache>
            </c:strRef>
          </c:cat>
          <c:val>
            <c:numRef>
              <c:f>'[Ethiopia Vietnam DHS Results.xlsx]Sheet4'!$F$9:$F$15</c:f>
              <c:numCache>
                <c:formatCode>General</c:formatCode>
                <c:ptCount val="7"/>
                <c:pt idx="0">
                  <c:v>3.3</c:v>
                </c:pt>
                <c:pt idx="1">
                  <c:v>2</c:v>
                </c:pt>
                <c:pt idx="2">
                  <c:v>1.9</c:v>
                </c:pt>
                <c:pt idx="3">
                  <c:v>2.2000000000000002</c:v>
                </c:pt>
                <c:pt idx="5">
                  <c:v>2.1</c:v>
                </c:pt>
                <c:pt idx="6">
                  <c:v>1.8</c:v>
                </c:pt>
              </c:numCache>
            </c:numRef>
          </c:val>
          <c:smooth val="0"/>
          <c:extLst>
            <c:ext xmlns:c16="http://schemas.microsoft.com/office/drawing/2014/chart" uri="{C3380CC4-5D6E-409C-BE32-E72D297353CC}">
              <c16:uniqueId val="{00000003-8F23-4110-8269-71E5131E30FB}"/>
            </c:ext>
          </c:extLst>
        </c:ser>
        <c:ser>
          <c:idx val="4"/>
          <c:order val="4"/>
          <c:tx>
            <c:strRef>
              <c:f>'[Ethiopia Vietnam DHS Results.xlsx]Sheet4'!$G$8</c:f>
              <c:strCache>
                <c:ptCount val="1"/>
                <c:pt idx="0">
                  <c:v>Higher</c:v>
                </c:pt>
              </c:strCache>
            </c:strRef>
          </c:tx>
          <c:spPr>
            <a:ln w="57150" cap="rnd">
              <a:solidFill>
                <a:schemeClr val="accent5"/>
              </a:solidFill>
              <a:round/>
            </a:ln>
            <a:effectLst/>
          </c:spPr>
          <c:marker>
            <c:symbol val="none"/>
          </c:marker>
          <c:dLbls>
            <c:dLbl>
              <c:idx val="0"/>
              <c:layout>
                <c:manualLayout>
                  <c:x val="-1.5127556869786875E-2"/>
                  <c:y val="1.44163136237407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F23-4110-8269-71E5131E30FB}"/>
                </c:ext>
              </c:extLst>
            </c:dLbl>
            <c:dLbl>
              <c:idx val="1"/>
              <c:layout>
                <c:manualLayout>
                  <c:x val="-1.0805397764133482E-2"/>
                  <c:y val="1.85352603733809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F23-4110-8269-71E5131E30FB}"/>
                </c:ext>
              </c:extLst>
            </c:dLbl>
            <c:dLbl>
              <c:idx val="2"/>
              <c:layout>
                <c:manualLayout>
                  <c:x val="-1.6208096646200224E-2"/>
                  <c:y val="1.64757869985608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F23-4110-8269-71E5131E30FB}"/>
                </c:ext>
              </c:extLst>
            </c:dLbl>
            <c:dLbl>
              <c:idx val="5"/>
              <c:layout>
                <c:manualLayout>
                  <c:x val="-1.8369176199026917E-2"/>
                  <c:y val="1.44163136237406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F23-4110-8269-71E5131E30FB}"/>
                </c:ext>
              </c:extLst>
            </c:dLbl>
            <c:dLbl>
              <c:idx val="6"/>
              <c:layout>
                <c:manualLayout>
                  <c:x val="-1.5127556869787033E-2"/>
                  <c:y val="1.85352603733808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F23-4110-8269-71E5131E30F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'[Ethiopia Vietnam DHS Results.xlsx]Sheet4'!$B$9:$B$15</c:f>
              <c:strCache>
                <c:ptCount val="7"/>
                <c:pt idx="0">
                  <c:v>Ethiopia 2000 DHS</c:v>
                </c:pt>
                <c:pt idx="1">
                  <c:v>Ethiopia 2005 DHS</c:v>
                </c:pt>
                <c:pt idx="2">
                  <c:v>Ethiopia 2011 DHS</c:v>
                </c:pt>
                <c:pt idx="3">
                  <c:v>Ethiopia 2016 DHS</c:v>
                </c:pt>
                <c:pt idx="4">
                  <c:v> </c:v>
                </c:pt>
                <c:pt idx="5">
                  <c:v>Vietnam 1997 DHS</c:v>
                </c:pt>
                <c:pt idx="6">
                  <c:v>Vietnam 2002 DHS</c:v>
                </c:pt>
              </c:strCache>
            </c:strRef>
          </c:cat>
          <c:val>
            <c:numRef>
              <c:f>'[Ethiopia Vietnam DHS Results.xlsx]Sheet4'!$G$9:$G$15</c:f>
              <c:numCache>
                <c:formatCode>General</c:formatCode>
                <c:ptCount val="7"/>
                <c:pt idx="0">
                  <c:v>1.9</c:v>
                </c:pt>
                <c:pt idx="1">
                  <c:v>1.4</c:v>
                </c:pt>
                <c:pt idx="2">
                  <c:v>1.3</c:v>
                </c:pt>
                <c:pt idx="3">
                  <c:v>1.9</c:v>
                </c:pt>
                <c:pt idx="5">
                  <c:v>1.7</c:v>
                </c:pt>
                <c:pt idx="6">
                  <c:v>1.6</c:v>
                </c:pt>
              </c:numCache>
            </c:numRef>
          </c:val>
          <c:smooth val="0"/>
          <c:extLst>
            <c:ext xmlns:c16="http://schemas.microsoft.com/office/drawing/2014/chart" uri="{C3380CC4-5D6E-409C-BE32-E72D297353CC}">
              <c16:uniqueId val="{00000004-8F23-4110-8269-71E5131E30FB}"/>
            </c:ext>
          </c:extLst>
        </c:ser>
        <c:dLbls>
          <c:showLegendKey val="0"/>
          <c:showVal val="0"/>
          <c:showCatName val="0"/>
          <c:showSerName val="0"/>
          <c:showPercent val="0"/>
          <c:showBubbleSize val="0"/>
        </c:dLbls>
        <c:smooth val="0"/>
        <c:axId val="185649583"/>
        <c:axId val="809687615"/>
      </c:lineChart>
      <c:catAx>
        <c:axId val="1856495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809687615"/>
        <c:crosses val="autoZero"/>
        <c:auto val="1"/>
        <c:lblAlgn val="ctr"/>
        <c:lblOffset val="100"/>
        <c:noMultiLvlLbl val="0"/>
      </c:catAx>
      <c:valAx>
        <c:axId val="80968761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rgbClr val="0070C0"/>
                    </a:solidFill>
                    <a:latin typeface="+mn-lt"/>
                    <a:ea typeface="+mn-ea"/>
                    <a:cs typeface="+mn-cs"/>
                  </a:defRPr>
                </a:pPr>
                <a:r>
                  <a:rPr lang="en-US" sz="2000" b="1" dirty="0">
                    <a:solidFill>
                      <a:srgbClr val="0070C0"/>
                    </a:solidFill>
                  </a:rPr>
                  <a:t>Total Fertility Rate </a:t>
                </a:r>
              </a:p>
            </c:rich>
          </c:tx>
          <c:overlay val="0"/>
          <c:spPr>
            <a:noFill/>
            <a:ln>
              <a:noFill/>
            </a:ln>
            <a:effectLst/>
          </c:spPr>
          <c:txPr>
            <a:bodyPr rot="-5400000" spcFirstLastPara="1" vertOverflow="ellipsis" vert="horz" wrap="square" anchor="ctr" anchorCtr="1"/>
            <a:lstStyle/>
            <a:p>
              <a:pPr>
                <a:defRPr sz="2000" b="1" i="0" u="none" strike="noStrike" kern="1200" baseline="0">
                  <a:solidFill>
                    <a:srgbClr val="0070C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856495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rgbClr val="0070C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57150" cap="rnd">
              <a:solidFill>
                <a:schemeClr val="accent1"/>
              </a:solidFill>
              <a:round/>
            </a:ln>
            <a:effectLst/>
          </c:spPr>
          <c:marker>
            <c:symbol val="circle"/>
            <c:size val="5"/>
            <c:spPr>
              <a:solidFill>
                <a:schemeClr val="accent1"/>
              </a:solidFill>
              <a:ln w="57150">
                <a:solidFill>
                  <a:schemeClr val="accent1"/>
                </a:solidFill>
              </a:ln>
              <a:effectLst/>
            </c:spPr>
          </c:marker>
          <c:dLbls>
            <c:dLbl>
              <c:idx val="1"/>
              <c:layout>
                <c:manualLayout>
                  <c:x val="-1.7052646047002563E-2"/>
                  <c:y val="2.25442869869982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165-4413-B748-EDBB95CB1B0E}"/>
                </c:ext>
              </c:extLst>
            </c:dLbl>
            <c:dLbl>
              <c:idx val="5"/>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C165-4413-B748-EDBB95CB1B0E}"/>
                </c:ext>
              </c:extLst>
            </c:dLbl>
            <c:dLbl>
              <c:idx val="6"/>
              <c:layout>
                <c:manualLayout>
                  <c:x val="-1.7052646047002674E-2"/>
                  <c:y val="2.81803587337477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165-4413-B748-EDBB95CB1B0E}"/>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Sheet1!$A$1:$A$9</c:f>
              <c:strCache>
                <c:ptCount val="9"/>
                <c:pt idx="0">
                  <c:v>Ethiopia 2000 DHS</c:v>
                </c:pt>
                <c:pt idx="1">
                  <c:v>Ethiopia 2005 DHS</c:v>
                </c:pt>
                <c:pt idx="2">
                  <c:v>Ethiopia 2011 DHS</c:v>
                </c:pt>
                <c:pt idx="3">
                  <c:v>Ethiopia 2016 DHS</c:v>
                </c:pt>
                <c:pt idx="5">
                  <c:v>Kenya 1998 DHS</c:v>
                </c:pt>
                <c:pt idx="6">
                  <c:v>Kenya 2003 DHS</c:v>
                </c:pt>
                <c:pt idx="7">
                  <c:v>Kenya 2008-09 DHS</c:v>
                </c:pt>
                <c:pt idx="8">
                  <c:v>Kenya 2014 DHS</c:v>
                </c:pt>
              </c:strCache>
            </c:strRef>
          </c:cat>
          <c:val>
            <c:numRef>
              <c:f>Sheet1!$B$1:$B$9</c:f>
              <c:numCache>
                <c:formatCode>General</c:formatCode>
                <c:ptCount val="9"/>
                <c:pt idx="0">
                  <c:v>871</c:v>
                </c:pt>
                <c:pt idx="1">
                  <c:v>673</c:v>
                </c:pt>
                <c:pt idx="2">
                  <c:v>676</c:v>
                </c:pt>
                <c:pt idx="3">
                  <c:v>412</c:v>
                </c:pt>
                <c:pt idx="5">
                  <c:v>743</c:v>
                </c:pt>
                <c:pt idx="6">
                  <c:v>506</c:v>
                </c:pt>
                <c:pt idx="7">
                  <c:v>520</c:v>
                </c:pt>
                <c:pt idx="8">
                  <c:v>362</c:v>
                </c:pt>
              </c:numCache>
            </c:numRef>
          </c:val>
          <c:smooth val="0"/>
          <c:extLst>
            <c:ext xmlns:c16="http://schemas.microsoft.com/office/drawing/2014/chart" uri="{C3380CC4-5D6E-409C-BE32-E72D297353CC}">
              <c16:uniqueId val="{00000000-C165-4413-B748-EDBB95CB1B0E}"/>
            </c:ext>
          </c:extLst>
        </c:ser>
        <c:dLbls>
          <c:showLegendKey val="0"/>
          <c:showVal val="0"/>
          <c:showCatName val="0"/>
          <c:showSerName val="0"/>
          <c:showPercent val="0"/>
          <c:showBubbleSize val="0"/>
        </c:dLbls>
        <c:marker val="1"/>
        <c:smooth val="0"/>
        <c:axId val="1232143952"/>
        <c:axId val="642205376"/>
      </c:lineChart>
      <c:catAx>
        <c:axId val="1232143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642205376"/>
        <c:crosses val="autoZero"/>
        <c:auto val="1"/>
        <c:lblAlgn val="ctr"/>
        <c:lblOffset val="100"/>
        <c:noMultiLvlLbl val="0"/>
      </c:catAx>
      <c:valAx>
        <c:axId val="642205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2321439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3"/>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Sheet2!$B$1</c:f>
              <c:strCache>
                <c:ptCount val="1"/>
                <c:pt idx="0">
                  <c:v>Place of delivery: Health facility, five years before the survey </c:v>
                </c:pt>
              </c:strCache>
            </c:strRef>
          </c:tx>
          <c:spPr>
            <a:ln w="57150" cap="rnd">
              <a:solidFill>
                <a:schemeClr val="accent1"/>
              </a:solidFill>
              <a:round/>
            </a:ln>
            <a:effectLst/>
          </c:spPr>
          <c:marker>
            <c:symbol val="circle"/>
            <c:size val="5"/>
            <c:spPr>
              <a:solidFill>
                <a:schemeClr val="accent1"/>
              </a:solidFill>
              <a:ln w="57150">
                <a:solidFill>
                  <a:schemeClr val="accent1"/>
                </a:solidFill>
              </a:ln>
              <a:effectLst/>
            </c:spPr>
          </c:marker>
          <c:dLbls>
            <c:dLbl>
              <c:idx val="0"/>
              <c:layout>
                <c:manualLayout>
                  <c:x val="-1.1111111111111112E-2"/>
                  <c:y val="1.47058823529410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243-4A73-B351-B16219571465}"/>
                </c:ext>
              </c:extLst>
            </c:dLbl>
            <c:dLbl>
              <c:idx val="8"/>
              <c:layout>
                <c:manualLayout>
                  <c:x val="-1.4814814814814815E-2"/>
                  <c:y val="1.96078431372549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243-4A73-B351-B16219571465}"/>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Sheet2!$A$2:$A$12</c:f>
              <c:strCache>
                <c:ptCount val="11"/>
                <c:pt idx="0">
                  <c:v>Ethiopia 2000 DHS</c:v>
                </c:pt>
                <c:pt idx="1">
                  <c:v>Ethiopia 2005 DHS</c:v>
                </c:pt>
                <c:pt idx="2">
                  <c:v>Ethiopia 2011 DHS</c:v>
                </c:pt>
                <c:pt idx="3">
                  <c:v>Ethiopia 2016 DHS</c:v>
                </c:pt>
                <c:pt idx="5">
                  <c:v>Kenya 1989 DHS</c:v>
                </c:pt>
                <c:pt idx="6">
                  <c:v>Kenya 1993 DHS</c:v>
                </c:pt>
                <c:pt idx="7">
                  <c:v>Kenya 1998 DHS</c:v>
                </c:pt>
                <c:pt idx="8">
                  <c:v>Kenya 2003 DHS</c:v>
                </c:pt>
                <c:pt idx="9">
                  <c:v>Kenya 2008-09 DHS</c:v>
                </c:pt>
                <c:pt idx="10">
                  <c:v>Kenya 2014 DHS</c:v>
                </c:pt>
              </c:strCache>
            </c:strRef>
          </c:cat>
          <c:val>
            <c:numRef>
              <c:f>Sheet2!$B$2:$B$12</c:f>
              <c:numCache>
                <c:formatCode>General</c:formatCode>
                <c:ptCount val="11"/>
                <c:pt idx="0">
                  <c:v>5</c:v>
                </c:pt>
                <c:pt idx="1">
                  <c:v>5.3</c:v>
                </c:pt>
                <c:pt idx="2">
                  <c:v>9.9</c:v>
                </c:pt>
                <c:pt idx="3">
                  <c:v>26.2</c:v>
                </c:pt>
                <c:pt idx="6">
                  <c:v>43.8</c:v>
                </c:pt>
                <c:pt idx="8">
                  <c:v>40.1</c:v>
                </c:pt>
                <c:pt idx="9">
                  <c:v>42.6</c:v>
                </c:pt>
                <c:pt idx="10">
                  <c:v>61.2</c:v>
                </c:pt>
              </c:numCache>
            </c:numRef>
          </c:val>
          <c:smooth val="0"/>
          <c:extLst>
            <c:ext xmlns:c16="http://schemas.microsoft.com/office/drawing/2014/chart" uri="{C3380CC4-5D6E-409C-BE32-E72D297353CC}">
              <c16:uniqueId val="{00000002-6243-4A73-B351-B16219571465}"/>
            </c:ext>
          </c:extLst>
        </c:ser>
        <c:ser>
          <c:idx val="1"/>
          <c:order val="1"/>
          <c:tx>
            <c:strRef>
              <c:f>Sheet2!$C$1</c:f>
              <c:strCache>
                <c:ptCount val="1"/>
                <c:pt idx="0">
                  <c:v>Received all eight vaccinations </c:v>
                </c:pt>
              </c:strCache>
            </c:strRef>
          </c:tx>
          <c:spPr>
            <a:ln w="57150" cap="rnd">
              <a:solidFill>
                <a:schemeClr val="accent2"/>
              </a:solidFill>
              <a:round/>
            </a:ln>
            <a:effectLst/>
          </c:spPr>
          <c:marker>
            <c:symbol val="circle"/>
            <c:size val="5"/>
            <c:spPr>
              <a:solidFill>
                <a:schemeClr val="accent2"/>
              </a:solidFill>
              <a:ln w="57150">
                <a:solidFill>
                  <a:schemeClr val="accent2"/>
                </a:solidFill>
              </a:ln>
              <a:effectLst/>
            </c:spPr>
          </c:marker>
          <c:dLbls>
            <c:dLbl>
              <c:idx val="9"/>
              <c:layout>
                <c:manualLayout>
                  <c:x val="-1.1111111111111112E-2"/>
                  <c:y val="1.71568627450980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243-4A73-B351-B16219571465}"/>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Sheet2!$A$2:$A$12</c:f>
              <c:strCache>
                <c:ptCount val="11"/>
                <c:pt idx="0">
                  <c:v>Ethiopia 2000 DHS</c:v>
                </c:pt>
                <c:pt idx="1">
                  <c:v>Ethiopia 2005 DHS</c:v>
                </c:pt>
                <c:pt idx="2">
                  <c:v>Ethiopia 2011 DHS</c:v>
                </c:pt>
                <c:pt idx="3">
                  <c:v>Ethiopia 2016 DHS</c:v>
                </c:pt>
                <c:pt idx="5">
                  <c:v>Kenya 1989 DHS</c:v>
                </c:pt>
                <c:pt idx="6">
                  <c:v>Kenya 1993 DHS</c:v>
                </c:pt>
                <c:pt idx="7">
                  <c:v>Kenya 1998 DHS</c:v>
                </c:pt>
                <c:pt idx="8">
                  <c:v>Kenya 2003 DHS</c:v>
                </c:pt>
                <c:pt idx="9">
                  <c:v>Kenya 2008-09 DHS</c:v>
                </c:pt>
                <c:pt idx="10">
                  <c:v>Kenya 2014 DHS</c:v>
                </c:pt>
              </c:strCache>
            </c:strRef>
          </c:cat>
          <c:val>
            <c:numRef>
              <c:f>Sheet2!$C$2:$C$12</c:f>
              <c:numCache>
                <c:formatCode>General</c:formatCode>
                <c:ptCount val="11"/>
                <c:pt idx="0">
                  <c:v>14.3</c:v>
                </c:pt>
                <c:pt idx="1">
                  <c:v>20.399999999999999</c:v>
                </c:pt>
                <c:pt idx="2">
                  <c:v>24.3</c:v>
                </c:pt>
                <c:pt idx="3">
                  <c:v>38.5</c:v>
                </c:pt>
                <c:pt idx="5">
                  <c:v>44</c:v>
                </c:pt>
                <c:pt idx="6">
                  <c:v>78.2</c:v>
                </c:pt>
                <c:pt idx="7">
                  <c:v>59.5</c:v>
                </c:pt>
                <c:pt idx="8">
                  <c:v>51.8</c:v>
                </c:pt>
                <c:pt idx="9">
                  <c:v>68.3</c:v>
                </c:pt>
                <c:pt idx="10">
                  <c:v>71.099999999999994</c:v>
                </c:pt>
              </c:numCache>
            </c:numRef>
          </c:val>
          <c:smooth val="0"/>
          <c:extLst>
            <c:ext xmlns:c16="http://schemas.microsoft.com/office/drawing/2014/chart" uri="{C3380CC4-5D6E-409C-BE32-E72D297353CC}">
              <c16:uniqueId val="{00000004-6243-4A73-B351-B16219571465}"/>
            </c:ext>
          </c:extLst>
        </c:ser>
        <c:dLbls>
          <c:showLegendKey val="0"/>
          <c:showVal val="0"/>
          <c:showCatName val="0"/>
          <c:showSerName val="0"/>
          <c:showPercent val="0"/>
          <c:showBubbleSize val="0"/>
        </c:dLbls>
        <c:marker val="1"/>
        <c:smooth val="0"/>
        <c:axId val="1279459248"/>
        <c:axId val="1269527808"/>
      </c:lineChart>
      <c:catAx>
        <c:axId val="1279459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269527808"/>
        <c:crosses val="autoZero"/>
        <c:auto val="1"/>
        <c:lblAlgn val="ctr"/>
        <c:lblOffset val="100"/>
        <c:noMultiLvlLbl val="0"/>
      </c:catAx>
      <c:valAx>
        <c:axId val="1269527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79459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Ethiopia, Vietnam, and the World:  Median</a:t>
            </a:r>
            <a:r>
              <a:rPr lang="en-US" sz="2400" b="1" baseline="0" dirty="0"/>
              <a:t> Age of the Population, 1950 - 2020 </a:t>
            </a:r>
            <a:endParaRPr lang="en-US" sz="2400" b="1" dirty="0"/>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'[Ethioipia Vietnam Median Age.xlsx]Sheet1'!$A$2</c:f>
              <c:strCache>
                <c:ptCount val="1"/>
                <c:pt idx="0">
                  <c:v>WORLD</c:v>
                </c:pt>
              </c:strCache>
            </c:strRef>
          </c:tx>
          <c:spPr>
            <a:ln w="57150" cap="rnd">
              <a:solidFill>
                <a:schemeClr val="accent1"/>
              </a:solidFill>
              <a:round/>
            </a:ln>
            <a:effectLst/>
          </c:spPr>
          <c:marker>
            <c:symbol val="circle"/>
            <c:size val="5"/>
            <c:spPr>
              <a:solidFill>
                <a:schemeClr val="accent1"/>
              </a:solidFill>
              <a:ln w="9525">
                <a:solidFill>
                  <a:schemeClr val="accent1"/>
                </a:solidFill>
              </a:ln>
              <a:effectLst/>
            </c:spPr>
          </c:marker>
          <c:dLbls>
            <c:dLbl>
              <c:idx val="14"/>
              <c:layout>
                <c:manualLayout>
                  <c:x val="-1.8016907094857763E-16"/>
                  <c:y val="2.7348441842817855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r>
                      <a:rPr lang="en-US" sz="1400" b="1" dirty="0"/>
                      <a:t>30.9</a:t>
                    </a: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3.8558883563070898E-2"/>
                      <c:h val="5.8872863206274335E-2"/>
                    </c:manualLayout>
                  </c15:layout>
                </c:ext>
                <c:ext xmlns:c16="http://schemas.microsoft.com/office/drawing/2014/chart" uri="{C3380CC4-5D6E-409C-BE32-E72D297353CC}">
                  <c16:uniqueId val="{00000004-17CF-441B-8C9E-8B88653BF7D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'[Ethioipia Vietnam Median Age.xlsx]Sheet1'!$B$1:$P$1</c:f>
              <c:strCache>
                <c:ptCount val="15"/>
                <c:pt idx="0">
                  <c:v>Y1950</c:v>
                </c:pt>
                <c:pt idx="1">
                  <c:v>1955</c:v>
                </c:pt>
                <c:pt idx="2">
                  <c:v>Y1960</c:v>
                </c:pt>
                <c:pt idx="3">
                  <c:v>Y1965</c:v>
                </c:pt>
                <c:pt idx="4">
                  <c:v>Y1970</c:v>
                </c:pt>
                <c:pt idx="5">
                  <c:v>Y1975</c:v>
                </c:pt>
                <c:pt idx="6">
                  <c:v>Y1980</c:v>
                </c:pt>
                <c:pt idx="7">
                  <c:v>Y1985</c:v>
                </c:pt>
                <c:pt idx="8">
                  <c:v>Y1990</c:v>
                </c:pt>
                <c:pt idx="9">
                  <c:v>Y1995</c:v>
                </c:pt>
                <c:pt idx="10">
                  <c:v>Y2000</c:v>
                </c:pt>
                <c:pt idx="11">
                  <c:v>Y2005</c:v>
                </c:pt>
                <c:pt idx="12">
                  <c:v>Y2010</c:v>
                </c:pt>
                <c:pt idx="13">
                  <c:v>Y2015</c:v>
                </c:pt>
                <c:pt idx="14">
                  <c:v>Y2020</c:v>
                </c:pt>
              </c:strCache>
            </c:strRef>
          </c:cat>
          <c:val>
            <c:numRef>
              <c:f>'[Ethioipia Vietnam Median Age.xlsx]Sheet1'!$B$2:$P$2</c:f>
              <c:numCache>
                <c:formatCode>General</c:formatCode>
                <c:ptCount val="15"/>
                <c:pt idx="0">
                  <c:v>23.5693599980554</c:v>
                </c:pt>
                <c:pt idx="1">
                  <c:v>23.106048458118099</c:v>
                </c:pt>
                <c:pt idx="2">
                  <c:v>22.6477759207019</c:v>
                </c:pt>
                <c:pt idx="3">
                  <c:v>21.963829314044499</c:v>
                </c:pt>
                <c:pt idx="4">
                  <c:v>21.511498172326199</c:v>
                </c:pt>
                <c:pt idx="5">
                  <c:v>21.869128203716802</c:v>
                </c:pt>
                <c:pt idx="6">
                  <c:v>22.5852768014399</c:v>
                </c:pt>
                <c:pt idx="7">
                  <c:v>23.3070648508631</c:v>
                </c:pt>
                <c:pt idx="8">
                  <c:v>24.045972903856502</c:v>
                </c:pt>
                <c:pt idx="9">
                  <c:v>25.139513417464102</c:v>
                </c:pt>
                <c:pt idx="10">
                  <c:v>26.335660763990798</c:v>
                </c:pt>
                <c:pt idx="11">
                  <c:v>27.4171717185842</c:v>
                </c:pt>
                <c:pt idx="12">
                  <c:v>28.476662725669801</c:v>
                </c:pt>
                <c:pt idx="13">
                  <c:v>29.591845854660299</c:v>
                </c:pt>
                <c:pt idx="14">
                  <c:v>30.903958475719399</c:v>
                </c:pt>
              </c:numCache>
            </c:numRef>
          </c:val>
          <c:smooth val="0"/>
          <c:extLst>
            <c:ext xmlns:c16="http://schemas.microsoft.com/office/drawing/2014/chart" uri="{C3380CC4-5D6E-409C-BE32-E72D297353CC}">
              <c16:uniqueId val="{00000000-17CF-441B-8C9E-8B88653BF7D6}"/>
            </c:ext>
          </c:extLst>
        </c:ser>
        <c:ser>
          <c:idx val="1"/>
          <c:order val="1"/>
          <c:tx>
            <c:strRef>
              <c:f>'[Ethioipia Vietnam Median Age.xlsx]Sheet1'!$A$3</c:f>
              <c:strCache>
                <c:ptCount val="1"/>
                <c:pt idx="0">
                  <c:v>Ethiopia</c:v>
                </c:pt>
              </c:strCache>
            </c:strRef>
          </c:tx>
          <c:spPr>
            <a:ln w="57150" cap="rnd">
              <a:solidFill>
                <a:schemeClr val="accent2"/>
              </a:solidFill>
              <a:round/>
            </a:ln>
            <a:effectLst/>
          </c:spPr>
          <c:marker>
            <c:symbol val="circle"/>
            <c:size val="5"/>
            <c:spPr>
              <a:solidFill>
                <a:schemeClr val="accent2"/>
              </a:solidFill>
              <a:ln w="9525">
                <a:solidFill>
                  <a:schemeClr val="accent2"/>
                </a:solidFill>
              </a:ln>
              <a:effectLst/>
            </c:spPr>
          </c:marker>
          <c:dLbls>
            <c:dLbl>
              <c:idx val="14"/>
              <c:layout>
                <c:manualLayout>
                  <c:x val="-6.7911433948926701E-3"/>
                  <c:y val="-1.8933453836542456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r>
                      <a:rPr lang="en-US" sz="1400" b="1" dirty="0"/>
                      <a:t>19.5</a:t>
                    </a: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5.4528599333083003E-2"/>
                      <c:h val="5.3960579482175218E-2"/>
                    </c:manualLayout>
                  </c15:layout>
                </c:ext>
                <c:ext xmlns:c16="http://schemas.microsoft.com/office/drawing/2014/chart" uri="{C3380CC4-5D6E-409C-BE32-E72D297353CC}">
                  <c16:uniqueId val="{00000003-17CF-441B-8C9E-8B88653BF7D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'[Ethioipia Vietnam Median Age.xlsx]Sheet1'!$B$1:$P$1</c:f>
              <c:strCache>
                <c:ptCount val="15"/>
                <c:pt idx="0">
                  <c:v>Y1950</c:v>
                </c:pt>
                <c:pt idx="1">
                  <c:v>1955</c:v>
                </c:pt>
                <c:pt idx="2">
                  <c:v>Y1960</c:v>
                </c:pt>
                <c:pt idx="3">
                  <c:v>Y1965</c:v>
                </c:pt>
                <c:pt idx="4">
                  <c:v>Y1970</c:v>
                </c:pt>
                <c:pt idx="5">
                  <c:v>Y1975</c:v>
                </c:pt>
                <c:pt idx="6">
                  <c:v>Y1980</c:v>
                </c:pt>
                <c:pt idx="7">
                  <c:v>Y1985</c:v>
                </c:pt>
                <c:pt idx="8">
                  <c:v>Y1990</c:v>
                </c:pt>
                <c:pt idx="9">
                  <c:v>Y1995</c:v>
                </c:pt>
                <c:pt idx="10">
                  <c:v>Y2000</c:v>
                </c:pt>
                <c:pt idx="11">
                  <c:v>Y2005</c:v>
                </c:pt>
                <c:pt idx="12">
                  <c:v>Y2010</c:v>
                </c:pt>
                <c:pt idx="13">
                  <c:v>Y2015</c:v>
                </c:pt>
                <c:pt idx="14">
                  <c:v>Y2020</c:v>
                </c:pt>
              </c:strCache>
            </c:strRef>
          </c:cat>
          <c:val>
            <c:numRef>
              <c:f>'[Ethioipia Vietnam Median Age.xlsx]Sheet1'!$B$3:$P$3</c:f>
              <c:numCache>
                <c:formatCode>General</c:formatCode>
                <c:ptCount val="15"/>
                <c:pt idx="0">
                  <c:v>17.914999999999999</c:v>
                </c:pt>
                <c:pt idx="1">
                  <c:v>17.984000000000002</c:v>
                </c:pt>
                <c:pt idx="2">
                  <c:v>18.120999999999999</c:v>
                </c:pt>
                <c:pt idx="3">
                  <c:v>18.132000000000001</c:v>
                </c:pt>
                <c:pt idx="4">
                  <c:v>18.012</c:v>
                </c:pt>
                <c:pt idx="5">
                  <c:v>17.600999999999999</c:v>
                </c:pt>
                <c:pt idx="6">
                  <c:v>17.591000000000001</c:v>
                </c:pt>
                <c:pt idx="7">
                  <c:v>16.98</c:v>
                </c:pt>
                <c:pt idx="8">
                  <c:v>16.812000000000001</c:v>
                </c:pt>
                <c:pt idx="9">
                  <c:v>16.669</c:v>
                </c:pt>
                <c:pt idx="10">
                  <c:v>16.626999999999999</c:v>
                </c:pt>
                <c:pt idx="11">
                  <c:v>16.672000000000001</c:v>
                </c:pt>
                <c:pt idx="12">
                  <c:v>17.257999999999999</c:v>
                </c:pt>
                <c:pt idx="13">
                  <c:v>18.331</c:v>
                </c:pt>
                <c:pt idx="14">
                  <c:v>19.466000000000001</c:v>
                </c:pt>
              </c:numCache>
            </c:numRef>
          </c:val>
          <c:smooth val="0"/>
          <c:extLst>
            <c:ext xmlns:c16="http://schemas.microsoft.com/office/drawing/2014/chart" uri="{C3380CC4-5D6E-409C-BE32-E72D297353CC}">
              <c16:uniqueId val="{00000001-17CF-441B-8C9E-8B88653BF7D6}"/>
            </c:ext>
          </c:extLst>
        </c:ser>
        <c:ser>
          <c:idx val="2"/>
          <c:order val="2"/>
          <c:tx>
            <c:strRef>
              <c:f>'[Ethioipia Vietnam Median Age.xlsx]Sheet1'!$A$4</c:f>
              <c:strCache>
                <c:ptCount val="1"/>
                <c:pt idx="0">
                  <c:v>Viet Nam</c:v>
                </c:pt>
              </c:strCache>
            </c:strRef>
          </c:tx>
          <c:spPr>
            <a:ln w="57150" cap="rnd">
              <a:solidFill>
                <a:schemeClr val="accent3"/>
              </a:solidFill>
              <a:round/>
            </a:ln>
            <a:effectLst/>
          </c:spPr>
          <c:marker>
            <c:symbol val="circle"/>
            <c:size val="5"/>
            <c:spPr>
              <a:solidFill>
                <a:schemeClr val="accent3"/>
              </a:solidFill>
              <a:ln w="9525">
                <a:solidFill>
                  <a:schemeClr val="accent3"/>
                </a:solidFill>
              </a:ln>
              <a:effectLst/>
            </c:spPr>
          </c:marker>
          <c:dLbls>
            <c:dLbl>
              <c:idx val="14"/>
              <c:layout>
                <c:manualLayout>
                  <c:x val="-9.8275173969307079E-3"/>
                  <c:y val="-1.6829727540941083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r>
                      <a:rPr lang="en-US" sz="1400" b="1" dirty="0"/>
                      <a:t>32.5</a:t>
                    </a: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5.6985478682315634E-2"/>
                      <c:h val="6.7287768388679822E-2"/>
                    </c:manualLayout>
                  </c15:layout>
                </c:ext>
                <c:ext xmlns:c16="http://schemas.microsoft.com/office/drawing/2014/chart" uri="{C3380CC4-5D6E-409C-BE32-E72D297353CC}">
                  <c16:uniqueId val="{00000005-17CF-441B-8C9E-8B88653BF7D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'[Ethioipia Vietnam Median Age.xlsx]Sheet1'!$B$1:$P$1</c:f>
              <c:strCache>
                <c:ptCount val="15"/>
                <c:pt idx="0">
                  <c:v>Y1950</c:v>
                </c:pt>
                <c:pt idx="1">
                  <c:v>1955</c:v>
                </c:pt>
                <c:pt idx="2">
                  <c:v>Y1960</c:v>
                </c:pt>
                <c:pt idx="3">
                  <c:v>Y1965</c:v>
                </c:pt>
                <c:pt idx="4">
                  <c:v>Y1970</c:v>
                </c:pt>
                <c:pt idx="5">
                  <c:v>Y1975</c:v>
                </c:pt>
                <c:pt idx="6">
                  <c:v>Y1980</c:v>
                </c:pt>
                <c:pt idx="7">
                  <c:v>Y1985</c:v>
                </c:pt>
                <c:pt idx="8">
                  <c:v>Y1990</c:v>
                </c:pt>
                <c:pt idx="9">
                  <c:v>Y1995</c:v>
                </c:pt>
                <c:pt idx="10">
                  <c:v>Y2000</c:v>
                </c:pt>
                <c:pt idx="11">
                  <c:v>Y2005</c:v>
                </c:pt>
                <c:pt idx="12">
                  <c:v>Y2010</c:v>
                </c:pt>
                <c:pt idx="13">
                  <c:v>Y2015</c:v>
                </c:pt>
                <c:pt idx="14">
                  <c:v>Y2020</c:v>
                </c:pt>
              </c:strCache>
            </c:strRef>
          </c:cat>
          <c:val>
            <c:numRef>
              <c:f>'[Ethioipia Vietnam Median Age.xlsx]Sheet1'!$B$4:$P$4</c:f>
              <c:numCache>
                <c:formatCode>General</c:formatCode>
                <c:ptCount val="15"/>
                <c:pt idx="0">
                  <c:v>24.481999999999999</c:v>
                </c:pt>
                <c:pt idx="1">
                  <c:v>23.626000000000001</c:v>
                </c:pt>
                <c:pt idx="2">
                  <c:v>21.870999999999999</c:v>
                </c:pt>
                <c:pt idx="3">
                  <c:v>19.224</c:v>
                </c:pt>
                <c:pt idx="4">
                  <c:v>18.163</c:v>
                </c:pt>
                <c:pt idx="5">
                  <c:v>18.323</c:v>
                </c:pt>
                <c:pt idx="6">
                  <c:v>19.068000000000001</c:v>
                </c:pt>
                <c:pt idx="7">
                  <c:v>20.032</c:v>
                </c:pt>
                <c:pt idx="8">
                  <c:v>21.062999999999999</c:v>
                </c:pt>
                <c:pt idx="9">
                  <c:v>22.268999999999998</c:v>
                </c:pt>
                <c:pt idx="10">
                  <c:v>24.216000000000001</c:v>
                </c:pt>
                <c:pt idx="11">
                  <c:v>26.434999999999999</c:v>
                </c:pt>
                <c:pt idx="12">
                  <c:v>28.541</c:v>
                </c:pt>
                <c:pt idx="13">
                  <c:v>30.504000000000001</c:v>
                </c:pt>
                <c:pt idx="14">
                  <c:v>32.49</c:v>
                </c:pt>
              </c:numCache>
            </c:numRef>
          </c:val>
          <c:smooth val="0"/>
          <c:extLst>
            <c:ext xmlns:c16="http://schemas.microsoft.com/office/drawing/2014/chart" uri="{C3380CC4-5D6E-409C-BE32-E72D297353CC}">
              <c16:uniqueId val="{00000002-17CF-441B-8C9E-8B88653BF7D6}"/>
            </c:ext>
          </c:extLst>
        </c:ser>
        <c:dLbls>
          <c:showLegendKey val="0"/>
          <c:showVal val="0"/>
          <c:showCatName val="0"/>
          <c:showSerName val="0"/>
          <c:showPercent val="0"/>
          <c:showBubbleSize val="0"/>
        </c:dLbls>
        <c:marker val="1"/>
        <c:smooth val="0"/>
        <c:axId val="1621781856"/>
        <c:axId val="1587934000"/>
      </c:lineChart>
      <c:catAx>
        <c:axId val="1621781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587934000"/>
        <c:crosses val="autoZero"/>
        <c:auto val="1"/>
        <c:lblAlgn val="ctr"/>
        <c:lblOffset val="100"/>
        <c:noMultiLvlLbl val="0"/>
      </c:catAx>
      <c:valAx>
        <c:axId val="15879340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Median age</a:t>
                </a:r>
                <a:r>
                  <a:rPr lang="en-US" sz="1600" baseline="0"/>
                  <a:t> </a:t>
                </a:r>
                <a:endParaRPr lang="en-US" sz="1600"/>
              </a:p>
            </c:rich>
          </c:tx>
          <c:layout>
            <c:manualLayout>
              <c:xMode val="edge"/>
              <c:yMode val="edge"/>
              <c:x val="3.6853190238489474E-3"/>
              <c:y val="0.43556444130709454"/>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621781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Ethiopia and Vietnam:</a:t>
            </a:r>
            <a:r>
              <a:rPr lang="en-US" sz="2400" b="1" baseline="0" dirty="0"/>
              <a:t> Urbanization Trends (1950 – 2050)</a:t>
            </a:r>
            <a:endParaRPr lang="en-US" sz="2400" b="1" dirty="0"/>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Sheet3!$B$1</c:f>
              <c:strCache>
                <c:ptCount val="1"/>
                <c:pt idx="0">
                  <c:v>Ethiopia</c:v>
                </c:pt>
              </c:strCache>
            </c:strRef>
          </c:tx>
          <c:spPr>
            <a:ln w="57150" cap="rnd">
              <a:solidFill>
                <a:schemeClr val="accent1"/>
              </a:solidFill>
              <a:round/>
            </a:ln>
            <a:effectLst/>
          </c:spPr>
          <c:marker>
            <c:symbol val="none"/>
          </c:marker>
          <c:dLbls>
            <c:dLbl>
              <c:idx val="69"/>
              <c:layout>
                <c:manualLayout>
                  <c:x val="-4.5581163668031312E-2"/>
                  <c:y val="-8.6173465049237286E-2"/>
                </c:manualLayout>
              </c:layout>
              <c:tx>
                <c:rich>
                  <a:bodyPr/>
                  <a:lstStyle/>
                  <a:p>
                    <a:r>
                      <a:rPr lang="en-US" dirty="0"/>
                      <a:t>2019</a:t>
                    </a:r>
                  </a:p>
                  <a:p>
                    <a:fld id="{53A95EE5-7DD2-487B-A003-71203248DA29}" type="VALUE">
                      <a:rPr lang="en-US" smtClean="0"/>
                      <a:pPr/>
                      <a:t>[VALUE]</a:t>
                    </a:fld>
                    <a:r>
                      <a:rPr lang="en-US" dirty="0"/>
                      <a:t> percent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99F1-4C19-8EC6-5E808A808629}"/>
                </c:ext>
              </c:extLst>
            </c:dLbl>
            <c:dLbl>
              <c:idx val="100"/>
              <c:layout>
                <c:manualLayout>
                  <c:x val="-4.6011550543614499E-2"/>
                  <c:y val="-7.1789400171352824E-2"/>
                </c:manualLayout>
              </c:layout>
              <c:tx>
                <c:rich>
                  <a:bodyPr/>
                  <a:lstStyle/>
                  <a:p>
                    <a:r>
                      <a:rPr lang="en-US" dirty="0"/>
                      <a:t>2050</a:t>
                    </a:r>
                  </a:p>
                  <a:p>
                    <a:fld id="{41BF4720-8550-442B-A436-C32E0FA66B0C}" type="VALUE">
                      <a:rPr lang="en-US" smtClean="0"/>
                      <a:pPr/>
                      <a:t>[VALUE]</a:t>
                    </a:fld>
                    <a:r>
                      <a:rPr lang="en-US" dirty="0"/>
                      <a:t> percent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9F1-4C19-8EC6-5E808A808629}"/>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Sheet3!$A$2:$A$102</c:f>
              <c:numCache>
                <c:formatCode>@</c:formatCode>
                <c:ptCount val="101"/>
                <c:pt idx="0">
                  <c:v>1950</c:v>
                </c:pt>
                <c:pt idx="1">
                  <c:v>1951</c:v>
                </c:pt>
                <c:pt idx="2">
                  <c:v>1952</c:v>
                </c:pt>
                <c:pt idx="3">
                  <c:v>1953</c:v>
                </c:pt>
                <c:pt idx="4">
                  <c:v>1954</c:v>
                </c:pt>
                <c:pt idx="5">
                  <c:v>1955</c:v>
                </c:pt>
                <c:pt idx="6">
                  <c:v>1956</c:v>
                </c:pt>
                <c:pt idx="7">
                  <c:v>1957</c:v>
                </c:pt>
                <c:pt idx="8">
                  <c:v>1958</c:v>
                </c:pt>
                <c:pt idx="9">
                  <c:v>1959</c:v>
                </c:pt>
                <c:pt idx="10">
                  <c:v>1960</c:v>
                </c:pt>
                <c:pt idx="11">
                  <c:v>1961</c:v>
                </c:pt>
                <c:pt idx="12">
                  <c:v>1962</c:v>
                </c:pt>
                <c:pt idx="13">
                  <c:v>1963</c:v>
                </c:pt>
                <c:pt idx="14">
                  <c:v>1964</c:v>
                </c:pt>
                <c:pt idx="15">
                  <c:v>1965</c:v>
                </c:pt>
                <c:pt idx="16">
                  <c:v>1966</c:v>
                </c:pt>
                <c:pt idx="17">
                  <c:v>1967</c:v>
                </c:pt>
                <c:pt idx="18">
                  <c:v>1968</c:v>
                </c:pt>
                <c:pt idx="19">
                  <c:v>1969</c:v>
                </c:pt>
                <c:pt idx="20">
                  <c:v>1970</c:v>
                </c:pt>
                <c:pt idx="21">
                  <c:v>1971</c:v>
                </c:pt>
                <c:pt idx="22">
                  <c:v>1972</c:v>
                </c:pt>
                <c:pt idx="23">
                  <c:v>1973</c:v>
                </c:pt>
                <c:pt idx="24">
                  <c:v>1974</c:v>
                </c:pt>
                <c:pt idx="25">
                  <c:v>1975</c:v>
                </c:pt>
                <c:pt idx="26">
                  <c:v>1976</c:v>
                </c:pt>
                <c:pt idx="27">
                  <c:v>1977</c:v>
                </c:pt>
                <c:pt idx="28">
                  <c:v>1978</c:v>
                </c:pt>
                <c:pt idx="29">
                  <c:v>1979</c:v>
                </c:pt>
                <c:pt idx="30">
                  <c:v>1980</c:v>
                </c:pt>
                <c:pt idx="31">
                  <c:v>1981</c:v>
                </c:pt>
                <c:pt idx="32">
                  <c:v>1982</c:v>
                </c:pt>
                <c:pt idx="33">
                  <c:v>1983</c:v>
                </c:pt>
                <c:pt idx="34">
                  <c:v>1984</c:v>
                </c:pt>
                <c:pt idx="35">
                  <c:v>1985</c:v>
                </c:pt>
                <c:pt idx="36">
                  <c:v>1986</c:v>
                </c:pt>
                <c:pt idx="37">
                  <c:v>1987</c:v>
                </c:pt>
                <c:pt idx="38">
                  <c:v>1988</c:v>
                </c:pt>
                <c:pt idx="39">
                  <c:v>1989</c:v>
                </c:pt>
                <c:pt idx="40">
                  <c:v>1990</c:v>
                </c:pt>
                <c:pt idx="41">
                  <c:v>1991</c:v>
                </c:pt>
                <c:pt idx="42">
                  <c:v>1992</c:v>
                </c:pt>
                <c:pt idx="43">
                  <c:v>1993</c:v>
                </c:pt>
                <c:pt idx="44">
                  <c:v>1994</c:v>
                </c:pt>
                <c:pt idx="45">
                  <c:v>1995</c:v>
                </c:pt>
                <c:pt idx="46">
                  <c:v>1996</c:v>
                </c:pt>
                <c:pt idx="47">
                  <c:v>1997</c:v>
                </c:pt>
                <c:pt idx="48">
                  <c:v>1998</c:v>
                </c:pt>
                <c:pt idx="49">
                  <c:v>1999</c:v>
                </c:pt>
                <c:pt idx="50">
                  <c:v>2000</c:v>
                </c:pt>
                <c:pt idx="51">
                  <c:v>2001</c:v>
                </c:pt>
                <c:pt idx="52">
                  <c:v>2002</c:v>
                </c:pt>
                <c:pt idx="53">
                  <c:v>2003</c:v>
                </c:pt>
                <c:pt idx="54">
                  <c:v>2004</c:v>
                </c:pt>
                <c:pt idx="55">
                  <c:v>2005</c:v>
                </c:pt>
                <c:pt idx="56">
                  <c:v>2006</c:v>
                </c:pt>
                <c:pt idx="57">
                  <c:v>2007</c:v>
                </c:pt>
                <c:pt idx="58">
                  <c:v>2008</c:v>
                </c:pt>
                <c:pt idx="59">
                  <c:v>2009</c:v>
                </c:pt>
                <c:pt idx="60">
                  <c:v>2010</c:v>
                </c:pt>
                <c:pt idx="61">
                  <c:v>2011</c:v>
                </c:pt>
                <c:pt idx="62">
                  <c:v>2012</c:v>
                </c:pt>
                <c:pt idx="63">
                  <c:v>2013</c:v>
                </c:pt>
                <c:pt idx="64">
                  <c:v>2014</c:v>
                </c:pt>
                <c:pt idx="65">
                  <c:v>2015</c:v>
                </c:pt>
                <c:pt idx="66">
                  <c:v>2016</c:v>
                </c:pt>
                <c:pt idx="67">
                  <c:v>2017</c:v>
                </c:pt>
                <c:pt idx="68">
                  <c:v>2018</c:v>
                </c:pt>
                <c:pt idx="69">
                  <c:v>2019</c:v>
                </c:pt>
                <c:pt idx="70">
                  <c:v>2020</c:v>
                </c:pt>
                <c:pt idx="71">
                  <c:v>2021</c:v>
                </c:pt>
                <c:pt idx="72">
                  <c:v>2022</c:v>
                </c:pt>
                <c:pt idx="73">
                  <c:v>2023</c:v>
                </c:pt>
                <c:pt idx="74">
                  <c:v>2024</c:v>
                </c:pt>
                <c:pt idx="75">
                  <c:v>2025</c:v>
                </c:pt>
                <c:pt idx="76">
                  <c:v>2026</c:v>
                </c:pt>
                <c:pt idx="77">
                  <c:v>2027</c:v>
                </c:pt>
                <c:pt idx="78">
                  <c:v>2028</c:v>
                </c:pt>
                <c:pt idx="79">
                  <c:v>2029</c:v>
                </c:pt>
                <c:pt idx="80">
                  <c:v>2030</c:v>
                </c:pt>
                <c:pt idx="81">
                  <c:v>2031</c:v>
                </c:pt>
                <c:pt idx="82">
                  <c:v>2032</c:v>
                </c:pt>
                <c:pt idx="83">
                  <c:v>2033</c:v>
                </c:pt>
                <c:pt idx="84">
                  <c:v>2034</c:v>
                </c:pt>
                <c:pt idx="85">
                  <c:v>2035</c:v>
                </c:pt>
                <c:pt idx="86">
                  <c:v>2036</c:v>
                </c:pt>
                <c:pt idx="87">
                  <c:v>2037</c:v>
                </c:pt>
                <c:pt idx="88">
                  <c:v>2038</c:v>
                </c:pt>
                <c:pt idx="89">
                  <c:v>2039</c:v>
                </c:pt>
                <c:pt idx="90">
                  <c:v>2040</c:v>
                </c:pt>
                <c:pt idx="91">
                  <c:v>2041</c:v>
                </c:pt>
                <c:pt idx="92">
                  <c:v>2042</c:v>
                </c:pt>
                <c:pt idx="93">
                  <c:v>2043</c:v>
                </c:pt>
                <c:pt idx="94">
                  <c:v>2044</c:v>
                </c:pt>
                <c:pt idx="95">
                  <c:v>2045</c:v>
                </c:pt>
                <c:pt idx="96">
                  <c:v>2046</c:v>
                </c:pt>
                <c:pt idx="97">
                  <c:v>2047</c:v>
                </c:pt>
                <c:pt idx="98">
                  <c:v>2048</c:v>
                </c:pt>
                <c:pt idx="99">
                  <c:v>2049</c:v>
                </c:pt>
                <c:pt idx="100">
                  <c:v>2050</c:v>
                </c:pt>
              </c:numCache>
            </c:numRef>
          </c:cat>
          <c:val>
            <c:numRef>
              <c:f>Sheet3!$B$2:$B$102</c:f>
              <c:numCache>
                <c:formatCode>0.0</c:formatCode>
                <c:ptCount val="101"/>
                <c:pt idx="0">
                  <c:v>4.5999999999999996</c:v>
                </c:pt>
                <c:pt idx="1">
                  <c:v>4.758</c:v>
                </c:pt>
                <c:pt idx="2">
                  <c:v>4.9219999999999997</c:v>
                </c:pt>
                <c:pt idx="3">
                  <c:v>5.09</c:v>
                </c:pt>
                <c:pt idx="4">
                  <c:v>5.2649999999999997</c:v>
                </c:pt>
                <c:pt idx="5">
                  <c:v>5.444</c:v>
                </c:pt>
                <c:pt idx="6">
                  <c:v>5.63</c:v>
                </c:pt>
                <c:pt idx="7">
                  <c:v>5.8209999999999997</c:v>
                </c:pt>
                <c:pt idx="8">
                  <c:v>6.0190000000000001</c:v>
                </c:pt>
                <c:pt idx="9">
                  <c:v>6.2229999999999999</c:v>
                </c:pt>
                <c:pt idx="10">
                  <c:v>6.4329999999999998</c:v>
                </c:pt>
                <c:pt idx="11">
                  <c:v>6.65</c:v>
                </c:pt>
                <c:pt idx="12">
                  <c:v>6.8739999999999997</c:v>
                </c:pt>
                <c:pt idx="13">
                  <c:v>7.1040000000000001</c:v>
                </c:pt>
                <c:pt idx="14">
                  <c:v>7.3419999999999996</c:v>
                </c:pt>
                <c:pt idx="15">
                  <c:v>7.5869999999999997</c:v>
                </c:pt>
                <c:pt idx="16">
                  <c:v>7.84</c:v>
                </c:pt>
                <c:pt idx="17">
                  <c:v>8.1</c:v>
                </c:pt>
                <c:pt idx="18">
                  <c:v>8.26</c:v>
                </c:pt>
                <c:pt idx="19">
                  <c:v>8.4220000000000006</c:v>
                </c:pt>
                <c:pt idx="20">
                  <c:v>8.5879999999999992</c:v>
                </c:pt>
                <c:pt idx="21">
                  <c:v>8.7560000000000002</c:v>
                </c:pt>
                <c:pt idx="22">
                  <c:v>8.9280000000000008</c:v>
                </c:pt>
                <c:pt idx="23">
                  <c:v>9.1020000000000003</c:v>
                </c:pt>
                <c:pt idx="24">
                  <c:v>9.2789999999999999</c:v>
                </c:pt>
                <c:pt idx="25">
                  <c:v>9.4600000000000009</c:v>
                </c:pt>
                <c:pt idx="26">
                  <c:v>9.6440000000000001</c:v>
                </c:pt>
                <c:pt idx="27">
                  <c:v>9.83</c:v>
                </c:pt>
                <c:pt idx="28">
                  <c:v>10.02</c:v>
                </c:pt>
                <c:pt idx="29">
                  <c:v>10.214</c:v>
                </c:pt>
                <c:pt idx="30">
                  <c:v>10.41</c:v>
                </c:pt>
                <c:pt idx="31">
                  <c:v>10.61</c:v>
                </c:pt>
                <c:pt idx="32">
                  <c:v>10.813000000000001</c:v>
                </c:pt>
                <c:pt idx="33">
                  <c:v>11.02</c:v>
                </c:pt>
                <c:pt idx="34">
                  <c:v>11.231999999999999</c:v>
                </c:pt>
                <c:pt idx="35">
                  <c:v>11.452999999999999</c:v>
                </c:pt>
                <c:pt idx="36">
                  <c:v>11.679</c:v>
                </c:pt>
                <c:pt idx="37">
                  <c:v>11.909000000000001</c:v>
                </c:pt>
                <c:pt idx="38">
                  <c:v>12.143000000000001</c:v>
                </c:pt>
                <c:pt idx="39">
                  <c:v>12.38</c:v>
                </c:pt>
                <c:pt idx="40">
                  <c:v>12.621</c:v>
                </c:pt>
                <c:pt idx="41">
                  <c:v>12.867000000000001</c:v>
                </c:pt>
                <c:pt idx="42">
                  <c:v>13.116</c:v>
                </c:pt>
                <c:pt idx="43">
                  <c:v>13.37</c:v>
                </c:pt>
                <c:pt idx="44">
                  <c:v>13.627000000000001</c:v>
                </c:pt>
                <c:pt idx="45">
                  <c:v>13.827</c:v>
                </c:pt>
                <c:pt idx="46">
                  <c:v>14.006</c:v>
                </c:pt>
                <c:pt idx="47">
                  <c:v>14.186</c:v>
                </c:pt>
                <c:pt idx="48">
                  <c:v>14.369</c:v>
                </c:pt>
                <c:pt idx="49">
                  <c:v>14.553000000000001</c:v>
                </c:pt>
                <c:pt idx="50">
                  <c:v>14.74</c:v>
                </c:pt>
                <c:pt idx="51">
                  <c:v>14.927</c:v>
                </c:pt>
                <c:pt idx="52">
                  <c:v>15.118</c:v>
                </c:pt>
                <c:pt idx="53">
                  <c:v>15.31</c:v>
                </c:pt>
                <c:pt idx="54">
                  <c:v>15.504</c:v>
                </c:pt>
                <c:pt idx="55">
                  <c:v>15.7</c:v>
                </c:pt>
                <c:pt idx="56">
                  <c:v>15.898999999999999</c:v>
                </c:pt>
                <c:pt idx="57">
                  <c:v>16.116</c:v>
                </c:pt>
                <c:pt idx="58">
                  <c:v>16.510000000000002</c:v>
                </c:pt>
                <c:pt idx="59">
                  <c:v>16.91</c:v>
                </c:pt>
                <c:pt idx="60">
                  <c:v>17.318999999999999</c:v>
                </c:pt>
                <c:pt idx="61">
                  <c:v>17.734999999999999</c:v>
                </c:pt>
                <c:pt idx="62">
                  <c:v>18.16</c:v>
                </c:pt>
                <c:pt idx="63">
                  <c:v>18.574999999999999</c:v>
                </c:pt>
                <c:pt idx="64">
                  <c:v>18.998000000000001</c:v>
                </c:pt>
                <c:pt idx="65">
                  <c:v>19.428000000000001</c:v>
                </c:pt>
                <c:pt idx="66">
                  <c:v>19.866</c:v>
                </c:pt>
                <c:pt idx="67">
                  <c:v>20.309999999999999</c:v>
                </c:pt>
                <c:pt idx="68">
                  <c:v>20.763000000000002</c:v>
                </c:pt>
                <c:pt idx="69">
                  <c:v>21.225000000000001</c:v>
                </c:pt>
                <c:pt idx="70">
                  <c:v>21.695</c:v>
                </c:pt>
                <c:pt idx="71">
                  <c:v>22.173999999999999</c:v>
                </c:pt>
                <c:pt idx="72">
                  <c:v>22.661000000000001</c:v>
                </c:pt>
                <c:pt idx="73">
                  <c:v>23.157</c:v>
                </c:pt>
                <c:pt idx="74">
                  <c:v>23.661000000000001</c:v>
                </c:pt>
                <c:pt idx="75">
                  <c:v>24.172999999999998</c:v>
                </c:pt>
                <c:pt idx="76">
                  <c:v>24.693999999999999</c:v>
                </c:pt>
                <c:pt idx="77">
                  <c:v>25.222000000000001</c:v>
                </c:pt>
                <c:pt idx="78">
                  <c:v>25.759</c:v>
                </c:pt>
                <c:pt idx="79">
                  <c:v>26.303000000000001</c:v>
                </c:pt>
                <c:pt idx="80">
                  <c:v>26.856000000000002</c:v>
                </c:pt>
                <c:pt idx="81">
                  <c:v>27.414999999999999</c:v>
                </c:pt>
                <c:pt idx="82">
                  <c:v>27.981999999999999</c:v>
                </c:pt>
                <c:pt idx="83">
                  <c:v>28.556000000000001</c:v>
                </c:pt>
                <c:pt idx="84">
                  <c:v>29.137</c:v>
                </c:pt>
                <c:pt idx="85">
                  <c:v>29.724</c:v>
                </c:pt>
                <c:pt idx="86">
                  <c:v>30.317</c:v>
                </c:pt>
                <c:pt idx="87">
                  <c:v>30.916</c:v>
                </c:pt>
                <c:pt idx="88">
                  <c:v>31.518999999999998</c:v>
                </c:pt>
                <c:pt idx="89">
                  <c:v>32.128</c:v>
                </c:pt>
                <c:pt idx="90">
                  <c:v>32.74</c:v>
                </c:pt>
                <c:pt idx="91">
                  <c:v>33.354999999999997</c:v>
                </c:pt>
                <c:pt idx="92">
                  <c:v>33.972000000000001</c:v>
                </c:pt>
                <c:pt idx="93">
                  <c:v>34.588000000000001</c:v>
                </c:pt>
                <c:pt idx="94">
                  <c:v>35.210999999999999</c:v>
                </c:pt>
                <c:pt idx="95">
                  <c:v>35.840000000000003</c:v>
                </c:pt>
                <c:pt idx="96">
                  <c:v>36.472999999999999</c:v>
                </c:pt>
                <c:pt idx="97">
                  <c:v>37.110999999999997</c:v>
                </c:pt>
                <c:pt idx="98">
                  <c:v>37.753</c:v>
                </c:pt>
                <c:pt idx="99">
                  <c:v>38.4</c:v>
                </c:pt>
                <c:pt idx="100">
                  <c:v>39.051000000000002</c:v>
                </c:pt>
              </c:numCache>
            </c:numRef>
          </c:val>
          <c:smooth val="0"/>
          <c:extLst>
            <c:ext xmlns:c16="http://schemas.microsoft.com/office/drawing/2014/chart" uri="{C3380CC4-5D6E-409C-BE32-E72D297353CC}">
              <c16:uniqueId val="{00000002-99F1-4C19-8EC6-5E808A808629}"/>
            </c:ext>
          </c:extLst>
        </c:ser>
        <c:ser>
          <c:idx val="1"/>
          <c:order val="1"/>
          <c:tx>
            <c:strRef>
              <c:f>Sheet3!$C$1</c:f>
              <c:strCache>
                <c:ptCount val="1"/>
                <c:pt idx="0">
                  <c:v>Viet Nam</c:v>
                </c:pt>
              </c:strCache>
            </c:strRef>
          </c:tx>
          <c:spPr>
            <a:ln w="57150" cap="rnd">
              <a:solidFill>
                <a:schemeClr val="accent2"/>
              </a:solidFill>
              <a:round/>
            </a:ln>
            <a:effectLst/>
          </c:spPr>
          <c:marker>
            <c:symbol val="none"/>
          </c:marker>
          <c:dLbls>
            <c:dLbl>
              <c:idx val="69"/>
              <c:layout>
                <c:manualLayout>
                  <c:x val="-5.0226632850037117E-2"/>
                  <c:y val="-0.10026549984020995"/>
                </c:manualLayout>
              </c:layout>
              <c:tx>
                <c:rich>
                  <a:bodyPr/>
                  <a:lstStyle/>
                  <a:p>
                    <a:r>
                      <a:rPr lang="en-US" dirty="0"/>
                      <a:t>2019</a:t>
                    </a:r>
                  </a:p>
                  <a:p>
                    <a:fld id="{CDE9A914-CC53-4F1D-AFF0-9AB3E015EAC9}" type="VALUE">
                      <a:rPr lang="en-US" smtClean="0"/>
                      <a:pPr/>
                      <a:t>[VALUE]</a:t>
                    </a:fld>
                    <a:r>
                      <a:rPr lang="en-US" dirty="0"/>
                      <a:t> percent</a:t>
                    </a:r>
                  </a:p>
                </c:rich>
              </c:tx>
              <c:showLegendKey val="0"/>
              <c:showVal val="1"/>
              <c:showCatName val="0"/>
              <c:showSerName val="0"/>
              <c:showPercent val="0"/>
              <c:showBubbleSize val="0"/>
              <c:extLst>
                <c:ext xmlns:c15="http://schemas.microsoft.com/office/drawing/2012/chart" uri="{CE6537A1-D6FC-4f65-9D91-7224C49458BB}">
                  <c15:layout>
                    <c:manualLayout>
                      <c:w val="0.10987075935945619"/>
                      <c:h val="9.8072272471061372E-2"/>
                    </c:manualLayout>
                  </c15:layout>
                  <c15:dlblFieldTable/>
                  <c15:showDataLabelsRange val="0"/>
                </c:ext>
                <c:ext xmlns:c16="http://schemas.microsoft.com/office/drawing/2014/chart" uri="{C3380CC4-5D6E-409C-BE32-E72D297353CC}">
                  <c16:uniqueId val="{00000003-99F1-4C19-8EC6-5E808A808629}"/>
                </c:ext>
              </c:extLst>
            </c:dLbl>
            <c:dLbl>
              <c:idx val="100"/>
              <c:layout>
                <c:manualLayout>
                  <c:x val="-4.3912808938284122E-2"/>
                  <c:y val="-4.3021434893244954E-2"/>
                </c:manualLayout>
              </c:layout>
              <c:tx>
                <c:rich>
                  <a:bodyPr/>
                  <a:lstStyle/>
                  <a:p>
                    <a:r>
                      <a:rPr lang="en-US" dirty="0"/>
                      <a:t>2050</a:t>
                    </a:r>
                  </a:p>
                  <a:p>
                    <a:r>
                      <a:rPr lang="en-US" dirty="0"/>
                      <a:t>57.3 percent</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9F1-4C19-8EC6-5E808A808629}"/>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Sheet3!$A$2:$A$102</c:f>
              <c:numCache>
                <c:formatCode>@</c:formatCode>
                <c:ptCount val="101"/>
                <c:pt idx="0">
                  <c:v>1950</c:v>
                </c:pt>
                <c:pt idx="1">
                  <c:v>1951</c:v>
                </c:pt>
                <c:pt idx="2">
                  <c:v>1952</c:v>
                </c:pt>
                <c:pt idx="3">
                  <c:v>1953</c:v>
                </c:pt>
                <c:pt idx="4">
                  <c:v>1954</c:v>
                </c:pt>
                <c:pt idx="5">
                  <c:v>1955</c:v>
                </c:pt>
                <c:pt idx="6">
                  <c:v>1956</c:v>
                </c:pt>
                <c:pt idx="7">
                  <c:v>1957</c:v>
                </c:pt>
                <c:pt idx="8">
                  <c:v>1958</c:v>
                </c:pt>
                <c:pt idx="9">
                  <c:v>1959</c:v>
                </c:pt>
                <c:pt idx="10">
                  <c:v>1960</c:v>
                </c:pt>
                <c:pt idx="11">
                  <c:v>1961</c:v>
                </c:pt>
                <c:pt idx="12">
                  <c:v>1962</c:v>
                </c:pt>
                <c:pt idx="13">
                  <c:v>1963</c:v>
                </c:pt>
                <c:pt idx="14">
                  <c:v>1964</c:v>
                </c:pt>
                <c:pt idx="15">
                  <c:v>1965</c:v>
                </c:pt>
                <c:pt idx="16">
                  <c:v>1966</c:v>
                </c:pt>
                <c:pt idx="17">
                  <c:v>1967</c:v>
                </c:pt>
                <c:pt idx="18">
                  <c:v>1968</c:v>
                </c:pt>
                <c:pt idx="19">
                  <c:v>1969</c:v>
                </c:pt>
                <c:pt idx="20">
                  <c:v>1970</c:v>
                </c:pt>
                <c:pt idx="21">
                  <c:v>1971</c:v>
                </c:pt>
                <c:pt idx="22">
                  <c:v>1972</c:v>
                </c:pt>
                <c:pt idx="23">
                  <c:v>1973</c:v>
                </c:pt>
                <c:pt idx="24">
                  <c:v>1974</c:v>
                </c:pt>
                <c:pt idx="25">
                  <c:v>1975</c:v>
                </c:pt>
                <c:pt idx="26">
                  <c:v>1976</c:v>
                </c:pt>
                <c:pt idx="27">
                  <c:v>1977</c:v>
                </c:pt>
                <c:pt idx="28">
                  <c:v>1978</c:v>
                </c:pt>
                <c:pt idx="29">
                  <c:v>1979</c:v>
                </c:pt>
                <c:pt idx="30">
                  <c:v>1980</c:v>
                </c:pt>
                <c:pt idx="31">
                  <c:v>1981</c:v>
                </c:pt>
                <c:pt idx="32">
                  <c:v>1982</c:v>
                </c:pt>
                <c:pt idx="33">
                  <c:v>1983</c:v>
                </c:pt>
                <c:pt idx="34">
                  <c:v>1984</c:v>
                </c:pt>
                <c:pt idx="35">
                  <c:v>1985</c:v>
                </c:pt>
                <c:pt idx="36">
                  <c:v>1986</c:v>
                </c:pt>
                <c:pt idx="37">
                  <c:v>1987</c:v>
                </c:pt>
                <c:pt idx="38">
                  <c:v>1988</c:v>
                </c:pt>
                <c:pt idx="39">
                  <c:v>1989</c:v>
                </c:pt>
                <c:pt idx="40">
                  <c:v>1990</c:v>
                </c:pt>
                <c:pt idx="41">
                  <c:v>1991</c:v>
                </c:pt>
                <c:pt idx="42">
                  <c:v>1992</c:v>
                </c:pt>
                <c:pt idx="43">
                  <c:v>1993</c:v>
                </c:pt>
                <c:pt idx="44">
                  <c:v>1994</c:v>
                </c:pt>
                <c:pt idx="45">
                  <c:v>1995</c:v>
                </c:pt>
                <c:pt idx="46">
                  <c:v>1996</c:v>
                </c:pt>
                <c:pt idx="47">
                  <c:v>1997</c:v>
                </c:pt>
                <c:pt idx="48">
                  <c:v>1998</c:v>
                </c:pt>
                <c:pt idx="49">
                  <c:v>1999</c:v>
                </c:pt>
                <c:pt idx="50">
                  <c:v>2000</c:v>
                </c:pt>
                <c:pt idx="51">
                  <c:v>2001</c:v>
                </c:pt>
                <c:pt idx="52">
                  <c:v>2002</c:v>
                </c:pt>
                <c:pt idx="53">
                  <c:v>2003</c:v>
                </c:pt>
                <c:pt idx="54">
                  <c:v>2004</c:v>
                </c:pt>
                <c:pt idx="55">
                  <c:v>2005</c:v>
                </c:pt>
                <c:pt idx="56">
                  <c:v>2006</c:v>
                </c:pt>
                <c:pt idx="57">
                  <c:v>2007</c:v>
                </c:pt>
                <c:pt idx="58">
                  <c:v>2008</c:v>
                </c:pt>
                <c:pt idx="59">
                  <c:v>2009</c:v>
                </c:pt>
                <c:pt idx="60">
                  <c:v>2010</c:v>
                </c:pt>
                <c:pt idx="61">
                  <c:v>2011</c:v>
                </c:pt>
                <c:pt idx="62">
                  <c:v>2012</c:v>
                </c:pt>
                <c:pt idx="63">
                  <c:v>2013</c:v>
                </c:pt>
                <c:pt idx="64">
                  <c:v>2014</c:v>
                </c:pt>
                <c:pt idx="65">
                  <c:v>2015</c:v>
                </c:pt>
                <c:pt idx="66">
                  <c:v>2016</c:v>
                </c:pt>
                <c:pt idx="67">
                  <c:v>2017</c:v>
                </c:pt>
                <c:pt idx="68">
                  <c:v>2018</c:v>
                </c:pt>
                <c:pt idx="69">
                  <c:v>2019</c:v>
                </c:pt>
                <c:pt idx="70">
                  <c:v>2020</c:v>
                </c:pt>
                <c:pt idx="71">
                  <c:v>2021</c:v>
                </c:pt>
                <c:pt idx="72">
                  <c:v>2022</c:v>
                </c:pt>
                <c:pt idx="73">
                  <c:v>2023</c:v>
                </c:pt>
                <c:pt idx="74">
                  <c:v>2024</c:v>
                </c:pt>
                <c:pt idx="75">
                  <c:v>2025</c:v>
                </c:pt>
                <c:pt idx="76">
                  <c:v>2026</c:v>
                </c:pt>
                <c:pt idx="77">
                  <c:v>2027</c:v>
                </c:pt>
                <c:pt idx="78">
                  <c:v>2028</c:v>
                </c:pt>
                <c:pt idx="79">
                  <c:v>2029</c:v>
                </c:pt>
                <c:pt idx="80">
                  <c:v>2030</c:v>
                </c:pt>
                <c:pt idx="81">
                  <c:v>2031</c:v>
                </c:pt>
                <c:pt idx="82">
                  <c:v>2032</c:v>
                </c:pt>
                <c:pt idx="83">
                  <c:v>2033</c:v>
                </c:pt>
                <c:pt idx="84">
                  <c:v>2034</c:v>
                </c:pt>
                <c:pt idx="85">
                  <c:v>2035</c:v>
                </c:pt>
                <c:pt idx="86">
                  <c:v>2036</c:v>
                </c:pt>
                <c:pt idx="87">
                  <c:v>2037</c:v>
                </c:pt>
                <c:pt idx="88">
                  <c:v>2038</c:v>
                </c:pt>
                <c:pt idx="89">
                  <c:v>2039</c:v>
                </c:pt>
                <c:pt idx="90">
                  <c:v>2040</c:v>
                </c:pt>
                <c:pt idx="91">
                  <c:v>2041</c:v>
                </c:pt>
                <c:pt idx="92">
                  <c:v>2042</c:v>
                </c:pt>
                <c:pt idx="93">
                  <c:v>2043</c:v>
                </c:pt>
                <c:pt idx="94">
                  <c:v>2044</c:v>
                </c:pt>
                <c:pt idx="95">
                  <c:v>2045</c:v>
                </c:pt>
                <c:pt idx="96">
                  <c:v>2046</c:v>
                </c:pt>
                <c:pt idx="97">
                  <c:v>2047</c:v>
                </c:pt>
                <c:pt idx="98">
                  <c:v>2048</c:v>
                </c:pt>
                <c:pt idx="99">
                  <c:v>2049</c:v>
                </c:pt>
                <c:pt idx="100">
                  <c:v>2050</c:v>
                </c:pt>
              </c:numCache>
            </c:numRef>
          </c:cat>
          <c:val>
            <c:numRef>
              <c:f>Sheet3!$C$2:$C$102</c:f>
              <c:numCache>
                <c:formatCode>0.0</c:formatCode>
                <c:ptCount val="101"/>
                <c:pt idx="0">
                  <c:v>11.641</c:v>
                </c:pt>
                <c:pt idx="1">
                  <c:v>11.92</c:v>
                </c:pt>
                <c:pt idx="2">
                  <c:v>12.205</c:v>
                </c:pt>
                <c:pt idx="3">
                  <c:v>12.494999999999999</c:v>
                </c:pt>
                <c:pt idx="4">
                  <c:v>12.792</c:v>
                </c:pt>
                <c:pt idx="5">
                  <c:v>13.093999999999999</c:v>
                </c:pt>
                <c:pt idx="6">
                  <c:v>13.404</c:v>
                </c:pt>
                <c:pt idx="7">
                  <c:v>13.718</c:v>
                </c:pt>
                <c:pt idx="8">
                  <c:v>14.039</c:v>
                </c:pt>
                <c:pt idx="9">
                  <c:v>14.366</c:v>
                </c:pt>
                <c:pt idx="10">
                  <c:v>14.7</c:v>
                </c:pt>
                <c:pt idx="11">
                  <c:v>15.031000000000001</c:v>
                </c:pt>
                <c:pt idx="12">
                  <c:v>15.369</c:v>
                </c:pt>
                <c:pt idx="13">
                  <c:v>15.714</c:v>
                </c:pt>
                <c:pt idx="14">
                  <c:v>16.064</c:v>
                </c:pt>
                <c:pt idx="15">
                  <c:v>16.420999999999999</c:v>
                </c:pt>
                <c:pt idx="16">
                  <c:v>16.783999999999999</c:v>
                </c:pt>
                <c:pt idx="17">
                  <c:v>17.152999999999999</c:v>
                </c:pt>
                <c:pt idx="18">
                  <c:v>17.529</c:v>
                </c:pt>
                <c:pt idx="19">
                  <c:v>17.911000000000001</c:v>
                </c:pt>
                <c:pt idx="20">
                  <c:v>18.3</c:v>
                </c:pt>
                <c:pt idx="21">
                  <c:v>18.396000000000001</c:v>
                </c:pt>
                <c:pt idx="22">
                  <c:v>18.492000000000001</c:v>
                </c:pt>
                <c:pt idx="23">
                  <c:v>18.588000000000001</c:v>
                </c:pt>
                <c:pt idx="24">
                  <c:v>18.684999999999999</c:v>
                </c:pt>
                <c:pt idx="25">
                  <c:v>18.782</c:v>
                </c:pt>
                <c:pt idx="26">
                  <c:v>18.88</c:v>
                </c:pt>
                <c:pt idx="27">
                  <c:v>18.978000000000002</c:v>
                </c:pt>
                <c:pt idx="28">
                  <c:v>19.076000000000001</c:v>
                </c:pt>
                <c:pt idx="29">
                  <c:v>19.175000000000001</c:v>
                </c:pt>
                <c:pt idx="30">
                  <c:v>19.247</c:v>
                </c:pt>
                <c:pt idx="31">
                  <c:v>19.309000000000001</c:v>
                </c:pt>
                <c:pt idx="32">
                  <c:v>19.372</c:v>
                </c:pt>
                <c:pt idx="33">
                  <c:v>19.434999999999999</c:v>
                </c:pt>
                <c:pt idx="34">
                  <c:v>19.498000000000001</c:v>
                </c:pt>
                <c:pt idx="35">
                  <c:v>19.561</c:v>
                </c:pt>
                <c:pt idx="36">
                  <c:v>19.625</c:v>
                </c:pt>
                <c:pt idx="37">
                  <c:v>19.687999999999999</c:v>
                </c:pt>
                <c:pt idx="38">
                  <c:v>19.751999999999999</c:v>
                </c:pt>
                <c:pt idx="39">
                  <c:v>19.890999999999998</c:v>
                </c:pt>
                <c:pt idx="40">
                  <c:v>20.257000000000001</c:v>
                </c:pt>
                <c:pt idx="41">
                  <c:v>20.629000000000001</c:v>
                </c:pt>
                <c:pt idx="42">
                  <c:v>21.006</c:v>
                </c:pt>
                <c:pt idx="43">
                  <c:v>21.387</c:v>
                </c:pt>
                <c:pt idx="44">
                  <c:v>21.774000000000001</c:v>
                </c:pt>
                <c:pt idx="45">
                  <c:v>22.166</c:v>
                </c:pt>
                <c:pt idx="46">
                  <c:v>22.562999999999999</c:v>
                </c:pt>
                <c:pt idx="47">
                  <c:v>22.965</c:v>
                </c:pt>
                <c:pt idx="48">
                  <c:v>23.370999999999999</c:v>
                </c:pt>
                <c:pt idx="49">
                  <c:v>23.817</c:v>
                </c:pt>
                <c:pt idx="50">
                  <c:v>24.373999999999999</c:v>
                </c:pt>
                <c:pt idx="51">
                  <c:v>24.937000000000001</c:v>
                </c:pt>
                <c:pt idx="52">
                  <c:v>25.510999999999999</c:v>
                </c:pt>
                <c:pt idx="53">
                  <c:v>26.091999999999999</c:v>
                </c:pt>
                <c:pt idx="54">
                  <c:v>26.683</c:v>
                </c:pt>
                <c:pt idx="55">
                  <c:v>27.280999999999999</c:v>
                </c:pt>
                <c:pt idx="56">
                  <c:v>27.888000000000002</c:v>
                </c:pt>
                <c:pt idx="57">
                  <c:v>28.504000000000001</c:v>
                </c:pt>
                <c:pt idx="58">
                  <c:v>29.128</c:v>
                </c:pt>
                <c:pt idx="59">
                  <c:v>29.762</c:v>
                </c:pt>
                <c:pt idx="60">
                  <c:v>30.417000000000002</c:v>
                </c:pt>
                <c:pt idx="61">
                  <c:v>31.08</c:v>
                </c:pt>
                <c:pt idx="62">
                  <c:v>31.751999999999999</c:v>
                </c:pt>
                <c:pt idx="63">
                  <c:v>32.429000000000002</c:v>
                </c:pt>
                <c:pt idx="64">
                  <c:v>33.115000000000002</c:v>
                </c:pt>
                <c:pt idx="65">
                  <c:v>33.808999999999997</c:v>
                </c:pt>
                <c:pt idx="66">
                  <c:v>34.51</c:v>
                </c:pt>
                <c:pt idx="67">
                  <c:v>35.213000000000001</c:v>
                </c:pt>
                <c:pt idx="68">
                  <c:v>35.918999999999997</c:v>
                </c:pt>
                <c:pt idx="69">
                  <c:v>36.628</c:v>
                </c:pt>
                <c:pt idx="70">
                  <c:v>37.340000000000003</c:v>
                </c:pt>
                <c:pt idx="71">
                  <c:v>38.052</c:v>
                </c:pt>
                <c:pt idx="72">
                  <c:v>38.765999999999998</c:v>
                </c:pt>
                <c:pt idx="73">
                  <c:v>39.479999999999997</c:v>
                </c:pt>
                <c:pt idx="74">
                  <c:v>40.195</c:v>
                </c:pt>
                <c:pt idx="75">
                  <c:v>40.908999999999999</c:v>
                </c:pt>
                <c:pt idx="76">
                  <c:v>41.622</c:v>
                </c:pt>
                <c:pt idx="77">
                  <c:v>42.334000000000003</c:v>
                </c:pt>
                <c:pt idx="78">
                  <c:v>43.042999999999999</c:v>
                </c:pt>
                <c:pt idx="79">
                  <c:v>43.750999999999998</c:v>
                </c:pt>
                <c:pt idx="80">
                  <c:v>44.454999999999998</c:v>
                </c:pt>
                <c:pt idx="81">
                  <c:v>45.155000000000001</c:v>
                </c:pt>
                <c:pt idx="82">
                  <c:v>45.850999999999999</c:v>
                </c:pt>
                <c:pt idx="83">
                  <c:v>46.542999999999999</c:v>
                </c:pt>
                <c:pt idx="84">
                  <c:v>47.228999999999999</c:v>
                </c:pt>
                <c:pt idx="85">
                  <c:v>47.908999999999999</c:v>
                </c:pt>
                <c:pt idx="86">
                  <c:v>48.582999999999998</c:v>
                </c:pt>
                <c:pt idx="87">
                  <c:v>49.249000000000002</c:v>
                </c:pt>
                <c:pt idx="88">
                  <c:v>49.906999999999996</c:v>
                </c:pt>
                <c:pt idx="89">
                  <c:v>50.557000000000002</c:v>
                </c:pt>
                <c:pt idx="90">
                  <c:v>51.195999999999998</c:v>
                </c:pt>
                <c:pt idx="91">
                  <c:v>51.823999999999998</c:v>
                </c:pt>
                <c:pt idx="92">
                  <c:v>52.438000000000002</c:v>
                </c:pt>
                <c:pt idx="93">
                  <c:v>53.052999999999997</c:v>
                </c:pt>
                <c:pt idx="94">
                  <c:v>53.667000000000002</c:v>
                </c:pt>
                <c:pt idx="95">
                  <c:v>54.280999999999999</c:v>
                </c:pt>
                <c:pt idx="96">
                  <c:v>54.893000000000001</c:v>
                </c:pt>
                <c:pt idx="97">
                  <c:v>55.503999999999998</c:v>
                </c:pt>
                <c:pt idx="98">
                  <c:v>56.113</c:v>
                </c:pt>
                <c:pt idx="99">
                  <c:v>56.72</c:v>
                </c:pt>
                <c:pt idx="100">
                  <c:v>57.325000000000003</c:v>
                </c:pt>
              </c:numCache>
            </c:numRef>
          </c:val>
          <c:smooth val="0"/>
          <c:extLst>
            <c:ext xmlns:c16="http://schemas.microsoft.com/office/drawing/2014/chart" uri="{C3380CC4-5D6E-409C-BE32-E72D297353CC}">
              <c16:uniqueId val="{00000005-99F1-4C19-8EC6-5E808A808629}"/>
            </c:ext>
          </c:extLst>
        </c:ser>
        <c:dLbls>
          <c:showLegendKey val="0"/>
          <c:showVal val="0"/>
          <c:showCatName val="0"/>
          <c:showSerName val="0"/>
          <c:showPercent val="0"/>
          <c:showBubbleSize val="0"/>
        </c:dLbls>
        <c:smooth val="0"/>
        <c:axId val="1373009391"/>
        <c:axId val="1136069743"/>
      </c:lineChart>
      <c:catAx>
        <c:axId val="1373009391"/>
        <c:scaling>
          <c:orientation val="minMax"/>
        </c:scaling>
        <c:delete val="0"/>
        <c:axPos val="b"/>
        <c:numFmt formatCode="@" sourceLinked="1"/>
        <c:majorTickMark val="none"/>
        <c:minorTickMark val="none"/>
        <c:tickLblPos val="nextTo"/>
        <c:spPr>
          <a:noFill/>
          <a:ln w="9525" cap="flat" cmpd="sng" algn="ctr">
            <a:solidFill>
              <a:schemeClr val="tx1">
                <a:lumMod val="15000"/>
                <a:lumOff val="85000"/>
              </a:schemeClr>
            </a:solidFill>
            <a:round/>
          </a:ln>
          <a:effectLst/>
        </c:spPr>
        <c:txPr>
          <a:bodyPr rot="-3360000" spcFirstLastPara="1" vertOverflow="ellipsis"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36069743"/>
        <c:crosses val="autoZero"/>
        <c:auto val="1"/>
        <c:lblAlgn val="ctr"/>
        <c:lblOffset val="100"/>
        <c:noMultiLvlLbl val="0"/>
      </c:catAx>
      <c:valAx>
        <c:axId val="113606974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en-US" sz="2000" b="1"/>
                  <a:t>Percentage urban </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13730093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dirty="0"/>
              <a:t>Vietnam:</a:t>
            </a:r>
            <a:r>
              <a:rPr lang="en-US" sz="2000" b="1" baseline="0" dirty="0"/>
              <a:t> Rural and Urban Population Growth Trends (1960 – 2018)</a:t>
            </a:r>
            <a:endParaRPr lang="en-US" sz="2000" b="1" dirty="0"/>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'vietnam-rural-population'!$B$9</c:f>
              <c:strCache>
                <c:ptCount val="1"/>
                <c:pt idx="0">
                  <c:v> % Rural</c:v>
                </c:pt>
              </c:strCache>
            </c:strRef>
          </c:tx>
          <c:spPr>
            <a:ln w="28575" cap="rnd">
              <a:solidFill>
                <a:schemeClr val="accent1"/>
              </a:solidFill>
              <a:round/>
            </a:ln>
            <a:effectLst/>
          </c:spPr>
          <c:marker>
            <c:symbol val="none"/>
          </c:marker>
          <c:dLbls>
            <c:dLbl>
              <c:idx val="0"/>
              <c:layout>
                <c:manualLayout>
                  <c:x val="-2.4379430709578799E-3"/>
                  <c:y val="-2.25074381685873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0E1-49DB-ADBF-B61FB9EB5357}"/>
                </c:ext>
              </c:extLst>
            </c:dLbl>
            <c:dLbl>
              <c:idx val="58"/>
              <c:layout>
                <c:manualLayout>
                  <c:x val="-4.6320918348199507E-2"/>
                  <c:y val="-4.9107137822372332E-2"/>
                </c:manualLayout>
              </c:layout>
              <c:tx>
                <c:rich>
                  <a:bodyPr/>
                  <a:lstStyle/>
                  <a:p>
                    <a:r>
                      <a:rPr lang="en-US" dirty="0"/>
                      <a:t>64.1</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0E1-49DB-ADBF-B61FB9EB5357}"/>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'vietnam-rural-population'!$A$10:$A$68</c:f>
              <c:numCache>
                <c:formatCode>m/d/yyyy</c:formatCode>
                <c:ptCount val="59"/>
                <c:pt idx="0">
                  <c:v>22281</c:v>
                </c:pt>
                <c:pt idx="1">
                  <c:v>22646</c:v>
                </c:pt>
                <c:pt idx="2">
                  <c:v>23011</c:v>
                </c:pt>
                <c:pt idx="3">
                  <c:v>23376</c:v>
                </c:pt>
                <c:pt idx="4">
                  <c:v>23742</c:v>
                </c:pt>
                <c:pt idx="5">
                  <c:v>24107</c:v>
                </c:pt>
                <c:pt idx="6">
                  <c:v>24472</c:v>
                </c:pt>
                <c:pt idx="7">
                  <c:v>24837</c:v>
                </c:pt>
                <c:pt idx="8">
                  <c:v>25203</c:v>
                </c:pt>
                <c:pt idx="9">
                  <c:v>25568</c:v>
                </c:pt>
                <c:pt idx="10">
                  <c:v>25933</c:v>
                </c:pt>
                <c:pt idx="11">
                  <c:v>26298</c:v>
                </c:pt>
                <c:pt idx="12">
                  <c:v>26664</c:v>
                </c:pt>
                <c:pt idx="13">
                  <c:v>27029</c:v>
                </c:pt>
                <c:pt idx="14">
                  <c:v>27394</c:v>
                </c:pt>
                <c:pt idx="15">
                  <c:v>27759</c:v>
                </c:pt>
                <c:pt idx="16">
                  <c:v>28125</c:v>
                </c:pt>
                <c:pt idx="17">
                  <c:v>28490</c:v>
                </c:pt>
                <c:pt idx="18">
                  <c:v>28855</c:v>
                </c:pt>
                <c:pt idx="19">
                  <c:v>29220</c:v>
                </c:pt>
                <c:pt idx="20">
                  <c:v>29586</c:v>
                </c:pt>
                <c:pt idx="21">
                  <c:v>29951</c:v>
                </c:pt>
                <c:pt idx="22">
                  <c:v>30316</c:v>
                </c:pt>
                <c:pt idx="23">
                  <c:v>30681</c:v>
                </c:pt>
                <c:pt idx="24">
                  <c:v>31047</c:v>
                </c:pt>
                <c:pt idx="25">
                  <c:v>31412</c:v>
                </c:pt>
                <c:pt idx="26">
                  <c:v>31777</c:v>
                </c:pt>
                <c:pt idx="27">
                  <c:v>32142</c:v>
                </c:pt>
                <c:pt idx="28">
                  <c:v>32508</c:v>
                </c:pt>
                <c:pt idx="29">
                  <c:v>32873</c:v>
                </c:pt>
                <c:pt idx="30">
                  <c:v>33238</c:v>
                </c:pt>
                <c:pt idx="31">
                  <c:v>33603</c:v>
                </c:pt>
                <c:pt idx="32">
                  <c:v>33969</c:v>
                </c:pt>
                <c:pt idx="33">
                  <c:v>34334</c:v>
                </c:pt>
                <c:pt idx="34">
                  <c:v>34699</c:v>
                </c:pt>
                <c:pt idx="35">
                  <c:v>35064</c:v>
                </c:pt>
                <c:pt idx="36">
                  <c:v>35430</c:v>
                </c:pt>
                <c:pt idx="37">
                  <c:v>35795</c:v>
                </c:pt>
                <c:pt idx="38">
                  <c:v>36160</c:v>
                </c:pt>
                <c:pt idx="39">
                  <c:v>36525</c:v>
                </c:pt>
                <c:pt idx="40">
                  <c:v>36891</c:v>
                </c:pt>
                <c:pt idx="41">
                  <c:v>37256</c:v>
                </c:pt>
                <c:pt idx="42">
                  <c:v>37621</c:v>
                </c:pt>
                <c:pt idx="43">
                  <c:v>37986</c:v>
                </c:pt>
                <c:pt idx="44">
                  <c:v>38352</c:v>
                </c:pt>
                <c:pt idx="45">
                  <c:v>38717</c:v>
                </c:pt>
                <c:pt idx="46">
                  <c:v>39082</c:v>
                </c:pt>
                <c:pt idx="47">
                  <c:v>39447</c:v>
                </c:pt>
                <c:pt idx="48">
                  <c:v>39813</c:v>
                </c:pt>
                <c:pt idx="49">
                  <c:v>40178</c:v>
                </c:pt>
                <c:pt idx="50">
                  <c:v>40543</c:v>
                </c:pt>
                <c:pt idx="51">
                  <c:v>40908</c:v>
                </c:pt>
                <c:pt idx="52">
                  <c:v>41274</c:v>
                </c:pt>
                <c:pt idx="53">
                  <c:v>41639</c:v>
                </c:pt>
                <c:pt idx="54">
                  <c:v>42004</c:v>
                </c:pt>
                <c:pt idx="55">
                  <c:v>42369</c:v>
                </c:pt>
                <c:pt idx="56">
                  <c:v>42735</c:v>
                </c:pt>
                <c:pt idx="57">
                  <c:v>43100</c:v>
                </c:pt>
                <c:pt idx="58">
                  <c:v>43465</c:v>
                </c:pt>
              </c:numCache>
            </c:numRef>
          </c:cat>
          <c:val>
            <c:numRef>
              <c:f>'vietnam-rural-population'!$B$10:$B$68</c:f>
              <c:numCache>
                <c:formatCode>General</c:formatCode>
                <c:ptCount val="59"/>
                <c:pt idx="0">
                  <c:v>85.3</c:v>
                </c:pt>
                <c:pt idx="1">
                  <c:v>84.968999999999994</c:v>
                </c:pt>
                <c:pt idx="2">
                  <c:v>84.631</c:v>
                </c:pt>
                <c:pt idx="3">
                  <c:v>84.286000000000001</c:v>
                </c:pt>
                <c:pt idx="4">
                  <c:v>83.936000000000007</c:v>
                </c:pt>
                <c:pt idx="5">
                  <c:v>83.578999999999994</c:v>
                </c:pt>
                <c:pt idx="6">
                  <c:v>83.215999999999994</c:v>
                </c:pt>
                <c:pt idx="7">
                  <c:v>82.846999999999994</c:v>
                </c:pt>
                <c:pt idx="8">
                  <c:v>82.471000000000004</c:v>
                </c:pt>
                <c:pt idx="9">
                  <c:v>82.088999999999999</c:v>
                </c:pt>
                <c:pt idx="10">
                  <c:v>81.7</c:v>
                </c:pt>
                <c:pt idx="11">
                  <c:v>81.603999999999999</c:v>
                </c:pt>
                <c:pt idx="12">
                  <c:v>81.507999999999996</c:v>
                </c:pt>
                <c:pt idx="13">
                  <c:v>81.412000000000006</c:v>
                </c:pt>
                <c:pt idx="14">
                  <c:v>81.314999999999998</c:v>
                </c:pt>
                <c:pt idx="15">
                  <c:v>81.218000000000004</c:v>
                </c:pt>
                <c:pt idx="16">
                  <c:v>81.12</c:v>
                </c:pt>
                <c:pt idx="17">
                  <c:v>81.022000000000006</c:v>
                </c:pt>
                <c:pt idx="18">
                  <c:v>80.924000000000007</c:v>
                </c:pt>
                <c:pt idx="19">
                  <c:v>80.825000000000003</c:v>
                </c:pt>
                <c:pt idx="20">
                  <c:v>80.753</c:v>
                </c:pt>
                <c:pt idx="21">
                  <c:v>80.691000000000003</c:v>
                </c:pt>
                <c:pt idx="22">
                  <c:v>80.628</c:v>
                </c:pt>
                <c:pt idx="23">
                  <c:v>80.564999999999998</c:v>
                </c:pt>
                <c:pt idx="24">
                  <c:v>80.501999999999995</c:v>
                </c:pt>
                <c:pt idx="25">
                  <c:v>80.438999999999993</c:v>
                </c:pt>
                <c:pt idx="26">
                  <c:v>80.375</c:v>
                </c:pt>
                <c:pt idx="27">
                  <c:v>80.311999999999998</c:v>
                </c:pt>
                <c:pt idx="28">
                  <c:v>80.248000000000005</c:v>
                </c:pt>
                <c:pt idx="29">
                  <c:v>80.108999999999995</c:v>
                </c:pt>
                <c:pt idx="30">
                  <c:v>79.742999999999995</c:v>
                </c:pt>
                <c:pt idx="31">
                  <c:v>79.370999999999995</c:v>
                </c:pt>
                <c:pt idx="32">
                  <c:v>78.994</c:v>
                </c:pt>
                <c:pt idx="33">
                  <c:v>78.613</c:v>
                </c:pt>
                <c:pt idx="34">
                  <c:v>78.225999999999999</c:v>
                </c:pt>
                <c:pt idx="35">
                  <c:v>77.834000000000003</c:v>
                </c:pt>
                <c:pt idx="36">
                  <c:v>77.436999999999998</c:v>
                </c:pt>
                <c:pt idx="37">
                  <c:v>77.034999999999997</c:v>
                </c:pt>
                <c:pt idx="38">
                  <c:v>76.629000000000005</c:v>
                </c:pt>
                <c:pt idx="39">
                  <c:v>76.183000000000007</c:v>
                </c:pt>
                <c:pt idx="40">
                  <c:v>75.626000000000005</c:v>
                </c:pt>
                <c:pt idx="41">
                  <c:v>75.063000000000002</c:v>
                </c:pt>
                <c:pt idx="42">
                  <c:v>74.489000000000004</c:v>
                </c:pt>
                <c:pt idx="43">
                  <c:v>73.908000000000001</c:v>
                </c:pt>
                <c:pt idx="44">
                  <c:v>73.316999999999993</c:v>
                </c:pt>
                <c:pt idx="45">
                  <c:v>72.718999999999994</c:v>
                </c:pt>
                <c:pt idx="46">
                  <c:v>72.111999999999995</c:v>
                </c:pt>
                <c:pt idx="47">
                  <c:v>71.495999999999995</c:v>
                </c:pt>
                <c:pt idx="48">
                  <c:v>70.872</c:v>
                </c:pt>
                <c:pt idx="49">
                  <c:v>70.238</c:v>
                </c:pt>
                <c:pt idx="50">
                  <c:v>69.582999999999998</c:v>
                </c:pt>
                <c:pt idx="51">
                  <c:v>68.92</c:v>
                </c:pt>
                <c:pt idx="52">
                  <c:v>68.248000000000005</c:v>
                </c:pt>
                <c:pt idx="53">
                  <c:v>67.570999999999998</c:v>
                </c:pt>
                <c:pt idx="54">
                  <c:v>66.885000000000005</c:v>
                </c:pt>
                <c:pt idx="55">
                  <c:v>66.191000000000003</c:v>
                </c:pt>
                <c:pt idx="56">
                  <c:v>65.489999999999995</c:v>
                </c:pt>
                <c:pt idx="57">
                  <c:v>64.787000000000006</c:v>
                </c:pt>
                <c:pt idx="58">
                  <c:v>64.081000000000003</c:v>
                </c:pt>
              </c:numCache>
            </c:numRef>
          </c:val>
          <c:smooth val="0"/>
          <c:extLst>
            <c:ext xmlns:c16="http://schemas.microsoft.com/office/drawing/2014/chart" uri="{C3380CC4-5D6E-409C-BE32-E72D297353CC}">
              <c16:uniqueId val="{00000002-30E1-49DB-ADBF-B61FB9EB5357}"/>
            </c:ext>
          </c:extLst>
        </c:ser>
        <c:ser>
          <c:idx val="1"/>
          <c:order val="1"/>
          <c:tx>
            <c:strRef>
              <c:f>'vietnam-rural-population'!$C$9</c:f>
              <c:strCache>
                <c:ptCount val="1"/>
                <c:pt idx="0">
                  <c:v> % Urban</c:v>
                </c:pt>
              </c:strCache>
            </c:strRef>
          </c:tx>
          <c:spPr>
            <a:ln w="28575" cap="rnd">
              <a:solidFill>
                <a:schemeClr val="accent2"/>
              </a:solidFill>
              <a:round/>
            </a:ln>
            <a:effectLst/>
          </c:spPr>
          <c:marker>
            <c:symbol val="none"/>
          </c:marker>
          <c:dLbls>
            <c:dLbl>
              <c:idx val="0"/>
              <c:layout>
                <c:manualLayout>
                  <c:x val="-4.8758861419157485E-3"/>
                  <c:y val="-3.47842226241803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0E1-49DB-ADBF-B61FB9EB5357}"/>
                </c:ext>
              </c:extLst>
            </c:dLbl>
            <c:dLbl>
              <c:idx val="58"/>
              <c:layout>
                <c:manualLayout>
                  <c:x val="-3.9007089135325898E-2"/>
                  <c:y val="-2.6599699653785086E-2"/>
                </c:manualLayout>
              </c:layout>
              <c:tx>
                <c:rich>
                  <a:bodyPr/>
                  <a:lstStyle/>
                  <a:p>
                    <a:r>
                      <a:rPr lang="en-US" dirty="0"/>
                      <a:t>36.0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0E1-49DB-ADBF-B61FB9EB5357}"/>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'vietnam-rural-population'!$A$10:$A$68</c:f>
              <c:numCache>
                <c:formatCode>m/d/yyyy</c:formatCode>
                <c:ptCount val="59"/>
                <c:pt idx="0">
                  <c:v>22281</c:v>
                </c:pt>
                <c:pt idx="1">
                  <c:v>22646</c:v>
                </c:pt>
                <c:pt idx="2">
                  <c:v>23011</c:v>
                </c:pt>
                <c:pt idx="3">
                  <c:v>23376</c:v>
                </c:pt>
                <c:pt idx="4">
                  <c:v>23742</c:v>
                </c:pt>
                <c:pt idx="5">
                  <c:v>24107</c:v>
                </c:pt>
                <c:pt idx="6">
                  <c:v>24472</c:v>
                </c:pt>
                <c:pt idx="7">
                  <c:v>24837</c:v>
                </c:pt>
                <c:pt idx="8">
                  <c:v>25203</c:v>
                </c:pt>
                <c:pt idx="9">
                  <c:v>25568</c:v>
                </c:pt>
                <c:pt idx="10">
                  <c:v>25933</c:v>
                </c:pt>
                <c:pt idx="11">
                  <c:v>26298</c:v>
                </c:pt>
                <c:pt idx="12">
                  <c:v>26664</c:v>
                </c:pt>
                <c:pt idx="13">
                  <c:v>27029</c:v>
                </c:pt>
                <c:pt idx="14">
                  <c:v>27394</c:v>
                </c:pt>
                <c:pt idx="15">
                  <c:v>27759</c:v>
                </c:pt>
                <c:pt idx="16">
                  <c:v>28125</c:v>
                </c:pt>
                <c:pt idx="17">
                  <c:v>28490</c:v>
                </c:pt>
                <c:pt idx="18">
                  <c:v>28855</c:v>
                </c:pt>
                <c:pt idx="19">
                  <c:v>29220</c:v>
                </c:pt>
                <c:pt idx="20">
                  <c:v>29586</c:v>
                </c:pt>
                <c:pt idx="21">
                  <c:v>29951</c:v>
                </c:pt>
                <c:pt idx="22">
                  <c:v>30316</c:v>
                </c:pt>
                <c:pt idx="23">
                  <c:v>30681</c:v>
                </c:pt>
                <c:pt idx="24">
                  <c:v>31047</c:v>
                </c:pt>
                <c:pt idx="25">
                  <c:v>31412</c:v>
                </c:pt>
                <c:pt idx="26">
                  <c:v>31777</c:v>
                </c:pt>
                <c:pt idx="27">
                  <c:v>32142</c:v>
                </c:pt>
                <c:pt idx="28">
                  <c:v>32508</c:v>
                </c:pt>
                <c:pt idx="29">
                  <c:v>32873</c:v>
                </c:pt>
                <c:pt idx="30">
                  <c:v>33238</c:v>
                </c:pt>
                <c:pt idx="31">
                  <c:v>33603</c:v>
                </c:pt>
                <c:pt idx="32">
                  <c:v>33969</c:v>
                </c:pt>
                <c:pt idx="33">
                  <c:v>34334</c:v>
                </c:pt>
                <c:pt idx="34">
                  <c:v>34699</c:v>
                </c:pt>
                <c:pt idx="35">
                  <c:v>35064</c:v>
                </c:pt>
                <c:pt idx="36">
                  <c:v>35430</c:v>
                </c:pt>
                <c:pt idx="37">
                  <c:v>35795</c:v>
                </c:pt>
                <c:pt idx="38">
                  <c:v>36160</c:v>
                </c:pt>
                <c:pt idx="39">
                  <c:v>36525</c:v>
                </c:pt>
                <c:pt idx="40">
                  <c:v>36891</c:v>
                </c:pt>
                <c:pt idx="41">
                  <c:v>37256</c:v>
                </c:pt>
                <c:pt idx="42">
                  <c:v>37621</c:v>
                </c:pt>
                <c:pt idx="43">
                  <c:v>37986</c:v>
                </c:pt>
                <c:pt idx="44">
                  <c:v>38352</c:v>
                </c:pt>
                <c:pt idx="45">
                  <c:v>38717</c:v>
                </c:pt>
                <c:pt idx="46">
                  <c:v>39082</c:v>
                </c:pt>
                <c:pt idx="47">
                  <c:v>39447</c:v>
                </c:pt>
                <c:pt idx="48">
                  <c:v>39813</c:v>
                </c:pt>
                <c:pt idx="49">
                  <c:v>40178</c:v>
                </c:pt>
                <c:pt idx="50">
                  <c:v>40543</c:v>
                </c:pt>
                <c:pt idx="51">
                  <c:v>40908</c:v>
                </c:pt>
                <c:pt idx="52">
                  <c:v>41274</c:v>
                </c:pt>
                <c:pt idx="53">
                  <c:v>41639</c:v>
                </c:pt>
                <c:pt idx="54">
                  <c:v>42004</c:v>
                </c:pt>
                <c:pt idx="55">
                  <c:v>42369</c:v>
                </c:pt>
                <c:pt idx="56">
                  <c:v>42735</c:v>
                </c:pt>
                <c:pt idx="57">
                  <c:v>43100</c:v>
                </c:pt>
                <c:pt idx="58">
                  <c:v>43465</c:v>
                </c:pt>
              </c:numCache>
            </c:numRef>
          </c:cat>
          <c:val>
            <c:numRef>
              <c:f>'vietnam-rural-population'!$C$10:$C$68</c:f>
              <c:numCache>
                <c:formatCode>General</c:formatCode>
                <c:ptCount val="59"/>
                <c:pt idx="0">
                  <c:v>14.700000000000003</c:v>
                </c:pt>
                <c:pt idx="1">
                  <c:v>15.031000000000006</c:v>
                </c:pt>
                <c:pt idx="2">
                  <c:v>15.369</c:v>
                </c:pt>
                <c:pt idx="3">
                  <c:v>15.713999999999999</c:v>
                </c:pt>
                <c:pt idx="4">
                  <c:v>16.063999999999993</c:v>
                </c:pt>
                <c:pt idx="5">
                  <c:v>16.421000000000006</c:v>
                </c:pt>
                <c:pt idx="6">
                  <c:v>16.784000000000006</c:v>
                </c:pt>
                <c:pt idx="7">
                  <c:v>17.153000000000006</c:v>
                </c:pt>
                <c:pt idx="8">
                  <c:v>17.528999999999996</c:v>
                </c:pt>
                <c:pt idx="9">
                  <c:v>17.911000000000001</c:v>
                </c:pt>
                <c:pt idx="10">
                  <c:v>18.299999999999997</c:v>
                </c:pt>
                <c:pt idx="11">
                  <c:v>18.396000000000001</c:v>
                </c:pt>
                <c:pt idx="12">
                  <c:v>18.492000000000004</c:v>
                </c:pt>
                <c:pt idx="13">
                  <c:v>18.587999999999994</c:v>
                </c:pt>
                <c:pt idx="14">
                  <c:v>18.685000000000002</c:v>
                </c:pt>
                <c:pt idx="15">
                  <c:v>18.781999999999996</c:v>
                </c:pt>
                <c:pt idx="16">
                  <c:v>18.879999999999995</c:v>
                </c:pt>
                <c:pt idx="17">
                  <c:v>18.977999999999994</c:v>
                </c:pt>
                <c:pt idx="18">
                  <c:v>19.075999999999993</c:v>
                </c:pt>
                <c:pt idx="19">
                  <c:v>19.174999999999997</c:v>
                </c:pt>
                <c:pt idx="20">
                  <c:v>19.247</c:v>
                </c:pt>
                <c:pt idx="21">
                  <c:v>19.308999999999997</c:v>
                </c:pt>
                <c:pt idx="22">
                  <c:v>19.372</c:v>
                </c:pt>
                <c:pt idx="23">
                  <c:v>19.435000000000002</c:v>
                </c:pt>
                <c:pt idx="24">
                  <c:v>19.498000000000005</c:v>
                </c:pt>
                <c:pt idx="25">
                  <c:v>19.561000000000007</c:v>
                </c:pt>
                <c:pt idx="26">
                  <c:v>19.625</c:v>
                </c:pt>
                <c:pt idx="27">
                  <c:v>19.688000000000002</c:v>
                </c:pt>
                <c:pt idx="28">
                  <c:v>19.751999999999995</c:v>
                </c:pt>
                <c:pt idx="29">
                  <c:v>19.891000000000005</c:v>
                </c:pt>
                <c:pt idx="30">
                  <c:v>20.257000000000005</c:v>
                </c:pt>
                <c:pt idx="31">
                  <c:v>20.629000000000005</c:v>
                </c:pt>
                <c:pt idx="32">
                  <c:v>21.006</c:v>
                </c:pt>
                <c:pt idx="33">
                  <c:v>21.387</c:v>
                </c:pt>
                <c:pt idx="34">
                  <c:v>21.774000000000001</c:v>
                </c:pt>
                <c:pt idx="35">
                  <c:v>22.165999999999997</c:v>
                </c:pt>
                <c:pt idx="36">
                  <c:v>22.563000000000002</c:v>
                </c:pt>
                <c:pt idx="37">
                  <c:v>22.965000000000003</c:v>
                </c:pt>
                <c:pt idx="38">
                  <c:v>23.370999999999995</c:v>
                </c:pt>
                <c:pt idx="39">
                  <c:v>23.816999999999993</c:v>
                </c:pt>
                <c:pt idx="40">
                  <c:v>24.373999999999995</c:v>
                </c:pt>
                <c:pt idx="41">
                  <c:v>24.936999999999998</c:v>
                </c:pt>
                <c:pt idx="42">
                  <c:v>25.510999999999996</c:v>
                </c:pt>
                <c:pt idx="43">
                  <c:v>26.091999999999999</c:v>
                </c:pt>
                <c:pt idx="44">
                  <c:v>26.683000000000007</c:v>
                </c:pt>
                <c:pt idx="45">
                  <c:v>27.281000000000006</c:v>
                </c:pt>
                <c:pt idx="46">
                  <c:v>27.888000000000005</c:v>
                </c:pt>
                <c:pt idx="47">
                  <c:v>28.504000000000005</c:v>
                </c:pt>
                <c:pt idx="48">
                  <c:v>29.128</c:v>
                </c:pt>
                <c:pt idx="49">
                  <c:v>29.762</c:v>
                </c:pt>
                <c:pt idx="50">
                  <c:v>30.417000000000002</c:v>
                </c:pt>
                <c:pt idx="51">
                  <c:v>31.08</c:v>
                </c:pt>
                <c:pt idx="52">
                  <c:v>31.751999999999995</c:v>
                </c:pt>
                <c:pt idx="53">
                  <c:v>32.429000000000002</c:v>
                </c:pt>
                <c:pt idx="54">
                  <c:v>33.114999999999995</c:v>
                </c:pt>
                <c:pt idx="55">
                  <c:v>33.808999999999997</c:v>
                </c:pt>
                <c:pt idx="56">
                  <c:v>34.510000000000005</c:v>
                </c:pt>
                <c:pt idx="57">
                  <c:v>35.212999999999994</c:v>
                </c:pt>
                <c:pt idx="58">
                  <c:v>35.918999999999997</c:v>
                </c:pt>
              </c:numCache>
            </c:numRef>
          </c:val>
          <c:smooth val="0"/>
          <c:extLst>
            <c:ext xmlns:c16="http://schemas.microsoft.com/office/drawing/2014/chart" uri="{C3380CC4-5D6E-409C-BE32-E72D297353CC}">
              <c16:uniqueId val="{00000005-30E1-49DB-ADBF-B61FB9EB5357}"/>
            </c:ext>
          </c:extLst>
        </c:ser>
        <c:dLbls>
          <c:showLegendKey val="0"/>
          <c:showVal val="0"/>
          <c:showCatName val="0"/>
          <c:showSerName val="0"/>
          <c:showPercent val="0"/>
          <c:showBubbleSize val="0"/>
        </c:dLbls>
        <c:marker val="1"/>
        <c:smooth val="0"/>
        <c:axId val="1135193807"/>
        <c:axId val="1034247775"/>
      </c:lineChart>
      <c:lineChart>
        <c:grouping val="standard"/>
        <c:varyColors val="0"/>
        <c:ser>
          <c:idx val="2"/>
          <c:order val="2"/>
          <c:tx>
            <c:strRef>
              <c:f>'vietnam-rural-population'!$D$9</c:f>
              <c:strCache>
                <c:ptCount val="1"/>
                <c:pt idx="0">
                  <c:v> % Annual change (rural) </c:v>
                </c:pt>
              </c:strCache>
            </c:strRef>
          </c:tx>
          <c:spPr>
            <a:ln w="28575" cap="rnd">
              <a:solidFill>
                <a:schemeClr val="accent3"/>
              </a:solidFill>
              <a:round/>
            </a:ln>
            <a:effectLst/>
          </c:spPr>
          <c:marker>
            <c:symbol val="none"/>
          </c:marker>
          <c:dLbls>
            <c:dLbl>
              <c:idx val="0"/>
              <c:layout>
                <c:manualLayout>
                  <c:x val="-1.2189715354789349E-2"/>
                  <c:y val="2.04613074259884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0E1-49DB-ADBF-B61FB9EB5357}"/>
                </c:ext>
              </c:extLst>
            </c:dLbl>
            <c:dLbl>
              <c:idx val="58"/>
              <c:layout>
                <c:manualLayout>
                  <c:x val="-3.97351039422345E-2"/>
                  <c:y val="2.8571428571428657E-2"/>
                </c:manualLayout>
              </c:layout>
              <c:tx>
                <c:rich>
                  <a:bodyPr/>
                  <a:lstStyle/>
                  <a:p>
                    <a:r>
                      <a:rPr lang="en-US" dirty="0"/>
                      <a:t>-0.10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0E1-49DB-ADBF-B61FB9EB5357}"/>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'vietnam-rural-population'!$A$10:$A$68</c:f>
              <c:numCache>
                <c:formatCode>m/d/yyyy</c:formatCode>
                <c:ptCount val="59"/>
                <c:pt idx="0">
                  <c:v>22281</c:v>
                </c:pt>
                <c:pt idx="1">
                  <c:v>22646</c:v>
                </c:pt>
                <c:pt idx="2">
                  <c:v>23011</c:v>
                </c:pt>
                <c:pt idx="3">
                  <c:v>23376</c:v>
                </c:pt>
                <c:pt idx="4">
                  <c:v>23742</c:v>
                </c:pt>
                <c:pt idx="5">
                  <c:v>24107</c:v>
                </c:pt>
                <c:pt idx="6">
                  <c:v>24472</c:v>
                </c:pt>
                <c:pt idx="7">
                  <c:v>24837</c:v>
                </c:pt>
                <c:pt idx="8">
                  <c:v>25203</c:v>
                </c:pt>
                <c:pt idx="9">
                  <c:v>25568</c:v>
                </c:pt>
                <c:pt idx="10">
                  <c:v>25933</c:v>
                </c:pt>
                <c:pt idx="11">
                  <c:v>26298</c:v>
                </c:pt>
                <c:pt idx="12">
                  <c:v>26664</c:v>
                </c:pt>
                <c:pt idx="13">
                  <c:v>27029</c:v>
                </c:pt>
                <c:pt idx="14">
                  <c:v>27394</c:v>
                </c:pt>
                <c:pt idx="15">
                  <c:v>27759</c:v>
                </c:pt>
                <c:pt idx="16">
                  <c:v>28125</c:v>
                </c:pt>
                <c:pt idx="17">
                  <c:v>28490</c:v>
                </c:pt>
                <c:pt idx="18">
                  <c:v>28855</c:v>
                </c:pt>
                <c:pt idx="19">
                  <c:v>29220</c:v>
                </c:pt>
                <c:pt idx="20">
                  <c:v>29586</c:v>
                </c:pt>
                <c:pt idx="21">
                  <c:v>29951</c:v>
                </c:pt>
                <c:pt idx="22">
                  <c:v>30316</c:v>
                </c:pt>
                <c:pt idx="23">
                  <c:v>30681</c:v>
                </c:pt>
                <c:pt idx="24">
                  <c:v>31047</c:v>
                </c:pt>
                <c:pt idx="25">
                  <c:v>31412</c:v>
                </c:pt>
                <c:pt idx="26">
                  <c:v>31777</c:v>
                </c:pt>
                <c:pt idx="27">
                  <c:v>32142</c:v>
                </c:pt>
                <c:pt idx="28">
                  <c:v>32508</c:v>
                </c:pt>
                <c:pt idx="29">
                  <c:v>32873</c:v>
                </c:pt>
                <c:pt idx="30">
                  <c:v>33238</c:v>
                </c:pt>
                <c:pt idx="31">
                  <c:v>33603</c:v>
                </c:pt>
                <c:pt idx="32">
                  <c:v>33969</c:v>
                </c:pt>
                <c:pt idx="33">
                  <c:v>34334</c:v>
                </c:pt>
                <c:pt idx="34">
                  <c:v>34699</c:v>
                </c:pt>
                <c:pt idx="35">
                  <c:v>35064</c:v>
                </c:pt>
                <c:pt idx="36">
                  <c:v>35430</c:v>
                </c:pt>
                <c:pt idx="37">
                  <c:v>35795</c:v>
                </c:pt>
                <c:pt idx="38">
                  <c:v>36160</c:v>
                </c:pt>
                <c:pt idx="39">
                  <c:v>36525</c:v>
                </c:pt>
                <c:pt idx="40">
                  <c:v>36891</c:v>
                </c:pt>
                <c:pt idx="41">
                  <c:v>37256</c:v>
                </c:pt>
                <c:pt idx="42">
                  <c:v>37621</c:v>
                </c:pt>
                <c:pt idx="43">
                  <c:v>37986</c:v>
                </c:pt>
                <c:pt idx="44">
                  <c:v>38352</c:v>
                </c:pt>
                <c:pt idx="45">
                  <c:v>38717</c:v>
                </c:pt>
                <c:pt idx="46">
                  <c:v>39082</c:v>
                </c:pt>
                <c:pt idx="47">
                  <c:v>39447</c:v>
                </c:pt>
                <c:pt idx="48">
                  <c:v>39813</c:v>
                </c:pt>
                <c:pt idx="49">
                  <c:v>40178</c:v>
                </c:pt>
                <c:pt idx="50">
                  <c:v>40543</c:v>
                </c:pt>
                <c:pt idx="51">
                  <c:v>40908</c:v>
                </c:pt>
                <c:pt idx="52">
                  <c:v>41274</c:v>
                </c:pt>
                <c:pt idx="53">
                  <c:v>41639</c:v>
                </c:pt>
                <c:pt idx="54">
                  <c:v>42004</c:v>
                </c:pt>
                <c:pt idx="55">
                  <c:v>42369</c:v>
                </c:pt>
                <c:pt idx="56">
                  <c:v>42735</c:v>
                </c:pt>
                <c:pt idx="57">
                  <c:v>43100</c:v>
                </c:pt>
                <c:pt idx="58">
                  <c:v>43465</c:v>
                </c:pt>
              </c:numCache>
            </c:numRef>
          </c:cat>
          <c:val>
            <c:numRef>
              <c:f>'vietnam-rural-population'!$D$10:$D$68</c:f>
              <c:numCache>
                <c:formatCode>General</c:formatCode>
                <c:ptCount val="59"/>
                <c:pt idx="0">
                  <c:v>2.63</c:v>
                </c:pt>
                <c:pt idx="1">
                  <c:v>2.6145</c:v>
                </c:pt>
                <c:pt idx="2">
                  <c:v>2.5783999999999998</c:v>
                </c:pt>
                <c:pt idx="3">
                  <c:v>2.5398999999999998</c:v>
                </c:pt>
                <c:pt idx="4">
                  <c:v>2.5047999999999999</c:v>
                </c:pt>
                <c:pt idx="5">
                  <c:v>2.4651000000000001</c:v>
                </c:pt>
                <c:pt idx="6">
                  <c:v>2.4264999999999999</c:v>
                </c:pt>
                <c:pt idx="7">
                  <c:v>2.3772000000000002</c:v>
                </c:pt>
                <c:pt idx="8">
                  <c:v>2.3033000000000001</c:v>
                </c:pt>
                <c:pt idx="9">
                  <c:v>2.2029999999999998</c:v>
                </c:pt>
                <c:pt idx="10">
                  <c:v>2.0863999999999998</c:v>
                </c:pt>
                <c:pt idx="11">
                  <c:v>2.3384999999999998</c:v>
                </c:pt>
                <c:pt idx="12">
                  <c:v>2.2469999999999999</c:v>
                </c:pt>
                <c:pt idx="13">
                  <c:v>2.1720000000000002</c:v>
                </c:pt>
                <c:pt idx="14">
                  <c:v>2.1173000000000002</c:v>
                </c:pt>
                <c:pt idx="15">
                  <c:v>2.0817999999999999</c:v>
                </c:pt>
                <c:pt idx="16">
                  <c:v>2.0459999999999998</c:v>
                </c:pt>
                <c:pt idx="17">
                  <c:v>2.0171000000000001</c:v>
                </c:pt>
                <c:pt idx="18">
                  <c:v>2.0145</c:v>
                </c:pt>
                <c:pt idx="19">
                  <c:v>2.0411000000000001</c:v>
                </c:pt>
                <c:pt idx="20">
                  <c:v>2.1208</c:v>
                </c:pt>
                <c:pt idx="21">
                  <c:v>2.1836000000000002</c:v>
                </c:pt>
                <c:pt idx="22">
                  <c:v>2.2212999999999998</c:v>
                </c:pt>
                <c:pt idx="23">
                  <c:v>2.2427999999999999</c:v>
                </c:pt>
                <c:pt idx="24">
                  <c:v>2.2408000000000001</c:v>
                </c:pt>
                <c:pt idx="25">
                  <c:v>2.2208000000000001</c:v>
                </c:pt>
                <c:pt idx="26">
                  <c:v>2.1888000000000001</c:v>
                </c:pt>
                <c:pt idx="27">
                  <c:v>2.1568999999999998</c:v>
                </c:pt>
                <c:pt idx="28">
                  <c:v>2.1225999999999998</c:v>
                </c:pt>
                <c:pt idx="29">
                  <c:v>1.9984999999999999</c:v>
                </c:pt>
                <c:pt idx="30">
                  <c:v>1.6808000000000001</c:v>
                </c:pt>
                <c:pt idx="31">
                  <c:v>1.6398999999999999</c:v>
                </c:pt>
                <c:pt idx="32">
                  <c:v>1.5857000000000001</c:v>
                </c:pt>
                <c:pt idx="33">
                  <c:v>1.4956</c:v>
                </c:pt>
                <c:pt idx="34">
                  <c:v>1.3576999999999999</c:v>
                </c:pt>
                <c:pt idx="35">
                  <c:v>1.1929000000000001</c:v>
                </c:pt>
                <c:pt idx="36">
                  <c:v>1.0229999999999999</c:v>
                </c:pt>
                <c:pt idx="37">
                  <c:v>0.86919999999999997</c:v>
                </c:pt>
                <c:pt idx="38">
                  <c:v>0.73729999999999996</c:v>
                </c:pt>
                <c:pt idx="39">
                  <c:v>0.58730000000000004</c:v>
                </c:pt>
                <c:pt idx="40">
                  <c:v>0.36659999999999998</c:v>
                </c:pt>
                <c:pt idx="41">
                  <c:v>0.28870000000000001</c:v>
                </c:pt>
                <c:pt idx="42">
                  <c:v>0.2084</c:v>
                </c:pt>
                <c:pt idx="43">
                  <c:v>0.15359999999999999</c:v>
                </c:pt>
                <c:pt idx="44">
                  <c:v>0.1177</c:v>
                </c:pt>
                <c:pt idx="45">
                  <c:v>0.1036</c:v>
                </c:pt>
                <c:pt idx="46">
                  <c:v>9.3700000000000006E-2</c:v>
                </c:pt>
                <c:pt idx="47">
                  <c:v>8.5500000000000007E-2</c:v>
                </c:pt>
                <c:pt idx="48">
                  <c:v>8.3199999999999996E-2</c:v>
                </c:pt>
                <c:pt idx="49">
                  <c:v>8.0799999999999997E-2</c:v>
                </c:pt>
                <c:pt idx="50">
                  <c:v>6.3200000000000006E-2</c:v>
                </c:pt>
                <c:pt idx="51">
                  <c:v>6.4899999999999999E-2</c:v>
                </c:pt>
                <c:pt idx="52">
                  <c:v>6.2199999999999998E-2</c:v>
                </c:pt>
                <c:pt idx="53">
                  <c:v>5.6500000000000002E-2</c:v>
                </c:pt>
                <c:pt idx="54">
                  <c:v>3.3099999999999997E-2</c:v>
                </c:pt>
                <c:pt idx="55">
                  <c:v>8.9999999999999998E-4</c:v>
                </c:pt>
                <c:pt idx="56">
                  <c:v>-3.2399999999999998E-2</c:v>
                </c:pt>
                <c:pt idx="57">
                  <c:v>-6.1499999999999999E-2</c:v>
                </c:pt>
                <c:pt idx="58">
                  <c:v>-0.10299999999999999</c:v>
                </c:pt>
              </c:numCache>
            </c:numRef>
          </c:val>
          <c:smooth val="0"/>
          <c:extLst>
            <c:ext xmlns:c16="http://schemas.microsoft.com/office/drawing/2014/chart" uri="{C3380CC4-5D6E-409C-BE32-E72D297353CC}">
              <c16:uniqueId val="{00000008-30E1-49DB-ADBF-B61FB9EB5357}"/>
            </c:ext>
          </c:extLst>
        </c:ser>
        <c:dLbls>
          <c:showLegendKey val="0"/>
          <c:showVal val="0"/>
          <c:showCatName val="0"/>
          <c:showSerName val="0"/>
          <c:showPercent val="0"/>
          <c:showBubbleSize val="0"/>
        </c:dLbls>
        <c:marker val="1"/>
        <c:smooth val="0"/>
        <c:axId val="1135211807"/>
        <c:axId val="1132899919"/>
      </c:lineChart>
      <c:dateAx>
        <c:axId val="1135193807"/>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34247775"/>
        <c:crosses val="autoZero"/>
        <c:auto val="1"/>
        <c:lblOffset val="100"/>
        <c:baseTimeUnit val="years"/>
      </c:dateAx>
      <c:valAx>
        <c:axId val="103424777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135193807"/>
        <c:crosses val="autoZero"/>
        <c:crossBetween val="between"/>
      </c:valAx>
      <c:valAx>
        <c:axId val="1132899919"/>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1135211807"/>
        <c:crosses val="max"/>
        <c:crossBetween val="between"/>
      </c:valAx>
      <c:dateAx>
        <c:axId val="1135211807"/>
        <c:scaling>
          <c:orientation val="minMax"/>
        </c:scaling>
        <c:delete val="1"/>
        <c:axPos val="b"/>
        <c:numFmt formatCode="m/d/yyyy" sourceLinked="1"/>
        <c:majorTickMark val="out"/>
        <c:minorTickMark val="none"/>
        <c:tickLblPos val="nextTo"/>
        <c:crossAx val="1132899919"/>
        <c:crosses val="autoZero"/>
        <c:auto val="1"/>
        <c:lblOffset val="100"/>
        <c:baseTimeUnit val="years"/>
      </c:dateAx>
      <c:spPr>
        <a:noFill/>
        <a:ln>
          <a:noFill/>
        </a:ln>
        <a:effectLst/>
      </c:spPr>
    </c:plotArea>
    <c:legend>
      <c:legendPos val="b"/>
      <c:layout>
        <c:manualLayout>
          <c:xMode val="edge"/>
          <c:yMode val="edge"/>
          <c:x val="0.33741276075072907"/>
          <c:y val="0.9455659650837176"/>
          <c:w val="0.51533394205124494"/>
          <c:h val="5.4434034916282403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3285024891551395E-2"/>
          <c:y val="1.3793034506561041E-2"/>
          <c:w val="0.9108426637242022"/>
          <c:h val="0.95089593643686066"/>
        </c:manualLayout>
      </c:layout>
      <c:barChart>
        <c:barDir val="col"/>
        <c:grouping val="clustered"/>
        <c:varyColors val="0"/>
        <c:ser>
          <c:idx val="0"/>
          <c:order val="0"/>
          <c:tx>
            <c:strRef>
              <c:f>Sheet2!$A$2</c:f>
              <c:strCache>
                <c:ptCount val="1"/>
                <c:pt idx="0">
                  <c:v>Y2019</c:v>
                </c:pt>
              </c:strCache>
            </c:strRef>
          </c:tx>
          <c:spPr>
            <a:solidFill>
              <a:schemeClr val="accent1"/>
            </a:solidFill>
            <a:ln>
              <a:noFill/>
            </a:ln>
            <a:effectLst/>
          </c:spPr>
          <c:invertIfNegative val="0"/>
          <c:dLbls>
            <c:dLbl>
              <c:idx val="0"/>
              <c:layout>
                <c:manualLayout>
                  <c:x val="2.2142579873380692E-3"/>
                  <c:y val="0"/>
                </c:manualLayout>
              </c:layout>
              <c:tx>
                <c:rich>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mn-lt"/>
                        <a:ea typeface="+mn-ea"/>
                        <a:cs typeface="+mn-cs"/>
                      </a:defRPr>
                    </a:pPr>
                    <a:fld id="{D6596840-EF79-4C64-8487-25D0DF906E22}" type="VALUE">
                      <a:rPr lang="en-US" sz="1200" smtClean="0"/>
                      <a:pPr>
                        <a:defRPr sz="1200" b="1">
                          <a:solidFill>
                            <a:schemeClr val="tx1"/>
                          </a:solidFill>
                        </a:defRPr>
                      </a:pPr>
                      <a:t>[VALUE]</a:t>
                    </a:fld>
                    <a:endParaRPr lang="en-US" sz="1200" dirty="0"/>
                  </a:p>
                  <a:p>
                    <a:pPr>
                      <a:defRPr sz="1200" b="1">
                        <a:solidFill>
                          <a:schemeClr val="tx1"/>
                        </a:solidFill>
                      </a:defRPr>
                    </a:pPr>
                    <a:r>
                      <a:rPr lang="en-US" sz="1200" dirty="0"/>
                      <a:t>2019</a:t>
                    </a:r>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9.6582130961578638E-2"/>
                      <c:h val="0.10442682755123359"/>
                    </c:manualLayout>
                  </c15:layout>
                  <c15:dlblFieldTable/>
                  <c15:showDataLabelsRange val="0"/>
                </c:ext>
                <c:ext xmlns:c16="http://schemas.microsoft.com/office/drawing/2014/chart" uri="{C3380CC4-5D6E-409C-BE32-E72D297353CC}">
                  <c16:uniqueId val="{00000004-5A56-4FCC-A005-C3C9F79CFBBC}"/>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f>
              <c:strCache>
                <c:ptCount val="1"/>
                <c:pt idx="0">
                  <c:v>Popultion</c:v>
                </c:pt>
              </c:strCache>
            </c:strRef>
          </c:cat>
          <c:val>
            <c:numRef>
              <c:f>Sheet2!$B$2</c:f>
              <c:numCache>
                <c:formatCode>#,##0</c:formatCode>
                <c:ptCount val="1"/>
                <c:pt idx="0">
                  <c:v>112019727</c:v>
                </c:pt>
              </c:numCache>
            </c:numRef>
          </c:val>
          <c:extLst>
            <c:ext xmlns:c16="http://schemas.microsoft.com/office/drawing/2014/chart" uri="{C3380CC4-5D6E-409C-BE32-E72D297353CC}">
              <c16:uniqueId val="{00000000-994A-4A94-8A5B-36512A673BCA}"/>
            </c:ext>
          </c:extLst>
        </c:ser>
        <c:ser>
          <c:idx val="1"/>
          <c:order val="1"/>
          <c:tx>
            <c:strRef>
              <c:f>Sheet2!$A$3</c:f>
              <c:strCache>
                <c:ptCount val="1"/>
                <c:pt idx="0">
                  <c:v>Y2018</c:v>
                </c:pt>
              </c:strCache>
            </c:strRef>
          </c:tx>
          <c:spPr>
            <a:solidFill>
              <a:schemeClr val="accent2"/>
            </a:solidFill>
            <a:ln>
              <a:noFill/>
            </a:ln>
            <a:effectLst/>
          </c:spPr>
          <c:invertIfNegative val="0"/>
          <c:cat>
            <c:strRef>
              <c:f>Sheet2!$B$1</c:f>
              <c:strCache>
                <c:ptCount val="1"/>
                <c:pt idx="0">
                  <c:v>Popultion</c:v>
                </c:pt>
              </c:strCache>
            </c:strRef>
          </c:cat>
          <c:val>
            <c:numRef>
              <c:f>Sheet2!$B$3</c:f>
              <c:numCache>
                <c:formatCode>#,##0</c:formatCode>
                <c:ptCount val="1"/>
                <c:pt idx="0">
                  <c:v>107534882</c:v>
                </c:pt>
              </c:numCache>
            </c:numRef>
          </c:val>
          <c:extLst>
            <c:ext xmlns:c16="http://schemas.microsoft.com/office/drawing/2014/chart" uri="{C3380CC4-5D6E-409C-BE32-E72D297353CC}">
              <c16:uniqueId val="{00000001-994A-4A94-8A5B-36512A673BCA}"/>
            </c:ext>
          </c:extLst>
        </c:ser>
        <c:ser>
          <c:idx val="2"/>
          <c:order val="2"/>
          <c:tx>
            <c:strRef>
              <c:f>Sheet2!$A$4</c:f>
              <c:strCache>
                <c:ptCount val="1"/>
                <c:pt idx="0">
                  <c:v>Y2017</c:v>
                </c:pt>
              </c:strCache>
            </c:strRef>
          </c:tx>
          <c:spPr>
            <a:solidFill>
              <a:schemeClr val="accent3"/>
            </a:solidFill>
            <a:ln>
              <a:noFill/>
            </a:ln>
            <a:effectLst/>
          </c:spPr>
          <c:invertIfNegative val="0"/>
          <c:cat>
            <c:strRef>
              <c:f>Sheet2!$B$1</c:f>
              <c:strCache>
                <c:ptCount val="1"/>
                <c:pt idx="0">
                  <c:v>Popultion</c:v>
                </c:pt>
              </c:strCache>
            </c:strRef>
          </c:cat>
          <c:val>
            <c:numRef>
              <c:f>Sheet2!$B$4</c:f>
              <c:numCache>
                <c:formatCode>#,##0</c:formatCode>
                <c:ptCount val="1"/>
                <c:pt idx="0">
                  <c:v>104957438</c:v>
                </c:pt>
              </c:numCache>
            </c:numRef>
          </c:val>
          <c:extLst>
            <c:ext xmlns:c16="http://schemas.microsoft.com/office/drawing/2014/chart" uri="{C3380CC4-5D6E-409C-BE32-E72D297353CC}">
              <c16:uniqueId val="{00000002-994A-4A94-8A5B-36512A673BCA}"/>
            </c:ext>
          </c:extLst>
        </c:ser>
        <c:ser>
          <c:idx val="3"/>
          <c:order val="3"/>
          <c:tx>
            <c:strRef>
              <c:f>Sheet2!$A$5</c:f>
              <c:strCache>
                <c:ptCount val="1"/>
                <c:pt idx="0">
                  <c:v>Y2016</c:v>
                </c:pt>
              </c:strCache>
            </c:strRef>
          </c:tx>
          <c:spPr>
            <a:solidFill>
              <a:schemeClr val="accent4"/>
            </a:solidFill>
            <a:ln>
              <a:noFill/>
            </a:ln>
            <a:effectLst/>
          </c:spPr>
          <c:invertIfNegative val="0"/>
          <c:cat>
            <c:strRef>
              <c:f>Sheet2!$B$1</c:f>
              <c:strCache>
                <c:ptCount val="1"/>
                <c:pt idx="0">
                  <c:v>Popultion</c:v>
                </c:pt>
              </c:strCache>
            </c:strRef>
          </c:cat>
          <c:val>
            <c:numRef>
              <c:f>Sheet2!$B$5</c:f>
              <c:numCache>
                <c:formatCode>#,##0</c:formatCode>
                <c:ptCount val="1"/>
                <c:pt idx="0">
                  <c:v>102403196</c:v>
                </c:pt>
              </c:numCache>
            </c:numRef>
          </c:val>
          <c:extLst>
            <c:ext xmlns:c16="http://schemas.microsoft.com/office/drawing/2014/chart" uri="{C3380CC4-5D6E-409C-BE32-E72D297353CC}">
              <c16:uniqueId val="{00000003-994A-4A94-8A5B-36512A673BCA}"/>
            </c:ext>
          </c:extLst>
        </c:ser>
        <c:ser>
          <c:idx val="4"/>
          <c:order val="4"/>
          <c:tx>
            <c:strRef>
              <c:f>Sheet2!$A$6</c:f>
              <c:strCache>
                <c:ptCount val="1"/>
                <c:pt idx="0">
                  <c:v>Y2015</c:v>
                </c:pt>
              </c:strCache>
            </c:strRef>
          </c:tx>
          <c:spPr>
            <a:solidFill>
              <a:schemeClr val="accent5"/>
            </a:solidFill>
            <a:ln>
              <a:noFill/>
            </a:ln>
            <a:effectLst/>
          </c:spPr>
          <c:invertIfNegative val="0"/>
          <c:cat>
            <c:strRef>
              <c:f>Sheet2!$B$1</c:f>
              <c:strCache>
                <c:ptCount val="1"/>
                <c:pt idx="0">
                  <c:v>Popultion</c:v>
                </c:pt>
              </c:strCache>
            </c:strRef>
          </c:cat>
          <c:val>
            <c:numRef>
              <c:f>Sheet2!$B$6</c:f>
              <c:numCache>
                <c:formatCode>#,##0</c:formatCode>
                <c:ptCount val="1"/>
                <c:pt idx="0">
                  <c:v>99873033</c:v>
                </c:pt>
              </c:numCache>
            </c:numRef>
          </c:val>
          <c:extLst>
            <c:ext xmlns:c16="http://schemas.microsoft.com/office/drawing/2014/chart" uri="{C3380CC4-5D6E-409C-BE32-E72D297353CC}">
              <c16:uniqueId val="{00000004-994A-4A94-8A5B-36512A673BCA}"/>
            </c:ext>
          </c:extLst>
        </c:ser>
        <c:ser>
          <c:idx val="5"/>
          <c:order val="5"/>
          <c:tx>
            <c:strRef>
              <c:f>Sheet2!$A$7</c:f>
              <c:strCache>
                <c:ptCount val="1"/>
                <c:pt idx="0">
                  <c:v>Y2010</c:v>
                </c:pt>
              </c:strCache>
            </c:strRef>
          </c:tx>
          <c:spPr>
            <a:solidFill>
              <a:schemeClr val="accent6"/>
            </a:solidFill>
            <a:ln>
              <a:noFill/>
            </a:ln>
            <a:effectLst/>
          </c:spPr>
          <c:invertIfNegative val="0"/>
          <c:cat>
            <c:strRef>
              <c:f>Sheet2!$B$1</c:f>
              <c:strCache>
                <c:ptCount val="1"/>
                <c:pt idx="0">
                  <c:v>Popultion</c:v>
                </c:pt>
              </c:strCache>
            </c:strRef>
          </c:cat>
          <c:val>
            <c:numRef>
              <c:f>Sheet2!$B$7</c:f>
              <c:numCache>
                <c:formatCode>#,##0</c:formatCode>
                <c:ptCount val="1"/>
                <c:pt idx="0">
                  <c:v>87702670</c:v>
                </c:pt>
              </c:numCache>
            </c:numRef>
          </c:val>
          <c:extLst>
            <c:ext xmlns:c16="http://schemas.microsoft.com/office/drawing/2014/chart" uri="{C3380CC4-5D6E-409C-BE32-E72D297353CC}">
              <c16:uniqueId val="{00000005-994A-4A94-8A5B-36512A673BCA}"/>
            </c:ext>
          </c:extLst>
        </c:ser>
        <c:ser>
          <c:idx val="6"/>
          <c:order val="6"/>
          <c:tx>
            <c:strRef>
              <c:f>Sheet2!$A$8</c:f>
              <c:strCache>
                <c:ptCount val="1"/>
                <c:pt idx="0">
                  <c:v>Y2005</c:v>
                </c:pt>
              </c:strCache>
            </c:strRef>
          </c:tx>
          <c:spPr>
            <a:solidFill>
              <a:schemeClr val="accent1">
                <a:lumMod val="60000"/>
              </a:schemeClr>
            </a:solidFill>
            <a:ln>
              <a:noFill/>
            </a:ln>
            <a:effectLst/>
          </c:spPr>
          <c:invertIfNegative val="0"/>
          <c:cat>
            <c:strRef>
              <c:f>Sheet2!$B$1</c:f>
              <c:strCache>
                <c:ptCount val="1"/>
                <c:pt idx="0">
                  <c:v>Popultion</c:v>
                </c:pt>
              </c:strCache>
            </c:strRef>
          </c:cat>
          <c:val>
            <c:numRef>
              <c:f>Sheet2!$B$8</c:f>
              <c:numCache>
                <c:formatCode>#,##0</c:formatCode>
                <c:ptCount val="1"/>
                <c:pt idx="0">
                  <c:v>76727083</c:v>
                </c:pt>
              </c:numCache>
            </c:numRef>
          </c:val>
          <c:extLst>
            <c:ext xmlns:c16="http://schemas.microsoft.com/office/drawing/2014/chart" uri="{C3380CC4-5D6E-409C-BE32-E72D297353CC}">
              <c16:uniqueId val="{00000006-994A-4A94-8A5B-36512A673BCA}"/>
            </c:ext>
          </c:extLst>
        </c:ser>
        <c:ser>
          <c:idx val="7"/>
          <c:order val="7"/>
          <c:tx>
            <c:strRef>
              <c:f>Sheet2!$A$9</c:f>
              <c:strCache>
                <c:ptCount val="1"/>
                <c:pt idx="0">
                  <c:v>Y2000</c:v>
                </c:pt>
              </c:strCache>
            </c:strRef>
          </c:tx>
          <c:spPr>
            <a:solidFill>
              <a:schemeClr val="accent2">
                <a:lumMod val="60000"/>
              </a:schemeClr>
            </a:solidFill>
            <a:ln>
              <a:noFill/>
            </a:ln>
            <a:effectLst/>
          </c:spPr>
          <c:invertIfNegative val="0"/>
          <c:cat>
            <c:strRef>
              <c:f>Sheet2!$B$1</c:f>
              <c:strCache>
                <c:ptCount val="1"/>
                <c:pt idx="0">
                  <c:v>Popultion</c:v>
                </c:pt>
              </c:strCache>
            </c:strRef>
          </c:cat>
          <c:val>
            <c:numRef>
              <c:f>Sheet2!$B$9</c:f>
              <c:numCache>
                <c:formatCode>#,##0</c:formatCode>
                <c:ptCount val="1"/>
                <c:pt idx="0">
                  <c:v>66537331</c:v>
                </c:pt>
              </c:numCache>
            </c:numRef>
          </c:val>
          <c:extLst>
            <c:ext xmlns:c16="http://schemas.microsoft.com/office/drawing/2014/chart" uri="{C3380CC4-5D6E-409C-BE32-E72D297353CC}">
              <c16:uniqueId val="{00000007-994A-4A94-8A5B-36512A673BCA}"/>
            </c:ext>
          </c:extLst>
        </c:ser>
        <c:ser>
          <c:idx val="8"/>
          <c:order val="8"/>
          <c:tx>
            <c:strRef>
              <c:f>Sheet2!$A$10</c:f>
              <c:strCache>
                <c:ptCount val="1"/>
                <c:pt idx="0">
                  <c:v>Y1995</c:v>
                </c:pt>
              </c:strCache>
            </c:strRef>
          </c:tx>
          <c:spPr>
            <a:solidFill>
              <a:schemeClr val="accent3">
                <a:lumMod val="60000"/>
              </a:schemeClr>
            </a:solidFill>
            <a:ln>
              <a:noFill/>
            </a:ln>
            <a:effectLst/>
          </c:spPr>
          <c:invertIfNegative val="0"/>
          <c:dLbls>
            <c:dLbl>
              <c:idx val="0"/>
              <c:layout>
                <c:manualLayout>
                  <c:x val="5.5355142102258368E-3"/>
                  <c:y val="2.3669878721532922E-2"/>
                </c:manualLayout>
              </c:layout>
              <c:tx>
                <c:rich>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mn-lt"/>
                        <a:ea typeface="+mn-ea"/>
                        <a:cs typeface="+mn-cs"/>
                      </a:defRPr>
                    </a:pPr>
                    <a:fld id="{79D9EE16-3FDE-4013-8CE5-C7662C5D1AFE}" type="VALUE">
                      <a:rPr lang="en-US" sz="1200" smtClean="0"/>
                      <a:pPr>
                        <a:defRPr sz="1200" b="1">
                          <a:solidFill>
                            <a:schemeClr val="tx1"/>
                          </a:solidFill>
                        </a:defRPr>
                      </a:pPr>
                      <a:t>[VALUE]</a:t>
                    </a:fld>
                    <a:endParaRPr lang="en-US" sz="1200" dirty="0"/>
                  </a:p>
                  <a:p>
                    <a:pPr>
                      <a:defRPr sz="1200" b="1">
                        <a:solidFill>
                          <a:schemeClr val="tx1"/>
                        </a:solidFill>
                      </a:defRPr>
                    </a:pPr>
                    <a:r>
                      <a:rPr lang="en-US" sz="1200" dirty="0"/>
                      <a:t>1995</a:t>
                    </a:r>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7473836825897216E-2"/>
                      <c:h val="9.4872837971025914E-2"/>
                    </c:manualLayout>
                  </c15:layout>
                  <c15:dlblFieldTable/>
                  <c15:showDataLabelsRange val="0"/>
                </c:ext>
                <c:ext xmlns:c16="http://schemas.microsoft.com/office/drawing/2014/chart" uri="{C3380CC4-5D6E-409C-BE32-E72D297353CC}">
                  <c16:uniqueId val="{00000003-5A56-4FCC-A005-C3C9F79CFBB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f>
              <c:strCache>
                <c:ptCount val="1"/>
                <c:pt idx="0">
                  <c:v>Popultion</c:v>
                </c:pt>
              </c:strCache>
            </c:strRef>
          </c:cat>
          <c:val>
            <c:numRef>
              <c:f>Sheet2!$B$10</c:f>
              <c:numCache>
                <c:formatCode>#,##0</c:formatCode>
                <c:ptCount val="1"/>
                <c:pt idx="0">
                  <c:v>57309880</c:v>
                </c:pt>
              </c:numCache>
            </c:numRef>
          </c:val>
          <c:extLst>
            <c:ext xmlns:c16="http://schemas.microsoft.com/office/drawing/2014/chart" uri="{C3380CC4-5D6E-409C-BE32-E72D297353CC}">
              <c16:uniqueId val="{00000008-994A-4A94-8A5B-36512A673BCA}"/>
            </c:ext>
          </c:extLst>
        </c:ser>
        <c:ser>
          <c:idx val="9"/>
          <c:order val="9"/>
          <c:tx>
            <c:strRef>
              <c:f>Sheet2!$A$11</c:f>
              <c:strCache>
                <c:ptCount val="1"/>
                <c:pt idx="0">
                  <c:v>Y1990</c:v>
                </c:pt>
              </c:strCache>
            </c:strRef>
          </c:tx>
          <c:spPr>
            <a:solidFill>
              <a:schemeClr val="accent4">
                <a:lumMod val="60000"/>
              </a:schemeClr>
            </a:solidFill>
            <a:ln>
              <a:noFill/>
            </a:ln>
            <a:effectLst/>
          </c:spPr>
          <c:invertIfNegative val="0"/>
          <c:cat>
            <c:strRef>
              <c:f>Sheet2!$B$1</c:f>
              <c:strCache>
                <c:ptCount val="1"/>
                <c:pt idx="0">
                  <c:v>Popultion</c:v>
                </c:pt>
              </c:strCache>
            </c:strRef>
          </c:cat>
          <c:val>
            <c:numRef>
              <c:f>Sheet2!$B$11</c:f>
              <c:numCache>
                <c:formatCode>#,##0</c:formatCode>
                <c:ptCount val="1"/>
                <c:pt idx="0">
                  <c:v>48086516</c:v>
                </c:pt>
              </c:numCache>
            </c:numRef>
          </c:val>
          <c:extLst>
            <c:ext xmlns:c16="http://schemas.microsoft.com/office/drawing/2014/chart" uri="{C3380CC4-5D6E-409C-BE32-E72D297353CC}">
              <c16:uniqueId val="{00000009-994A-4A94-8A5B-36512A673BCA}"/>
            </c:ext>
          </c:extLst>
        </c:ser>
        <c:ser>
          <c:idx val="10"/>
          <c:order val="10"/>
          <c:tx>
            <c:strRef>
              <c:f>Sheet2!$A$12</c:f>
              <c:strCache>
                <c:ptCount val="1"/>
                <c:pt idx="0">
                  <c:v>Y1985</c:v>
                </c:pt>
              </c:strCache>
            </c:strRef>
          </c:tx>
          <c:spPr>
            <a:solidFill>
              <a:schemeClr val="accent5">
                <a:lumMod val="60000"/>
              </a:schemeClr>
            </a:solidFill>
            <a:ln>
              <a:noFill/>
            </a:ln>
            <a:effectLst/>
          </c:spPr>
          <c:invertIfNegative val="0"/>
          <c:dLbls>
            <c:dLbl>
              <c:idx val="0"/>
              <c:layout>
                <c:manualLayout>
                  <c:x val="1.107085407629283E-3"/>
                  <c:y val="2.7973477631536209E-2"/>
                </c:manualLayout>
              </c:layout>
              <c:tx>
                <c:rich>
                  <a:bodyPr rot="0" spcFirstLastPara="1" vertOverflow="ellipsis" vert="horz" wrap="square" lIns="38100" tIns="19050" rIns="38100" bIns="19050" anchor="ctr" anchorCtr="1">
                    <a:noAutofit/>
                  </a:bodyPr>
                  <a:lstStyle/>
                  <a:p>
                    <a:pPr>
                      <a:defRPr sz="1100" b="1" i="0" u="none" strike="noStrike" kern="1200" baseline="0">
                        <a:solidFill>
                          <a:schemeClr val="tx1"/>
                        </a:solidFill>
                        <a:latin typeface="+mn-lt"/>
                        <a:ea typeface="+mn-ea"/>
                        <a:cs typeface="+mn-cs"/>
                      </a:defRPr>
                    </a:pPr>
                    <a:fld id="{18B2C631-738A-4E8E-8171-FB4B048A367E}" type="VALUE">
                      <a:rPr lang="en-US" sz="1100" smtClean="0"/>
                      <a:pPr>
                        <a:defRPr sz="1100" b="1">
                          <a:solidFill>
                            <a:schemeClr val="tx1"/>
                          </a:solidFill>
                        </a:defRPr>
                      </a:pPr>
                      <a:t>[VALUE]</a:t>
                    </a:fld>
                    <a:endParaRPr lang="en-US" sz="1100" dirty="0"/>
                  </a:p>
                  <a:p>
                    <a:pPr>
                      <a:defRPr sz="1100" b="1">
                        <a:solidFill>
                          <a:schemeClr val="tx1"/>
                        </a:solidFill>
                      </a:defRPr>
                    </a:pPr>
                    <a:r>
                      <a:rPr lang="en-US" sz="1100" dirty="0"/>
                      <a:t>1985</a:t>
                    </a:r>
                  </a:p>
                </c:rich>
              </c:tx>
              <c:spPr>
                <a:noFill/>
                <a:ln>
                  <a:noFill/>
                </a:ln>
                <a:effectLst/>
              </c:spPr>
              <c:txPr>
                <a:bodyPr rot="0" spcFirstLastPara="1" vertOverflow="ellipsis" vert="horz" wrap="square" lIns="38100" tIns="19050" rIns="38100" bIns="19050" anchor="ctr" anchorCtr="1">
                  <a:no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7473836825897216E-2"/>
                      <c:h val="9.9176436881029367E-2"/>
                    </c:manualLayout>
                  </c15:layout>
                  <c15:dlblFieldTable/>
                  <c15:showDataLabelsRange val="0"/>
                </c:ext>
                <c:ext xmlns:c16="http://schemas.microsoft.com/office/drawing/2014/chart" uri="{C3380CC4-5D6E-409C-BE32-E72D297353CC}">
                  <c16:uniqueId val="{00000002-5A56-4FCC-A005-C3C9F79CFBB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f>
              <c:strCache>
                <c:ptCount val="1"/>
                <c:pt idx="0">
                  <c:v>Popultion</c:v>
                </c:pt>
              </c:strCache>
            </c:strRef>
          </c:cat>
          <c:val>
            <c:numRef>
              <c:f>Sheet2!$B$12</c:f>
              <c:numCache>
                <c:formatCode>#,##0</c:formatCode>
                <c:ptCount val="1"/>
                <c:pt idx="0">
                  <c:v>40800343</c:v>
                </c:pt>
              </c:numCache>
            </c:numRef>
          </c:val>
          <c:extLst>
            <c:ext xmlns:c16="http://schemas.microsoft.com/office/drawing/2014/chart" uri="{C3380CC4-5D6E-409C-BE32-E72D297353CC}">
              <c16:uniqueId val="{0000000A-994A-4A94-8A5B-36512A673BCA}"/>
            </c:ext>
          </c:extLst>
        </c:ser>
        <c:ser>
          <c:idx val="11"/>
          <c:order val="11"/>
          <c:tx>
            <c:strRef>
              <c:f>Sheet2!$A$13</c:f>
              <c:strCache>
                <c:ptCount val="1"/>
                <c:pt idx="0">
                  <c:v>Y1980</c:v>
                </c:pt>
              </c:strCache>
            </c:strRef>
          </c:tx>
          <c:spPr>
            <a:solidFill>
              <a:schemeClr val="accent6">
                <a:lumMod val="60000"/>
              </a:schemeClr>
            </a:solidFill>
            <a:ln>
              <a:noFill/>
            </a:ln>
            <a:effectLst/>
          </c:spPr>
          <c:invertIfNegative val="0"/>
          <c:cat>
            <c:strRef>
              <c:f>Sheet2!$B$1</c:f>
              <c:strCache>
                <c:ptCount val="1"/>
                <c:pt idx="0">
                  <c:v>Popultion</c:v>
                </c:pt>
              </c:strCache>
            </c:strRef>
          </c:cat>
          <c:val>
            <c:numRef>
              <c:f>Sheet2!$B$13</c:f>
              <c:numCache>
                <c:formatCode>#,##0</c:formatCode>
                <c:ptCount val="1"/>
                <c:pt idx="0">
                  <c:v>35264898</c:v>
                </c:pt>
              </c:numCache>
            </c:numRef>
          </c:val>
          <c:extLst>
            <c:ext xmlns:c16="http://schemas.microsoft.com/office/drawing/2014/chart" uri="{C3380CC4-5D6E-409C-BE32-E72D297353CC}">
              <c16:uniqueId val="{0000000B-994A-4A94-8A5B-36512A673BCA}"/>
            </c:ext>
          </c:extLst>
        </c:ser>
        <c:ser>
          <c:idx val="12"/>
          <c:order val="12"/>
          <c:tx>
            <c:strRef>
              <c:f>Sheet2!$A$14</c:f>
              <c:strCache>
                <c:ptCount val="1"/>
                <c:pt idx="0">
                  <c:v>Y1975</c:v>
                </c:pt>
              </c:strCache>
            </c:strRef>
          </c:tx>
          <c:spPr>
            <a:solidFill>
              <a:schemeClr val="accent1">
                <a:lumMod val="80000"/>
                <a:lumOff val="20000"/>
              </a:schemeClr>
            </a:solidFill>
            <a:ln>
              <a:noFill/>
            </a:ln>
            <a:effectLst/>
          </c:spPr>
          <c:invertIfNegative val="0"/>
          <c:cat>
            <c:strRef>
              <c:f>Sheet2!$B$1</c:f>
              <c:strCache>
                <c:ptCount val="1"/>
                <c:pt idx="0">
                  <c:v>Popultion</c:v>
                </c:pt>
              </c:strCache>
            </c:strRef>
          </c:cat>
          <c:val>
            <c:numRef>
              <c:f>Sheet2!$B$14</c:f>
              <c:numCache>
                <c:formatCode>#,##0</c:formatCode>
                <c:ptCount val="1"/>
                <c:pt idx="0">
                  <c:v>32566821</c:v>
                </c:pt>
              </c:numCache>
            </c:numRef>
          </c:val>
          <c:extLst>
            <c:ext xmlns:c16="http://schemas.microsoft.com/office/drawing/2014/chart" uri="{C3380CC4-5D6E-409C-BE32-E72D297353CC}">
              <c16:uniqueId val="{0000000C-994A-4A94-8A5B-36512A673BCA}"/>
            </c:ext>
          </c:extLst>
        </c:ser>
        <c:ser>
          <c:idx val="13"/>
          <c:order val="13"/>
          <c:tx>
            <c:strRef>
              <c:f>Sheet2!$A$15</c:f>
              <c:strCache>
                <c:ptCount val="1"/>
                <c:pt idx="0">
                  <c:v>Y1970</c:v>
                </c:pt>
              </c:strCache>
            </c:strRef>
          </c:tx>
          <c:spPr>
            <a:solidFill>
              <a:schemeClr val="accent2">
                <a:lumMod val="80000"/>
                <a:lumOff val="20000"/>
              </a:schemeClr>
            </a:solidFill>
            <a:ln>
              <a:noFill/>
            </a:ln>
            <a:effectLst/>
          </c:spPr>
          <c:invertIfNegative val="0"/>
          <c:cat>
            <c:strRef>
              <c:f>Sheet2!$B$1</c:f>
              <c:strCache>
                <c:ptCount val="1"/>
                <c:pt idx="0">
                  <c:v>Popultion</c:v>
                </c:pt>
              </c:strCache>
            </c:strRef>
          </c:cat>
          <c:val>
            <c:numRef>
              <c:f>Sheet2!$B$15</c:f>
              <c:numCache>
                <c:formatCode>#,##0</c:formatCode>
                <c:ptCount val="1"/>
                <c:pt idx="0">
                  <c:v>28415077</c:v>
                </c:pt>
              </c:numCache>
            </c:numRef>
          </c:val>
          <c:extLst>
            <c:ext xmlns:c16="http://schemas.microsoft.com/office/drawing/2014/chart" uri="{C3380CC4-5D6E-409C-BE32-E72D297353CC}">
              <c16:uniqueId val="{0000000D-994A-4A94-8A5B-36512A673BCA}"/>
            </c:ext>
          </c:extLst>
        </c:ser>
        <c:ser>
          <c:idx val="14"/>
          <c:order val="14"/>
          <c:tx>
            <c:strRef>
              <c:f>Sheet2!$A$16</c:f>
              <c:strCache>
                <c:ptCount val="1"/>
                <c:pt idx="0">
                  <c:v>Y1965</c:v>
                </c:pt>
              </c:strCache>
            </c:strRef>
          </c:tx>
          <c:spPr>
            <a:solidFill>
              <a:schemeClr val="accent3">
                <a:lumMod val="80000"/>
                <a:lumOff val="20000"/>
              </a:schemeClr>
            </a:solidFill>
            <a:ln>
              <a:noFill/>
            </a:ln>
            <a:effectLst/>
          </c:spPr>
          <c:invertIfNegative val="0"/>
          <c:cat>
            <c:strRef>
              <c:f>Sheet2!$B$1</c:f>
              <c:strCache>
                <c:ptCount val="1"/>
                <c:pt idx="0">
                  <c:v>Popultion</c:v>
                </c:pt>
              </c:strCache>
            </c:strRef>
          </c:cat>
          <c:val>
            <c:numRef>
              <c:f>Sheet2!$B$16</c:f>
              <c:numCache>
                <c:formatCode>#,##0</c:formatCode>
                <c:ptCount val="1"/>
                <c:pt idx="0">
                  <c:v>25013626</c:v>
                </c:pt>
              </c:numCache>
            </c:numRef>
          </c:val>
          <c:extLst>
            <c:ext xmlns:c16="http://schemas.microsoft.com/office/drawing/2014/chart" uri="{C3380CC4-5D6E-409C-BE32-E72D297353CC}">
              <c16:uniqueId val="{0000000E-994A-4A94-8A5B-36512A673BCA}"/>
            </c:ext>
          </c:extLst>
        </c:ser>
        <c:ser>
          <c:idx val="15"/>
          <c:order val="15"/>
          <c:tx>
            <c:strRef>
              <c:f>Sheet2!$A$17</c:f>
              <c:strCache>
                <c:ptCount val="1"/>
                <c:pt idx="0">
                  <c:v>Y1960</c:v>
                </c:pt>
              </c:strCache>
            </c:strRef>
          </c:tx>
          <c:spPr>
            <a:solidFill>
              <a:schemeClr val="accent4">
                <a:lumMod val="80000"/>
                <a:lumOff val="20000"/>
              </a:schemeClr>
            </a:solidFill>
            <a:ln>
              <a:noFill/>
            </a:ln>
            <a:effectLst/>
          </c:spPr>
          <c:invertIfNegative val="0"/>
          <c:cat>
            <c:strRef>
              <c:f>Sheet2!$B$1</c:f>
              <c:strCache>
                <c:ptCount val="1"/>
                <c:pt idx="0">
                  <c:v>Popultion</c:v>
                </c:pt>
              </c:strCache>
            </c:strRef>
          </c:cat>
          <c:val>
            <c:numRef>
              <c:f>Sheet2!$B$17</c:f>
              <c:numCache>
                <c:formatCode>#,##0</c:formatCode>
                <c:ptCount val="1"/>
                <c:pt idx="0">
                  <c:v>22151278</c:v>
                </c:pt>
              </c:numCache>
            </c:numRef>
          </c:val>
          <c:extLst>
            <c:ext xmlns:c16="http://schemas.microsoft.com/office/drawing/2014/chart" uri="{C3380CC4-5D6E-409C-BE32-E72D297353CC}">
              <c16:uniqueId val="{0000000F-994A-4A94-8A5B-36512A673BCA}"/>
            </c:ext>
          </c:extLst>
        </c:ser>
        <c:ser>
          <c:idx val="16"/>
          <c:order val="16"/>
          <c:tx>
            <c:strRef>
              <c:f>Sheet2!$A$18</c:f>
              <c:strCache>
                <c:ptCount val="1"/>
                <c:pt idx="0">
                  <c:v>Y1955</c:v>
                </c:pt>
              </c:strCache>
            </c:strRef>
          </c:tx>
          <c:spPr>
            <a:solidFill>
              <a:schemeClr val="accent5">
                <a:lumMod val="80000"/>
                <a:lumOff val="20000"/>
              </a:schemeClr>
            </a:solidFill>
            <a:ln>
              <a:noFill/>
            </a:ln>
            <a:effectLst/>
          </c:spPr>
          <c:invertIfNegative val="0"/>
          <c:cat>
            <c:strRef>
              <c:f>Sheet2!$B$1</c:f>
              <c:strCache>
                <c:ptCount val="1"/>
                <c:pt idx="0">
                  <c:v>Popultion</c:v>
                </c:pt>
              </c:strCache>
            </c:strRef>
          </c:cat>
          <c:val>
            <c:numRef>
              <c:f>Sheet2!$B$18</c:f>
              <c:numCache>
                <c:formatCode>#,##0</c:formatCode>
                <c:ptCount val="1"/>
                <c:pt idx="0">
                  <c:v>19947292</c:v>
                </c:pt>
              </c:numCache>
            </c:numRef>
          </c:val>
          <c:extLst>
            <c:ext xmlns:c16="http://schemas.microsoft.com/office/drawing/2014/chart" uri="{C3380CC4-5D6E-409C-BE32-E72D297353CC}">
              <c16:uniqueId val="{00000010-994A-4A94-8A5B-36512A673BCA}"/>
            </c:ext>
          </c:extLst>
        </c:ser>
        <c:ser>
          <c:idx val="17"/>
          <c:order val="17"/>
          <c:tx>
            <c:strRef>
              <c:f>Sheet2!$A$19</c:f>
              <c:strCache>
                <c:ptCount val="1"/>
                <c:pt idx="0">
                  <c:v>Y1950</c:v>
                </c:pt>
              </c:strCache>
            </c:strRef>
          </c:tx>
          <c:spPr>
            <a:solidFill>
              <a:schemeClr val="accent6">
                <a:lumMod val="80000"/>
                <a:lumOff val="20000"/>
              </a:schemeClr>
            </a:solidFill>
            <a:ln>
              <a:noFill/>
            </a:ln>
            <a:effectLst/>
          </c:spPr>
          <c:invertIfNegative val="0"/>
          <c:dLbls>
            <c:dLbl>
              <c:idx val="0"/>
              <c:layout>
                <c:manualLayout>
                  <c:x val="-6.6425124457756574E-3"/>
                  <c:y val="1.2910796730010334E-2"/>
                </c:manualLayout>
              </c:layout>
              <c:tx>
                <c:rich>
                  <a:bodyPr rot="0" spcFirstLastPara="1" vertOverflow="ellipsis" vert="horz" wrap="square" lIns="38100" tIns="19050" rIns="38100" bIns="19050" anchor="ctr" anchorCtr="1">
                    <a:noAutofit/>
                  </a:bodyPr>
                  <a:lstStyle/>
                  <a:p>
                    <a:pPr>
                      <a:defRPr sz="1200" b="1" i="0" u="none" strike="noStrike" kern="1200" baseline="0">
                        <a:solidFill>
                          <a:schemeClr val="tx1">
                            <a:lumMod val="75000"/>
                            <a:lumOff val="25000"/>
                          </a:schemeClr>
                        </a:solidFill>
                        <a:latin typeface="+mn-lt"/>
                        <a:ea typeface="+mn-ea"/>
                        <a:cs typeface="+mn-cs"/>
                      </a:defRPr>
                    </a:pPr>
                    <a:r>
                      <a:rPr lang="en-US" sz="1200" b="1" dirty="0"/>
                      <a:t>1950</a:t>
                    </a:r>
                  </a:p>
                  <a:p>
                    <a:pPr>
                      <a:defRPr sz="1200" b="1"/>
                    </a:pPr>
                    <a:fld id="{F72D0519-2AB3-4721-A023-A5E212562F1F}" type="VALUE">
                      <a:rPr lang="en-US" sz="1200" b="1" smtClean="0"/>
                      <a:pPr>
                        <a:defRPr sz="1200" b="1"/>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8.7426534640484471E-2"/>
                      <c:h val="8.1736187014754394E-2"/>
                    </c:manualLayout>
                  </c15:layout>
                  <c15:dlblFieldTable/>
                  <c15:showDataLabelsRange val="0"/>
                </c:ext>
                <c:ext xmlns:c16="http://schemas.microsoft.com/office/drawing/2014/chart" uri="{C3380CC4-5D6E-409C-BE32-E72D297353CC}">
                  <c16:uniqueId val="{00000000-9207-4827-B6D7-8B351ADB8C6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f>
              <c:strCache>
                <c:ptCount val="1"/>
                <c:pt idx="0">
                  <c:v>Popultion</c:v>
                </c:pt>
              </c:strCache>
            </c:strRef>
          </c:cat>
          <c:val>
            <c:numRef>
              <c:f>Sheet2!$B$19</c:f>
              <c:numCache>
                <c:formatCode>#,##0</c:formatCode>
                <c:ptCount val="1"/>
                <c:pt idx="0">
                  <c:v>19372809.990400001</c:v>
                </c:pt>
              </c:numCache>
            </c:numRef>
          </c:val>
          <c:extLst>
            <c:ext xmlns:c16="http://schemas.microsoft.com/office/drawing/2014/chart" uri="{C3380CC4-5D6E-409C-BE32-E72D297353CC}">
              <c16:uniqueId val="{00000011-994A-4A94-8A5B-36512A673BCA}"/>
            </c:ext>
          </c:extLst>
        </c:ser>
        <c:ser>
          <c:idx val="18"/>
          <c:order val="18"/>
          <c:tx>
            <c:strRef>
              <c:f>Sheet2!$A$20</c:f>
              <c:strCache>
                <c:ptCount val="1"/>
                <c:pt idx="0">
                  <c:v>Y1940</c:v>
                </c:pt>
              </c:strCache>
            </c:strRef>
          </c:tx>
          <c:spPr>
            <a:solidFill>
              <a:schemeClr val="accent1">
                <a:lumMod val="80000"/>
              </a:schemeClr>
            </a:solidFill>
            <a:ln>
              <a:noFill/>
            </a:ln>
            <a:effectLst/>
          </c:spPr>
          <c:invertIfNegative val="0"/>
          <c:cat>
            <c:strRef>
              <c:f>Sheet2!$B$1</c:f>
              <c:strCache>
                <c:ptCount val="1"/>
                <c:pt idx="0">
                  <c:v>Popultion</c:v>
                </c:pt>
              </c:strCache>
            </c:strRef>
          </c:cat>
          <c:val>
            <c:numRef>
              <c:f>Sheet2!$B$20</c:f>
              <c:numCache>
                <c:formatCode>#,##0</c:formatCode>
                <c:ptCount val="1"/>
                <c:pt idx="0">
                  <c:v>18814873.062676482</c:v>
                </c:pt>
              </c:numCache>
            </c:numRef>
          </c:val>
          <c:extLst>
            <c:ext xmlns:c16="http://schemas.microsoft.com/office/drawing/2014/chart" uri="{C3380CC4-5D6E-409C-BE32-E72D297353CC}">
              <c16:uniqueId val="{00000012-994A-4A94-8A5B-36512A673BCA}"/>
            </c:ext>
          </c:extLst>
        </c:ser>
        <c:ser>
          <c:idx val="19"/>
          <c:order val="19"/>
          <c:tx>
            <c:strRef>
              <c:f>Sheet2!$A$21</c:f>
              <c:strCache>
                <c:ptCount val="1"/>
                <c:pt idx="0">
                  <c:v>Y1930</c:v>
                </c:pt>
              </c:strCache>
            </c:strRef>
          </c:tx>
          <c:spPr>
            <a:solidFill>
              <a:schemeClr val="accent2">
                <a:lumMod val="80000"/>
              </a:schemeClr>
            </a:solidFill>
            <a:ln>
              <a:noFill/>
            </a:ln>
            <a:effectLst/>
          </c:spPr>
          <c:invertIfNegative val="0"/>
          <c:cat>
            <c:strRef>
              <c:f>Sheet2!$B$1</c:f>
              <c:strCache>
                <c:ptCount val="1"/>
                <c:pt idx="0">
                  <c:v>Popultion</c:v>
                </c:pt>
              </c:strCache>
            </c:strRef>
          </c:cat>
          <c:val>
            <c:numRef>
              <c:f>Sheet2!$B$21</c:f>
              <c:numCache>
                <c:formatCode>#,##0</c:formatCode>
                <c:ptCount val="1"/>
                <c:pt idx="0">
                  <c:v>18273004.7184714</c:v>
                </c:pt>
              </c:numCache>
            </c:numRef>
          </c:val>
          <c:extLst>
            <c:ext xmlns:c16="http://schemas.microsoft.com/office/drawing/2014/chart" uri="{C3380CC4-5D6E-409C-BE32-E72D297353CC}">
              <c16:uniqueId val="{00000013-994A-4A94-8A5B-36512A673BCA}"/>
            </c:ext>
          </c:extLst>
        </c:ser>
        <c:ser>
          <c:idx val="20"/>
          <c:order val="20"/>
          <c:tx>
            <c:strRef>
              <c:f>Sheet2!$A$22</c:f>
              <c:strCache>
                <c:ptCount val="1"/>
                <c:pt idx="0">
                  <c:v>Y1920</c:v>
                </c:pt>
              </c:strCache>
            </c:strRef>
          </c:tx>
          <c:spPr>
            <a:solidFill>
              <a:schemeClr val="accent3">
                <a:lumMod val="80000"/>
              </a:schemeClr>
            </a:solidFill>
            <a:ln>
              <a:noFill/>
            </a:ln>
            <a:effectLst/>
          </c:spPr>
          <c:invertIfNegative val="0"/>
          <c:cat>
            <c:strRef>
              <c:f>Sheet2!$B$1</c:f>
              <c:strCache>
                <c:ptCount val="1"/>
                <c:pt idx="0">
                  <c:v>Popultion</c:v>
                </c:pt>
              </c:strCache>
            </c:strRef>
          </c:cat>
          <c:val>
            <c:numRef>
              <c:f>Sheet2!$B$22</c:f>
              <c:numCache>
                <c:formatCode>#,##0</c:formatCode>
                <c:ptCount val="1"/>
                <c:pt idx="0">
                  <c:v>17746742.182579424</c:v>
                </c:pt>
              </c:numCache>
            </c:numRef>
          </c:val>
          <c:extLst>
            <c:ext xmlns:c16="http://schemas.microsoft.com/office/drawing/2014/chart" uri="{C3380CC4-5D6E-409C-BE32-E72D297353CC}">
              <c16:uniqueId val="{00000014-994A-4A94-8A5B-36512A673BCA}"/>
            </c:ext>
          </c:extLst>
        </c:ser>
        <c:ser>
          <c:idx val="21"/>
          <c:order val="21"/>
          <c:tx>
            <c:strRef>
              <c:f>Sheet2!$A$23</c:f>
              <c:strCache>
                <c:ptCount val="1"/>
                <c:pt idx="0">
                  <c:v>Y1910</c:v>
                </c:pt>
              </c:strCache>
            </c:strRef>
          </c:tx>
          <c:spPr>
            <a:solidFill>
              <a:schemeClr val="accent4">
                <a:lumMod val="80000"/>
              </a:schemeClr>
            </a:solidFill>
            <a:ln>
              <a:noFill/>
            </a:ln>
            <a:effectLst/>
          </c:spPr>
          <c:invertIfNegative val="0"/>
          <c:cat>
            <c:strRef>
              <c:f>Sheet2!$B$1</c:f>
              <c:strCache>
                <c:ptCount val="1"/>
                <c:pt idx="0">
                  <c:v>Popultion</c:v>
                </c:pt>
              </c:strCache>
            </c:strRef>
          </c:cat>
          <c:val>
            <c:numRef>
              <c:f>Sheet2!$B$23</c:f>
              <c:numCache>
                <c:formatCode>#,##0</c:formatCode>
                <c:ptCount val="1"/>
                <c:pt idx="0">
                  <c:v>17235636.007721137</c:v>
                </c:pt>
              </c:numCache>
            </c:numRef>
          </c:val>
          <c:extLst>
            <c:ext xmlns:c16="http://schemas.microsoft.com/office/drawing/2014/chart" uri="{C3380CC4-5D6E-409C-BE32-E72D297353CC}">
              <c16:uniqueId val="{00000015-994A-4A94-8A5B-36512A673BCA}"/>
            </c:ext>
          </c:extLst>
        </c:ser>
        <c:ser>
          <c:idx val="22"/>
          <c:order val="22"/>
          <c:tx>
            <c:strRef>
              <c:f>Sheet2!$A$24</c:f>
              <c:strCache>
                <c:ptCount val="1"/>
                <c:pt idx="0">
                  <c:v>Y1900</c:v>
                </c:pt>
              </c:strCache>
            </c:strRef>
          </c:tx>
          <c:spPr>
            <a:solidFill>
              <a:schemeClr val="accent5">
                <a:lumMod val="80000"/>
              </a:schemeClr>
            </a:solidFill>
            <a:ln>
              <a:noFill/>
            </a:ln>
            <a:effectLst/>
          </c:spPr>
          <c:invertIfNegative val="0"/>
          <c:dLbls>
            <c:dLbl>
              <c:idx val="0"/>
              <c:tx>
                <c:rich>
                  <a:bodyPr/>
                  <a:lstStyle/>
                  <a:p>
                    <a:r>
                      <a:rPr lang="en-US" sz="1200" dirty="0"/>
                      <a:t>1900</a:t>
                    </a:r>
                  </a:p>
                  <a:p>
                    <a:fld id="{87A313C5-405C-4B8C-818A-827BE5DFDE9F}" type="VALUE">
                      <a:rPr lang="en-US" sz="1200" smtClean="0"/>
                      <a:pPr/>
                      <a:t>[VALUE]</a:t>
                    </a:fld>
                    <a:r>
                      <a:rPr lang="en-US" sz="1200" dirty="0"/>
                      <a:t> </a:t>
                    </a:r>
                    <a:r>
                      <a:rPr lang="en-US" sz="1200" baseline="0" dirty="0"/>
                      <a:t> </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5A56-4FCC-A005-C3C9F79CFBB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f>
              <c:strCache>
                <c:ptCount val="1"/>
                <c:pt idx="0">
                  <c:v>Popultion</c:v>
                </c:pt>
              </c:strCache>
            </c:strRef>
          </c:cat>
          <c:val>
            <c:numRef>
              <c:f>Sheet2!$B$24</c:f>
              <c:numCache>
                <c:formatCode>#,##0</c:formatCode>
                <c:ptCount val="1"/>
                <c:pt idx="0">
                  <c:v>16739249.690698769</c:v>
                </c:pt>
              </c:numCache>
            </c:numRef>
          </c:val>
          <c:extLst>
            <c:ext xmlns:c16="http://schemas.microsoft.com/office/drawing/2014/chart" uri="{C3380CC4-5D6E-409C-BE32-E72D297353CC}">
              <c16:uniqueId val="{00000016-994A-4A94-8A5B-36512A673BCA}"/>
            </c:ext>
          </c:extLst>
        </c:ser>
        <c:dLbls>
          <c:showLegendKey val="0"/>
          <c:showVal val="0"/>
          <c:showCatName val="0"/>
          <c:showSerName val="0"/>
          <c:showPercent val="0"/>
          <c:showBubbleSize val="0"/>
        </c:dLbls>
        <c:gapWidth val="219"/>
        <c:overlap val="-27"/>
        <c:axId val="833728632"/>
        <c:axId val="833724696"/>
      </c:barChart>
      <c:catAx>
        <c:axId val="833728632"/>
        <c:scaling>
          <c:orientation val="maxMin"/>
        </c:scaling>
        <c:delete val="1"/>
        <c:axPos val="b"/>
        <c:numFmt formatCode="General" sourceLinked="1"/>
        <c:majorTickMark val="none"/>
        <c:minorTickMark val="none"/>
        <c:tickLblPos val="nextTo"/>
        <c:crossAx val="833724696"/>
        <c:crosses val="autoZero"/>
        <c:auto val="1"/>
        <c:lblAlgn val="ctr"/>
        <c:lblOffset val="100"/>
        <c:noMultiLvlLbl val="0"/>
      </c:catAx>
      <c:valAx>
        <c:axId val="833724696"/>
        <c:scaling>
          <c:orientation val="minMax"/>
        </c:scaling>
        <c:delete val="0"/>
        <c:axPos val="r"/>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US"/>
          </a:p>
        </c:txPr>
        <c:crossAx val="8337286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 Japan </c:v>
                </c:pt>
              </c:strCache>
            </c:strRef>
          </c:tx>
          <c:spPr>
            <a:solidFill>
              <a:schemeClr val="accent2"/>
            </a:solidFill>
            <a:ln>
              <a:noFill/>
            </a:ln>
            <a:effectLst/>
          </c:spPr>
          <c:invertIfNegative val="0"/>
          <c:trendline>
            <c:spPr>
              <a:ln w="19050" cap="rnd">
                <a:solidFill>
                  <a:schemeClr val="accent2"/>
                </a:solidFill>
                <a:prstDash val="sysDot"/>
              </a:ln>
              <a:effectLst/>
            </c:spPr>
            <c:trendlineType val="movingAvg"/>
            <c:period val="2"/>
            <c:dispRSqr val="0"/>
            <c:dispEq val="0"/>
          </c:trendline>
          <c:cat>
            <c:numRef>
              <c:f>Sheet1!$A$2:$A$24</c:f>
              <c:numCache>
                <c:formatCode>@</c:formatCode>
                <c:ptCount val="23"/>
                <c:pt idx="0">
                  <c:v>1900</c:v>
                </c:pt>
                <c:pt idx="1">
                  <c:v>1910</c:v>
                </c:pt>
                <c:pt idx="2">
                  <c:v>1920</c:v>
                </c:pt>
                <c:pt idx="3">
                  <c:v>1930</c:v>
                </c:pt>
                <c:pt idx="4">
                  <c:v>1940</c:v>
                </c:pt>
                <c:pt idx="5">
                  <c:v>1950</c:v>
                </c:pt>
                <c:pt idx="6">
                  <c:v>1955</c:v>
                </c:pt>
                <c:pt idx="7">
                  <c:v>1960</c:v>
                </c:pt>
                <c:pt idx="8">
                  <c:v>1965</c:v>
                </c:pt>
                <c:pt idx="9">
                  <c:v>1970</c:v>
                </c:pt>
                <c:pt idx="10">
                  <c:v>1975</c:v>
                </c:pt>
                <c:pt idx="11">
                  <c:v>1980</c:v>
                </c:pt>
                <c:pt idx="12">
                  <c:v>1985</c:v>
                </c:pt>
                <c:pt idx="13">
                  <c:v>1990</c:v>
                </c:pt>
                <c:pt idx="14">
                  <c:v>1995</c:v>
                </c:pt>
                <c:pt idx="15">
                  <c:v>2000</c:v>
                </c:pt>
                <c:pt idx="16">
                  <c:v>2005</c:v>
                </c:pt>
                <c:pt idx="17">
                  <c:v>2010</c:v>
                </c:pt>
                <c:pt idx="18">
                  <c:v>2015</c:v>
                </c:pt>
                <c:pt idx="19">
                  <c:v>2016</c:v>
                </c:pt>
                <c:pt idx="20">
                  <c:v>2017</c:v>
                </c:pt>
                <c:pt idx="21">
                  <c:v>2018</c:v>
                </c:pt>
                <c:pt idx="22">
                  <c:v>2019</c:v>
                </c:pt>
              </c:numCache>
            </c:numRef>
          </c:cat>
          <c:val>
            <c:numRef>
              <c:f>Sheet1!$B$2:$B$24</c:f>
              <c:numCache>
                <c:formatCode>0</c:formatCode>
                <c:ptCount val="23"/>
                <c:pt idx="0">
                  <c:v>43847000</c:v>
                </c:pt>
                <c:pt idx="1">
                  <c:v>49588800</c:v>
                </c:pt>
                <c:pt idx="2">
                  <c:v>55963100</c:v>
                </c:pt>
                <c:pt idx="3">
                  <c:v>64450000</c:v>
                </c:pt>
                <c:pt idx="4">
                  <c:v>71933000</c:v>
                </c:pt>
                <c:pt idx="5">
                  <c:v>83199600</c:v>
                </c:pt>
                <c:pt idx="6">
                  <c:v>89018257</c:v>
                </c:pt>
                <c:pt idx="7">
                  <c:v>93673615</c:v>
                </c:pt>
                <c:pt idx="8">
                  <c:v>98447002</c:v>
                </c:pt>
                <c:pt idx="9">
                  <c:v>104925645</c:v>
                </c:pt>
                <c:pt idx="10">
                  <c:v>112423055</c:v>
                </c:pt>
                <c:pt idx="11">
                  <c:v>117827355</c:v>
                </c:pt>
                <c:pt idx="12">
                  <c:v>121894038</c:v>
                </c:pt>
                <c:pt idx="13">
                  <c:v>124515561</c:v>
                </c:pt>
                <c:pt idx="14">
                  <c:v>126375466</c:v>
                </c:pt>
                <c:pt idx="15">
                  <c:v>127533934</c:v>
                </c:pt>
                <c:pt idx="16">
                  <c:v>128335767</c:v>
                </c:pt>
                <c:pt idx="17">
                  <c:v>128551873</c:v>
                </c:pt>
                <c:pt idx="18">
                  <c:v>127974958</c:v>
                </c:pt>
                <c:pt idx="19">
                  <c:v>127748513</c:v>
                </c:pt>
                <c:pt idx="20">
                  <c:v>127484450</c:v>
                </c:pt>
                <c:pt idx="21">
                  <c:v>127185332</c:v>
                </c:pt>
                <c:pt idx="22">
                  <c:v>126854745</c:v>
                </c:pt>
              </c:numCache>
            </c:numRef>
          </c:val>
          <c:extLst>
            <c:ext xmlns:c16="http://schemas.microsoft.com/office/drawing/2014/chart" uri="{C3380CC4-5D6E-409C-BE32-E72D297353CC}">
              <c16:uniqueId val="{00000000-8087-4B76-8829-EB931E2B64A4}"/>
            </c:ext>
          </c:extLst>
        </c:ser>
        <c:ser>
          <c:idx val="1"/>
          <c:order val="1"/>
          <c:tx>
            <c:strRef>
              <c:f>Sheet1!$C$1</c:f>
              <c:strCache>
                <c:ptCount val="1"/>
                <c:pt idx="0">
                  <c:v>Vietnam</c:v>
                </c:pt>
              </c:strCache>
            </c:strRef>
          </c:tx>
          <c:spPr>
            <a:solidFill>
              <a:schemeClr val="accent4"/>
            </a:solidFill>
            <a:ln>
              <a:noFill/>
            </a:ln>
            <a:effectLst/>
          </c:spPr>
          <c:invertIfNegative val="0"/>
          <c:trendline>
            <c:spPr>
              <a:ln w="19050" cap="rnd">
                <a:solidFill>
                  <a:schemeClr val="accent4"/>
                </a:solidFill>
                <a:prstDash val="sysDot"/>
              </a:ln>
              <a:effectLst/>
            </c:spPr>
            <c:trendlineType val="movingAvg"/>
            <c:period val="2"/>
            <c:dispRSqr val="0"/>
            <c:dispEq val="0"/>
          </c:trendline>
          <c:cat>
            <c:numRef>
              <c:f>Sheet1!$A$2:$A$24</c:f>
              <c:numCache>
                <c:formatCode>@</c:formatCode>
                <c:ptCount val="23"/>
                <c:pt idx="0">
                  <c:v>1900</c:v>
                </c:pt>
                <c:pt idx="1">
                  <c:v>1910</c:v>
                </c:pt>
                <c:pt idx="2">
                  <c:v>1920</c:v>
                </c:pt>
                <c:pt idx="3">
                  <c:v>1930</c:v>
                </c:pt>
                <c:pt idx="4">
                  <c:v>1940</c:v>
                </c:pt>
                <c:pt idx="5">
                  <c:v>1950</c:v>
                </c:pt>
                <c:pt idx="6">
                  <c:v>1955</c:v>
                </c:pt>
                <c:pt idx="7">
                  <c:v>1960</c:v>
                </c:pt>
                <c:pt idx="8">
                  <c:v>1965</c:v>
                </c:pt>
                <c:pt idx="9">
                  <c:v>1970</c:v>
                </c:pt>
                <c:pt idx="10">
                  <c:v>1975</c:v>
                </c:pt>
                <c:pt idx="11">
                  <c:v>1980</c:v>
                </c:pt>
                <c:pt idx="12">
                  <c:v>1985</c:v>
                </c:pt>
                <c:pt idx="13">
                  <c:v>1990</c:v>
                </c:pt>
                <c:pt idx="14">
                  <c:v>1995</c:v>
                </c:pt>
                <c:pt idx="15">
                  <c:v>2000</c:v>
                </c:pt>
                <c:pt idx="16">
                  <c:v>2005</c:v>
                </c:pt>
                <c:pt idx="17">
                  <c:v>2010</c:v>
                </c:pt>
                <c:pt idx="18">
                  <c:v>2015</c:v>
                </c:pt>
                <c:pt idx="19">
                  <c:v>2016</c:v>
                </c:pt>
                <c:pt idx="20">
                  <c:v>2017</c:v>
                </c:pt>
                <c:pt idx="21">
                  <c:v>2018</c:v>
                </c:pt>
                <c:pt idx="22">
                  <c:v>2019</c:v>
                </c:pt>
              </c:numCache>
            </c:numRef>
          </c:cat>
          <c:val>
            <c:numRef>
              <c:f>Sheet1!$C$2:$C$24</c:f>
              <c:numCache>
                <c:formatCode>General</c:formatCode>
                <c:ptCount val="23"/>
                <c:pt idx="5" formatCode="0">
                  <c:v>24809909</c:v>
                </c:pt>
                <c:pt idx="6" formatCode="0">
                  <c:v>28147442</c:v>
                </c:pt>
                <c:pt idx="7" formatCode="0">
                  <c:v>32670048</c:v>
                </c:pt>
                <c:pt idx="8" formatCode="0">
                  <c:v>37858947</c:v>
                </c:pt>
                <c:pt idx="9" formatCode="0">
                  <c:v>43404802</c:v>
                </c:pt>
                <c:pt idx="10" formatCode="0">
                  <c:v>48719180</c:v>
                </c:pt>
                <c:pt idx="11" formatCode="0">
                  <c:v>54281841</c:v>
                </c:pt>
                <c:pt idx="12" formatCode="0">
                  <c:v>60896732</c:v>
                </c:pt>
                <c:pt idx="13" formatCode="0">
                  <c:v>67988855</c:v>
                </c:pt>
                <c:pt idx="14" formatCode="0">
                  <c:v>74910462</c:v>
                </c:pt>
                <c:pt idx="15" formatCode="0">
                  <c:v>79910411</c:v>
                </c:pt>
                <c:pt idx="16" formatCode="0">
                  <c:v>83832662</c:v>
                </c:pt>
                <c:pt idx="17" formatCode="0">
                  <c:v>87967655</c:v>
                </c:pt>
                <c:pt idx="18" formatCode="0">
                  <c:v>92677082</c:v>
                </c:pt>
                <c:pt idx="19" formatCode="0">
                  <c:v>93640435</c:v>
                </c:pt>
                <c:pt idx="20" formatCode="0">
                  <c:v>94600643</c:v>
                </c:pt>
                <c:pt idx="21" formatCode="0">
                  <c:v>95545959</c:v>
                </c:pt>
                <c:pt idx="22" formatCode="0">
                  <c:v>96462108</c:v>
                </c:pt>
              </c:numCache>
            </c:numRef>
          </c:val>
          <c:extLst>
            <c:ext xmlns:c16="http://schemas.microsoft.com/office/drawing/2014/chart" uri="{C3380CC4-5D6E-409C-BE32-E72D297353CC}">
              <c16:uniqueId val="{00000001-8087-4B76-8829-EB931E2B64A4}"/>
            </c:ext>
          </c:extLst>
        </c:ser>
        <c:ser>
          <c:idx val="2"/>
          <c:order val="2"/>
          <c:tx>
            <c:strRef>
              <c:f>Sheet1!$D$1</c:f>
              <c:strCache>
                <c:ptCount val="1"/>
                <c:pt idx="0">
                  <c:v>Ethiopia</c:v>
                </c:pt>
              </c:strCache>
            </c:strRef>
          </c:tx>
          <c:spPr>
            <a:solidFill>
              <a:schemeClr val="accent6"/>
            </a:solidFill>
            <a:ln>
              <a:noFill/>
            </a:ln>
            <a:effectLst/>
          </c:spPr>
          <c:invertIfNegative val="0"/>
          <c:trendline>
            <c:spPr>
              <a:ln w="19050" cap="rnd">
                <a:solidFill>
                  <a:schemeClr val="accent6"/>
                </a:solidFill>
                <a:prstDash val="sysDot"/>
              </a:ln>
              <a:effectLst/>
            </c:spPr>
            <c:trendlineType val="movingAvg"/>
            <c:period val="2"/>
            <c:dispRSqr val="0"/>
            <c:dispEq val="0"/>
          </c:trendline>
          <c:cat>
            <c:numRef>
              <c:f>Sheet1!$A$2:$A$24</c:f>
              <c:numCache>
                <c:formatCode>@</c:formatCode>
                <c:ptCount val="23"/>
                <c:pt idx="0">
                  <c:v>1900</c:v>
                </c:pt>
                <c:pt idx="1">
                  <c:v>1910</c:v>
                </c:pt>
                <c:pt idx="2">
                  <c:v>1920</c:v>
                </c:pt>
                <c:pt idx="3">
                  <c:v>1930</c:v>
                </c:pt>
                <c:pt idx="4">
                  <c:v>1940</c:v>
                </c:pt>
                <c:pt idx="5">
                  <c:v>1950</c:v>
                </c:pt>
                <c:pt idx="6">
                  <c:v>1955</c:v>
                </c:pt>
                <c:pt idx="7">
                  <c:v>1960</c:v>
                </c:pt>
                <c:pt idx="8">
                  <c:v>1965</c:v>
                </c:pt>
                <c:pt idx="9">
                  <c:v>1970</c:v>
                </c:pt>
                <c:pt idx="10">
                  <c:v>1975</c:v>
                </c:pt>
                <c:pt idx="11">
                  <c:v>1980</c:v>
                </c:pt>
                <c:pt idx="12">
                  <c:v>1985</c:v>
                </c:pt>
                <c:pt idx="13">
                  <c:v>1990</c:v>
                </c:pt>
                <c:pt idx="14">
                  <c:v>1995</c:v>
                </c:pt>
                <c:pt idx="15">
                  <c:v>2000</c:v>
                </c:pt>
                <c:pt idx="16">
                  <c:v>2005</c:v>
                </c:pt>
                <c:pt idx="17">
                  <c:v>2010</c:v>
                </c:pt>
                <c:pt idx="18">
                  <c:v>2015</c:v>
                </c:pt>
                <c:pt idx="19">
                  <c:v>2016</c:v>
                </c:pt>
                <c:pt idx="20">
                  <c:v>2017</c:v>
                </c:pt>
                <c:pt idx="21">
                  <c:v>2018</c:v>
                </c:pt>
                <c:pt idx="22">
                  <c:v>2019</c:v>
                </c:pt>
              </c:numCache>
            </c:numRef>
          </c:cat>
          <c:val>
            <c:numRef>
              <c:f>Sheet1!$D$2:$D$24</c:f>
              <c:numCache>
                <c:formatCode>0</c:formatCode>
                <c:ptCount val="23"/>
                <c:pt idx="0">
                  <c:v>16739250</c:v>
                </c:pt>
                <c:pt idx="1">
                  <c:v>17235636</c:v>
                </c:pt>
                <c:pt idx="2">
                  <c:v>17746742</c:v>
                </c:pt>
                <c:pt idx="3">
                  <c:v>18273005</c:v>
                </c:pt>
                <c:pt idx="4">
                  <c:v>18814873</c:v>
                </c:pt>
                <c:pt idx="5">
                  <c:v>19372810</c:v>
                </c:pt>
                <c:pt idx="6">
                  <c:v>19947292</c:v>
                </c:pt>
                <c:pt idx="7">
                  <c:v>22151278</c:v>
                </c:pt>
                <c:pt idx="8">
                  <c:v>25013626</c:v>
                </c:pt>
                <c:pt idx="9">
                  <c:v>28415077</c:v>
                </c:pt>
                <c:pt idx="10">
                  <c:v>32566821</c:v>
                </c:pt>
                <c:pt idx="11">
                  <c:v>35264898</c:v>
                </c:pt>
                <c:pt idx="12">
                  <c:v>40800343</c:v>
                </c:pt>
                <c:pt idx="13">
                  <c:v>48086516</c:v>
                </c:pt>
                <c:pt idx="14">
                  <c:v>57309880</c:v>
                </c:pt>
                <c:pt idx="15">
                  <c:v>66537331</c:v>
                </c:pt>
                <c:pt idx="16">
                  <c:v>76727083</c:v>
                </c:pt>
                <c:pt idx="17">
                  <c:v>87702670</c:v>
                </c:pt>
                <c:pt idx="18">
                  <c:v>99873033</c:v>
                </c:pt>
                <c:pt idx="19">
                  <c:v>102403196</c:v>
                </c:pt>
                <c:pt idx="20">
                  <c:v>104957438</c:v>
                </c:pt>
                <c:pt idx="21">
                  <c:v>107534882</c:v>
                </c:pt>
                <c:pt idx="22">
                  <c:v>112019727</c:v>
                </c:pt>
              </c:numCache>
            </c:numRef>
          </c:val>
          <c:extLst>
            <c:ext xmlns:c16="http://schemas.microsoft.com/office/drawing/2014/chart" uri="{C3380CC4-5D6E-409C-BE32-E72D297353CC}">
              <c16:uniqueId val="{00000002-8087-4B76-8829-EB931E2B64A4}"/>
            </c:ext>
          </c:extLst>
        </c:ser>
        <c:dLbls>
          <c:showLegendKey val="0"/>
          <c:showVal val="0"/>
          <c:showCatName val="0"/>
          <c:showSerName val="0"/>
          <c:showPercent val="0"/>
          <c:showBubbleSize val="0"/>
        </c:dLbls>
        <c:gapWidth val="300"/>
        <c:axId val="1851534543"/>
        <c:axId val="1850374975"/>
      </c:barChart>
      <c:catAx>
        <c:axId val="1851534543"/>
        <c:scaling>
          <c:orientation val="minMax"/>
        </c:scaling>
        <c:delete val="0"/>
        <c:axPos val="b"/>
        <c:title>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0374975"/>
        <c:crosses val="autoZero"/>
        <c:auto val="1"/>
        <c:lblAlgn val="ctr"/>
        <c:lblOffset val="100"/>
        <c:noMultiLvlLbl val="0"/>
      </c:catAx>
      <c:valAx>
        <c:axId val="1850374975"/>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Population size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15345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dirty="0"/>
              <a:t>Ethiopia and Vietnam: The Number and Percentage of the Population Below Age 15, 1950-200</a:t>
            </a:r>
          </a:p>
        </c:rich>
      </c:tx>
      <c:layout>
        <c:manualLayout>
          <c:xMode val="edge"/>
          <c:yMode val="edge"/>
          <c:x val="0.12846596565154353"/>
          <c:y val="5.1386896158133626E-4"/>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'[Ethiopia Vietnam Population Below Age 15.xlsx]Sheet1'!$AF$1</c:f>
              <c:strCache>
                <c:ptCount val="1"/>
                <c:pt idx="0">
                  <c:v>Population below age 15</c:v>
                </c:pt>
              </c:strCache>
            </c:strRef>
          </c:tx>
          <c:spPr>
            <a:solidFill>
              <a:schemeClr val="accent1"/>
            </a:solidFill>
            <a:ln>
              <a:noFill/>
            </a:ln>
            <a:effectLst/>
          </c:spPr>
          <c:invertIfNegative val="0"/>
          <c:dLbls>
            <c:dLbl>
              <c:idx val="0"/>
              <c:layout>
                <c:manualLayout>
                  <c:x val="1.0014307279725512E-2"/>
                  <c:y val="-9.2378775285355853E-3"/>
                </c:manualLayout>
              </c:layout>
              <c:tx>
                <c:rich>
                  <a:bodyPr rot="0" spcFirstLastPara="1" vertOverflow="ellipsis" vert="horz" wrap="square" lIns="38100" tIns="19050" rIns="38100" bIns="19050" anchor="ctr" anchorCtr="1">
                    <a:spAutoFit/>
                  </a:bodyPr>
                  <a:lstStyle/>
                  <a:p>
                    <a:pPr>
                      <a:defRPr sz="1050" b="1" i="0" u="none" strike="noStrike" kern="1200" baseline="0">
                        <a:solidFill>
                          <a:schemeClr val="accent2">
                            <a:lumMod val="50000"/>
                          </a:schemeClr>
                        </a:solidFill>
                        <a:latin typeface="+mn-lt"/>
                        <a:ea typeface="+mn-ea"/>
                        <a:cs typeface="+mn-cs"/>
                      </a:defRPr>
                    </a:pPr>
                    <a:r>
                      <a:rPr lang="en-US">
                        <a:solidFill>
                          <a:schemeClr val="accent2">
                            <a:lumMod val="50000"/>
                          </a:schemeClr>
                        </a:solidFill>
                      </a:rPr>
                      <a:t>1950</a:t>
                    </a:r>
                  </a:p>
                  <a:p>
                    <a:pPr>
                      <a:defRPr sz="1050" b="1">
                        <a:solidFill>
                          <a:schemeClr val="accent2">
                            <a:lumMod val="50000"/>
                          </a:schemeClr>
                        </a:solidFill>
                      </a:defRPr>
                    </a:pPr>
                    <a:r>
                      <a:rPr lang="en-US">
                        <a:solidFill>
                          <a:schemeClr val="accent2">
                            <a:lumMod val="50000"/>
                          </a:schemeClr>
                        </a:solidFill>
                      </a:rPr>
                      <a:t>7,993,000</a:t>
                    </a:r>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accent2">
                          <a:lumMod val="50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C14-46E6-A6CB-83BF755DB6AE}"/>
                </c:ext>
              </c:extLst>
            </c:dLbl>
            <c:dLbl>
              <c:idx val="9"/>
              <c:layout>
                <c:manualLayout>
                  <c:x val="-7.1530500355663522E-3"/>
                  <c:y val="4.8330659472706934E-3"/>
                </c:manualLayout>
              </c:layout>
              <c:tx>
                <c:rich>
                  <a:bodyPr rot="0" spcFirstLastPara="1" vertOverflow="ellipsis" vert="horz" wrap="square" lIns="38100" tIns="19050" rIns="38100" bIns="19050" anchor="ctr" anchorCtr="1">
                    <a:spAutoFit/>
                  </a:bodyPr>
                  <a:lstStyle/>
                  <a:p>
                    <a:pPr>
                      <a:defRPr sz="1050" b="1" i="0" u="none" strike="noStrike" kern="1200" baseline="0">
                        <a:solidFill>
                          <a:schemeClr val="accent2">
                            <a:lumMod val="50000"/>
                          </a:schemeClr>
                        </a:solidFill>
                        <a:latin typeface="+mn-lt"/>
                        <a:ea typeface="+mn-ea"/>
                        <a:cs typeface="+mn-cs"/>
                      </a:defRPr>
                    </a:pPr>
                    <a:r>
                      <a:rPr lang="en-US">
                        <a:solidFill>
                          <a:schemeClr val="accent2">
                            <a:lumMod val="50000"/>
                          </a:schemeClr>
                        </a:solidFill>
                      </a:rPr>
                      <a:t>1995</a:t>
                    </a:r>
                  </a:p>
                  <a:p>
                    <a:pPr>
                      <a:defRPr sz="1050" b="1">
                        <a:solidFill>
                          <a:schemeClr val="accent2">
                            <a:lumMod val="50000"/>
                          </a:schemeClr>
                        </a:solidFill>
                      </a:defRPr>
                    </a:pPr>
                    <a:r>
                      <a:rPr lang="en-US">
                        <a:solidFill>
                          <a:schemeClr val="accent2">
                            <a:lumMod val="50000"/>
                          </a:schemeClr>
                        </a:solidFill>
                      </a:rPr>
                      <a:t>26,574,000</a:t>
                    </a:r>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accent2">
                          <a:lumMod val="50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C14-46E6-A6CB-83BF755DB6AE}"/>
                </c:ext>
              </c:extLst>
            </c:dLbl>
            <c:dLbl>
              <c:idx val="14"/>
              <c:tx>
                <c:rich>
                  <a:bodyPr rot="0" spcFirstLastPara="1" vertOverflow="ellipsis" vert="horz" wrap="square" lIns="38100" tIns="19050" rIns="38100" bIns="19050" anchor="ctr" anchorCtr="1">
                    <a:spAutoFit/>
                  </a:bodyPr>
                  <a:lstStyle/>
                  <a:p>
                    <a:pPr>
                      <a:defRPr sz="1050" b="1" i="0" u="none" strike="noStrike" kern="1200" baseline="0">
                        <a:solidFill>
                          <a:schemeClr val="accent2">
                            <a:lumMod val="50000"/>
                          </a:schemeClr>
                        </a:solidFill>
                        <a:latin typeface="+mn-lt"/>
                        <a:ea typeface="+mn-ea"/>
                        <a:cs typeface="+mn-cs"/>
                      </a:defRPr>
                    </a:pPr>
                    <a:r>
                      <a:rPr lang="en-US">
                        <a:solidFill>
                          <a:schemeClr val="accent2">
                            <a:lumMod val="50000"/>
                          </a:schemeClr>
                        </a:solidFill>
                      </a:rPr>
                      <a:t>2020</a:t>
                    </a:r>
                  </a:p>
                  <a:p>
                    <a:pPr>
                      <a:defRPr sz="1050" b="1">
                        <a:solidFill>
                          <a:schemeClr val="accent2">
                            <a:lumMod val="50000"/>
                          </a:schemeClr>
                        </a:solidFill>
                      </a:defRPr>
                    </a:pPr>
                    <a:r>
                      <a:rPr lang="en-US">
                        <a:solidFill>
                          <a:schemeClr val="accent2">
                            <a:lumMod val="50000"/>
                          </a:schemeClr>
                        </a:solidFill>
                      </a:rPr>
                      <a:t>45,892,000</a:t>
                    </a:r>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accent2">
                          <a:lumMod val="50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C14-46E6-A6CB-83BF755DB6AE}"/>
                </c:ext>
              </c:extLst>
            </c:dLbl>
            <c:dLbl>
              <c:idx val="16"/>
              <c:layout>
                <c:manualLayout>
                  <c:x val="-1.0014307279725512E-2"/>
                  <c:y val="-1.5396462547559308E-2"/>
                </c:manualLayout>
              </c:layout>
              <c:tx>
                <c:rich>
                  <a:bodyPr rot="0" spcFirstLastPara="1" vertOverflow="ellipsis" vert="horz" wrap="square" lIns="38100" tIns="19050" rIns="38100" bIns="19050" anchor="ctr" anchorCtr="1">
                    <a:spAutoFit/>
                  </a:bodyPr>
                  <a:lstStyle/>
                  <a:p>
                    <a:pPr>
                      <a:defRPr sz="1050" b="1" i="0" u="none" strike="noStrike" kern="1200" baseline="0">
                        <a:solidFill>
                          <a:schemeClr val="accent2">
                            <a:lumMod val="50000"/>
                          </a:schemeClr>
                        </a:solidFill>
                        <a:latin typeface="+mn-lt"/>
                        <a:ea typeface="+mn-ea"/>
                        <a:cs typeface="+mn-cs"/>
                      </a:defRPr>
                    </a:pPr>
                    <a:r>
                      <a:rPr lang="en-US">
                        <a:solidFill>
                          <a:schemeClr val="accent2">
                            <a:lumMod val="50000"/>
                          </a:schemeClr>
                        </a:solidFill>
                      </a:rPr>
                      <a:t>1950</a:t>
                    </a:r>
                  </a:p>
                  <a:p>
                    <a:pPr>
                      <a:defRPr sz="1050" b="1">
                        <a:solidFill>
                          <a:schemeClr val="accent2">
                            <a:lumMod val="50000"/>
                          </a:schemeClr>
                        </a:solidFill>
                      </a:defRPr>
                    </a:pPr>
                    <a:r>
                      <a:rPr lang="en-US">
                        <a:solidFill>
                          <a:schemeClr val="accent2">
                            <a:lumMod val="50000"/>
                          </a:schemeClr>
                        </a:solidFill>
                      </a:rPr>
                      <a:t>7,916,000</a:t>
                    </a:r>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accent2">
                          <a:lumMod val="50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C14-46E6-A6CB-83BF755DB6AE}"/>
                </c:ext>
              </c:extLst>
            </c:dLbl>
            <c:dLbl>
              <c:idx val="25"/>
              <c:layout>
                <c:manualLayout>
                  <c:x val="-2.8612022554689526E-3"/>
                  <c:y val="3.0586237077760586E-3"/>
                </c:manualLayout>
              </c:layout>
              <c:tx>
                <c:rich>
                  <a:bodyPr rot="0" spcFirstLastPara="1" vertOverflow="ellipsis" vert="horz" wrap="square" lIns="38100" tIns="19050" rIns="38100" bIns="19050" anchor="ctr" anchorCtr="1">
                    <a:spAutoFit/>
                  </a:bodyPr>
                  <a:lstStyle/>
                  <a:p>
                    <a:pPr>
                      <a:defRPr sz="1050" b="1" i="0" u="none" strike="noStrike" kern="1200" baseline="0">
                        <a:solidFill>
                          <a:schemeClr val="accent2">
                            <a:lumMod val="50000"/>
                          </a:schemeClr>
                        </a:solidFill>
                        <a:latin typeface="+mn-lt"/>
                        <a:ea typeface="+mn-ea"/>
                        <a:cs typeface="+mn-cs"/>
                      </a:defRPr>
                    </a:pPr>
                    <a:r>
                      <a:rPr lang="en-US">
                        <a:solidFill>
                          <a:schemeClr val="accent2">
                            <a:lumMod val="50000"/>
                          </a:schemeClr>
                        </a:solidFill>
                      </a:rPr>
                      <a:t>1995</a:t>
                    </a:r>
                  </a:p>
                  <a:p>
                    <a:pPr>
                      <a:defRPr sz="1050" b="1">
                        <a:solidFill>
                          <a:schemeClr val="accent2">
                            <a:lumMod val="50000"/>
                          </a:schemeClr>
                        </a:solidFill>
                      </a:defRPr>
                    </a:pPr>
                    <a:r>
                      <a:rPr lang="en-US">
                        <a:solidFill>
                          <a:schemeClr val="accent2">
                            <a:lumMod val="50000"/>
                          </a:schemeClr>
                        </a:solidFill>
                      </a:rPr>
                      <a:t>26,553,000</a:t>
                    </a:r>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accent2">
                          <a:lumMod val="50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C14-46E6-A6CB-83BF755DB6AE}"/>
                </c:ext>
              </c:extLst>
            </c:dLbl>
            <c:dLbl>
              <c:idx val="30"/>
              <c:layout>
                <c:manualLayout>
                  <c:x val="-1.859799923377595E-2"/>
                  <c:y val="-3.6951510114142397E-2"/>
                </c:manualLayout>
              </c:layout>
              <c:tx>
                <c:rich>
                  <a:bodyPr rot="0" spcFirstLastPara="1" vertOverflow="ellipsis" vert="horz" wrap="square" lIns="38100" tIns="19050" rIns="38100" bIns="19050" anchor="ctr" anchorCtr="1">
                    <a:spAutoFit/>
                  </a:bodyPr>
                  <a:lstStyle/>
                  <a:p>
                    <a:pPr>
                      <a:defRPr sz="1050" b="1" i="0" u="none" strike="noStrike" kern="1200" baseline="0">
                        <a:solidFill>
                          <a:schemeClr val="accent2">
                            <a:lumMod val="50000"/>
                          </a:schemeClr>
                        </a:solidFill>
                        <a:latin typeface="+mn-lt"/>
                        <a:ea typeface="+mn-ea"/>
                        <a:cs typeface="+mn-cs"/>
                      </a:defRPr>
                    </a:pPr>
                    <a:r>
                      <a:rPr lang="en-US" b="1">
                        <a:solidFill>
                          <a:schemeClr val="accent2">
                            <a:lumMod val="50000"/>
                          </a:schemeClr>
                        </a:solidFill>
                      </a:rPr>
                      <a:t>2020</a:t>
                    </a:r>
                  </a:p>
                  <a:p>
                    <a:pPr>
                      <a:defRPr sz="1050" b="1">
                        <a:solidFill>
                          <a:schemeClr val="accent2">
                            <a:lumMod val="50000"/>
                          </a:schemeClr>
                        </a:solidFill>
                      </a:defRPr>
                    </a:pPr>
                    <a:r>
                      <a:rPr lang="en-US" b="1">
                        <a:solidFill>
                          <a:schemeClr val="accent2">
                            <a:lumMod val="50000"/>
                          </a:schemeClr>
                        </a:solidFill>
                      </a:rPr>
                      <a:t>22,577,000</a:t>
                    </a:r>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accent2">
                          <a:lumMod val="50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C14-46E6-A6CB-83BF755DB6AE}"/>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'[Ethiopia Vietnam Population Below Age 15.xlsx]Sheet1'!$AE$2:$AE$32</c:f>
              <c:strCache>
                <c:ptCount val="31"/>
                <c:pt idx="0">
                  <c:v>Et1950</c:v>
                </c:pt>
                <c:pt idx="1">
                  <c:v>Et1955</c:v>
                </c:pt>
                <c:pt idx="2">
                  <c:v>Et1960</c:v>
                </c:pt>
                <c:pt idx="3">
                  <c:v>Et1965</c:v>
                </c:pt>
                <c:pt idx="4">
                  <c:v>Et1970</c:v>
                </c:pt>
                <c:pt idx="5">
                  <c:v>Et1975</c:v>
                </c:pt>
                <c:pt idx="6">
                  <c:v>Et1980</c:v>
                </c:pt>
                <c:pt idx="7">
                  <c:v>EtY1985</c:v>
                </c:pt>
                <c:pt idx="8">
                  <c:v>Et1990</c:v>
                </c:pt>
                <c:pt idx="9">
                  <c:v>Et1995</c:v>
                </c:pt>
                <c:pt idx="10">
                  <c:v>Et2000</c:v>
                </c:pt>
                <c:pt idx="11">
                  <c:v>Et2005</c:v>
                </c:pt>
                <c:pt idx="12">
                  <c:v>Et2010</c:v>
                </c:pt>
                <c:pt idx="13">
                  <c:v>Et2015</c:v>
                </c:pt>
                <c:pt idx="14">
                  <c:v>Et2020</c:v>
                </c:pt>
                <c:pt idx="16">
                  <c:v>Vi1950</c:v>
                </c:pt>
                <c:pt idx="17">
                  <c:v>Vi1955</c:v>
                </c:pt>
                <c:pt idx="18">
                  <c:v>Vi1960</c:v>
                </c:pt>
                <c:pt idx="19">
                  <c:v>Vi1965</c:v>
                </c:pt>
                <c:pt idx="20">
                  <c:v>Vi1970</c:v>
                </c:pt>
                <c:pt idx="21">
                  <c:v>Vi1975</c:v>
                </c:pt>
                <c:pt idx="22">
                  <c:v>Vi1980</c:v>
                </c:pt>
                <c:pt idx="23">
                  <c:v>Vi1985</c:v>
                </c:pt>
                <c:pt idx="24">
                  <c:v>Vi1990</c:v>
                </c:pt>
                <c:pt idx="25">
                  <c:v>Vi1995</c:v>
                </c:pt>
                <c:pt idx="26">
                  <c:v>Vi2000</c:v>
                </c:pt>
                <c:pt idx="27">
                  <c:v>Vi2005</c:v>
                </c:pt>
                <c:pt idx="28">
                  <c:v>Vi2010</c:v>
                </c:pt>
                <c:pt idx="29">
                  <c:v>Vi2015</c:v>
                </c:pt>
                <c:pt idx="30">
                  <c:v>Vi2020</c:v>
                </c:pt>
              </c:strCache>
            </c:strRef>
          </c:cat>
          <c:val>
            <c:numRef>
              <c:f>'[Ethiopia Vietnam Population Below Age 15.xlsx]Sheet1'!$AF$2:$AF$32</c:f>
              <c:numCache>
                <c:formatCode>0</c:formatCode>
                <c:ptCount val="31"/>
                <c:pt idx="0">
                  <c:v>7993.1369999999997</c:v>
                </c:pt>
                <c:pt idx="1">
                  <c:v>8748.3709999999992</c:v>
                </c:pt>
                <c:pt idx="2">
                  <c:v>9626.871000000001</c:v>
                </c:pt>
                <c:pt idx="3">
                  <c:v>10862.151</c:v>
                </c:pt>
                <c:pt idx="4">
                  <c:v>12497.375</c:v>
                </c:pt>
                <c:pt idx="5">
                  <c:v>14612.876</c:v>
                </c:pt>
                <c:pt idx="6">
                  <c:v>15855.965</c:v>
                </c:pt>
                <c:pt idx="7">
                  <c:v>18751.708999999999</c:v>
                </c:pt>
                <c:pt idx="8">
                  <c:v>22172.37</c:v>
                </c:pt>
                <c:pt idx="9">
                  <c:v>26573.733000000004</c:v>
                </c:pt>
                <c:pt idx="10">
                  <c:v>30769.879999999997</c:v>
                </c:pt>
                <c:pt idx="11">
                  <c:v>35493.947</c:v>
                </c:pt>
                <c:pt idx="12">
                  <c:v>39378.225999999995</c:v>
                </c:pt>
                <c:pt idx="13">
                  <c:v>42527.397000000004</c:v>
                </c:pt>
                <c:pt idx="14">
                  <c:v>45890.747000000003</c:v>
                </c:pt>
                <c:pt idx="16">
                  <c:v>7916.3919999999998</c:v>
                </c:pt>
                <c:pt idx="17">
                  <c:v>9919.0349999999999</c:v>
                </c:pt>
                <c:pt idx="18">
                  <c:v>13111.855</c:v>
                </c:pt>
                <c:pt idx="19">
                  <c:v>16544.305</c:v>
                </c:pt>
                <c:pt idx="20">
                  <c:v>19000.992999999999</c:v>
                </c:pt>
                <c:pt idx="21">
                  <c:v>20746.331999999999</c:v>
                </c:pt>
                <c:pt idx="22">
                  <c:v>22170.581000000002</c:v>
                </c:pt>
                <c:pt idx="23">
                  <c:v>23755.249000000003</c:v>
                </c:pt>
                <c:pt idx="24">
                  <c:v>25330.734999999997</c:v>
                </c:pt>
                <c:pt idx="25">
                  <c:v>26553.421000000002</c:v>
                </c:pt>
                <c:pt idx="26">
                  <c:v>25230.644</c:v>
                </c:pt>
                <c:pt idx="27">
                  <c:v>22720.485000000001</c:v>
                </c:pt>
                <c:pt idx="28">
                  <c:v>20784.260999999999</c:v>
                </c:pt>
                <c:pt idx="29">
                  <c:v>21343.374</c:v>
                </c:pt>
                <c:pt idx="30">
                  <c:v>22576.745999999999</c:v>
                </c:pt>
              </c:numCache>
            </c:numRef>
          </c:val>
          <c:extLst>
            <c:ext xmlns:c16="http://schemas.microsoft.com/office/drawing/2014/chart" uri="{C3380CC4-5D6E-409C-BE32-E72D297353CC}">
              <c16:uniqueId val="{00000006-8C14-46E6-A6CB-83BF755DB6AE}"/>
            </c:ext>
          </c:extLst>
        </c:ser>
        <c:dLbls>
          <c:showLegendKey val="0"/>
          <c:showVal val="0"/>
          <c:showCatName val="0"/>
          <c:showSerName val="0"/>
          <c:showPercent val="0"/>
          <c:showBubbleSize val="0"/>
        </c:dLbls>
        <c:gapWidth val="219"/>
        <c:axId val="1841670256"/>
        <c:axId val="1830668128"/>
      </c:barChart>
      <c:lineChart>
        <c:grouping val="standard"/>
        <c:varyColors val="0"/>
        <c:ser>
          <c:idx val="1"/>
          <c:order val="1"/>
          <c:tx>
            <c:strRef>
              <c:f>'[Ethiopia Vietnam Population Below Age 15.xlsx]Sheet1'!$AG$1</c:f>
              <c:strCache>
                <c:ptCount val="1"/>
                <c:pt idx="0">
                  <c:v>Percent below age 15</c:v>
                </c:pt>
              </c:strCache>
            </c:strRef>
          </c:tx>
          <c:spPr>
            <a:ln w="28575" cap="rnd">
              <a:solidFill>
                <a:schemeClr val="accent2"/>
              </a:solidFill>
              <a:round/>
            </a:ln>
            <a:effectLst/>
          </c:spPr>
          <c:marker>
            <c:symbol val="none"/>
          </c:marker>
          <c:dLbls>
            <c:dLbl>
              <c:idx val="29"/>
              <c:delete val="1"/>
              <c:extLst>
                <c:ext xmlns:c15="http://schemas.microsoft.com/office/drawing/2012/chart" uri="{CE6537A1-D6FC-4f65-9D91-7224C49458BB}"/>
                <c:ext xmlns:c16="http://schemas.microsoft.com/office/drawing/2014/chart" uri="{C3380CC4-5D6E-409C-BE32-E72D297353CC}">
                  <c16:uniqueId val="{00000007-8C14-46E6-A6CB-83BF755DB6AE}"/>
                </c:ext>
              </c:extLst>
            </c:dLbl>
            <c:dLbl>
              <c:idx val="30"/>
              <c:delete val="1"/>
              <c:extLst>
                <c:ext xmlns:c15="http://schemas.microsoft.com/office/drawing/2012/chart" uri="{CE6537A1-D6FC-4f65-9D91-7224C49458BB}"/>
                <c:ext xmlns:c16="http://schemas.microsoft.com/office/drawing/2014/chart" uri="{C3380CC4-5D6E-409C-BE32-E72D297353CC}">
                  <c16:uniqueId val="{00000008-8C14-46E6-A6CB-83BF755DB6A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'[Ethiopia Vietnam Population Below Age 15.xlsx]Sheet1'!$AE$2:$AE$32</c:f>
              <c:strCache>
                <c:ptCount val="31"/>
                <c:pt idx="0">
                  <c:v>Et1950</c:v>
                </c:pt>
                <c:pt idx="1">
                  <c:v>Et1955</c:v>
                </c:pt>
                <c:pt idx="2">
                  <c:v>Et1960</c:v>
                </c:pt>
                <c:pt idx="3">
                  <c:v>Et1965</c:v>
                </c:pt>
                <c:pt idx="4">
                  <c:v>Et1970</c:v>
                </c:pt>
                <c:pt idx="5">
                  <c:v>Et1975</c:v>
                </c:pt>
                <c:pt idx="6">
                  <c:v>Et1980</c:v>
                </c:pt>
                <c:pt idx="7">
                  <c:v>EtY1985</c:v>
                </c:pt>
                <c:pt idx="8">
                  <c:v>Et1990</c:v>
                </c:pt>
                <c:pt idx="9">
                  <c:v>Et1995</c:v>
                </c:pt>
                <c:pt idx="10">
                  <c:v>Et2000</c:v>
                </c:pt>
                <c:pt idx="11">
                  <c:v>Et2005</c:v>
                </c:pt>
                <c:pt idx="12">
                  <c:v>Et2010</c:v>
                </c:pt>
                <c:pt idx="13">
                  <c:v>Et2015</c:v>
                </c:pt>
                <c:pt idx="14">
                  <c:v>Et2020</c:v>
                </c:pt>
                <c:pt idx="16">
                  <c:v>Vi1950</c:v>
                </c:pt>
                <c:pt idx="17">
                  <c:v>Vi1955</c:v>
                </c:pt>
                <c:pt idx="18">
                  <c:v>Vi1960</c:v>
                </c:pt>
                <c:pt idx="19">
                  <c:v>Vi1965</c:v>
                </c:pt>
                <c:pt idx="20">
                  <c:v>Vi1970</c:v>
                </c:pt>
                <c:pt idx="21">
                  <c:v>Vi1975</c:v>
                </c:pt>
                <c:pt idx="22">
                  <c:v>Vi1980</c:v>
                </c:pt>
                <c:pt idx="23">
                  <c:v>Vi1985</c:v>
                </c:pt>
                <c:pt idx="24">
                  <c:v>Vi1990</c:v>
                </c:pt>
                <c:pt idx="25">
                  <c:v>Vi1995</c:v>
                </c:pt>
                <c:pt idx="26">
                  <c:v>Vi2000</c:v>
                </c:pt>
                <c:pt idx="27">
                  <c:v>Vi2005</c:v>
                </c:pt>
                <c:pt idx="28">
                  <c:v>Vi2010</c:v>
                </c:pt>
                <c:pt idx="29">
                  <c:v>Vi2015</c:v>
                </c:pt>
                <c:pt idx="30">
                  <c:v>Vi2020</c:v>
                </c:pt>
              </c:strCache>
            </c:strRef>
          </c:cat>
          <c:val>
            <c:numRef>
              <c:f>'[Ethiopia Vietnam Population Below Age 15.xlsx]Sheet1'!$AG$2:$AG$32</c:f>
              <c:numCache>
                <c:formatCode>0</c:formatCode>
                <c:ptCount val="31"/>
                <c:pt idx="0">
                  <c:v>39.810364861492879</c:v>
                </c:pt>
                <c:pt idx="1">
                  <c:v>39.942721060550234</c:v>
                </c:pt>
                <c:pt idx="2">
                  <c:v>39.926828450944377</c:v>
                </c:pt>
                <c:pt idx="3">
                  <c:v>40.262049590798412</c:v>
                </c:pt>
                <c:pt idx="4">
                  <c:v>41.129972341688756</c:v>
                </c:pt>
                <c:pt idx="5">
                  <c:v>42.304838579167217</c:v>
                </c:pt>
                <c:pt idx="6">
                  <c:v>42.713463334373422</c:v>
                </c:pt>
                <c:pt idx="7">
                  <c:v>43.979747143488439</c:v>
                </c:pt>
                <c:pt idx="8">
                  <c:v>44.453327031005173</c:v>
                </c:pt>
                <c:pt idx="9">
                  <c:v>45.007495057916032</c:v>
                </c:pt>
                <c:pt idx="10">
                  <c:v>45.100719886222024</c:v>
                </c:pt>
                <c:pt idx="11">
                  <c:v>45.301025598678571</c:v>
                </c:pt>
                <c:pt idx="12">
                  <c:v>43.924420179899244</c:v>
                </c:pt>
                <c:pt idx="13">
                  <c:v>41.348769752137123</c:v>
                </c:pt>
                <c:pt idx="14">
                  <c:v>39.228365060420494</c:v>
                </c:pt>
                <c:pt idx="16">
                  <c:v>29.583030345880474</c:v>
                </c:pt>
                <c:pt idx="17">
                  <c:v>32.950931356333165</c:v>
                </c:pt>
                <c:pt idx="18">
                  <c:v>37.86265326574194</c:v>
                </c:pt>
                <c:pt idx="19">
                  <c:v>41.543609426760227</c:v>
                </c:pt>
                <c:pt idx="20">
                  <c:v>41.87564939677312</c:v>
                </c:pt>
                <c:pt idx="21">
                  <c:v>40.925284047028789</c:v>
                </c:pt>
                <c:pt idx="22">
                  <c:v>39.406070981573457</c:v>
                </c:pt>
                <c:pt idx="23">
                  <c:v>37.777663312454564</c:v>
                </c:pt>
                <c:pt idx="24">
                  <c:v>36.197698576234203</c:v>
                </c:pt>
                <c:pt idx="25">
                  <c:v>34.527353856869105</c:v>
                </c:pt>
                <c:pt idx="26">
                  <c:v>30.802731535555349</c:v>
                </c:pt>
                <c:pt idx="27">
                  <c:v>26.469133094515087</c:v>
                </c:pt>
                <c:pt idx="28">
                  <c:v>23.099358390702665</c:v>
                </c:pt>
                <c:pt idx="29">
                  <c:v>22.539766313301683</c:v>
                </c:pt>
                <c:pt idx="30">
                  <c:v>22.722491926037229</c:v>
                </c:pt>
              </c:numCache>
            </c:numRef>
          </c:val>
          <c:smooth val="0"/>
          <c:extLst>
            <c:ext xmlns:c16="http://schemas.microsoft.com/office/drawing/2014/chart" uri="{C3380CC4-5D6E-409C-BE32-E72D297353CC}">
              <c16:uniqueId val="{00000009-8C14-46E6-A6CB-83BF755DB6AE}"/>
            </c:ext>
          </c:extLst>
        </c:ser>
        <c:dLbls>
          <c:showLegendKey val="0"/>
          <c:showVal val="0"/>
          <c:showCatName val="0"/>
          <c:showSerName val="0"/>
          <c:showPercent val="0"/>
          <c:showBubbleSize val="0"/>
        </c:dLbls>
        <c:marker val="1"/>
        <c:smooth val="0"/>
        <c:axId val="1848328000"/>
        <c:axId val="1620475152"/>
      </c:lineChart>
      <c:catAx>
        <c:axId val="1841670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0668128"/>
        <c:crosses val="autoZero"/>
        <c:auto val="1"/>
        <c:lblAlgn val="ctr"/>
        <c:lblOffset val="100"/>
        <c:noMultiLvlLbl val="0"/>
      </c:catAx>
      <c:valAx>
        <c:axId val="18306681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1670256"/>
        <c:crosses val="autoZero"/>
        <c:crossBetween val="between"/>
      </c:valAx>
      <c:valAx>
        <c:axId val="1620475152"/>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8328000"/>
        <c:crosses val="max"/>
        <c:crossBetween val="between"/>
      </c:valAx>
      <c:catAx>
        <c:axId val="1848328000"/>
        <c:scaling>
          <c:orientation val="minMax"/>
        </c:scaling>
        <c:delete val="1"/>
        <c:axPos val="b"/>
        <c:numFmt formatCode="General" sourceLinked="1"/>
        <c:majorTickMark val="out"/>
        <c:minorTickMark val="none"/>
        <c:tickLblPos val="nextTo"/>
        <c:crossAx val="1620475152"/>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dirty="0"/>
              <a:t>Ethiopia and Vietnam: Estimated and Projected Births and Deaths,</a:t>
            </a:r>
            <a:r>
              <a:rPr lang="en-US" sz="2000" b="1" baseline="0" dirty="0"/>
              <a:t> 1950 - 2099</a:t>
            </a:r>
            <a:endParaRPr lang="en-US" sz="2000" b="1" dirty="0"/>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3163676859106182E-2"/>
          <c:y val="0.11958231756656994"/>
          <c:w val="0.89868992914594992"/>
          <c:h val="0.71365451658098866"/>
        </c:manualLayout>
      </c:layout>
      <c:lineChart>
        <c:grouping val="standard"/>
        <c:varyColors val="0"/>
        <c:ser>
          <c:idx val="0"/>
          <c:order val="0"/>
          <c:tx>
            <c:strRef>
              <c:f>Sheet3!$B$1</c:f>
              <c:strCache>
                <c:ptCount val="1"/>
                <c:pt idx="0">
                  <c:v>ET, Estimates, 1950 - 2015: Deaths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Sheet3!$A$2:$A$151</c:f>
              <c:strCache>
                <c:ptCount val="150"/>
                <c:pt idx="0">
                  <c:v>1950</c:v>
                </c:pt>
                <c:pt idx="1">
                  <c:v>1951</c:v>
                </c:pt>
                <c:pt idx="2">
                  <c:v>1952</c:v>
                </c:pt>
                <c:pt idx="3">
                  <c:v>1953</c:v>
                </c:pt>
                <c:pt idx="4">
                  <c:v>1954</c:v>
                </c:pt>
                <c:pt idx="5">
                  <c:v>1955</c:v>
                </c:pt>
                <c:pt idx="6">
                  <c:v>1956</c:v>
                </c:pt>
                <c:pt idx="7">
                  <c:v>1957</c:v>
                </c:pt>
                <c:pt idx="8">
                  <c:v>1958</c:v>
                </c:pt>
                <c:pt idx="9">
                  <c:v>1959</c:v>
                </c:pt>
                <c:pt idx="10">
                  <c:v>1960</c:v>
                </c:pt>
                <c:pt idx="11">
                  <c:v>1961</c:v>
                </c:pt>
                <c:pt idx="12">
                  <c:v>1962</c:v>
                </c:pt>
                <c:pt idx="13">
                  <c:v>1963</c:v>
                </c:pt>
                <c:pt idx="14">
                  <c:v>1964</c:v>
                </c:pt>
                <c:pt idx="15">
                  <c:v>1965</c:v>
                </c:pt>
                <c:pt idx="16">
                  <c:v>1966</c:v>
                </c:pt>
                <c:pt idx="17">
                  <c:v>1967</c:v>
                </c:pt>
                <c:pt idx="18">
                  <c:v>1968</c:v>
                </c:pt>
                <c:pt idx="19">
                  <c:v>1969</c:v>
                </c:pt>
                <c:pt idx="20">
                  <c:v>1970</c:v>
                </c:pt>
                <c:pt idx="21">
                  <c:v>1971</c:v>
                </c:pt>
                <c:pt idx="22">
                  <c:v>1972</c:v>
                </c:pt>
                <c:pt idx="23">
                  <c:v>1973</c:v>
                </c:pt>
                <c:pt idx="24">
                  <c:v>1974</c:v>
                </c:pt>
                <c:pt idx="25">
                  <c:v>1975</c:v>
                </c:pt>
                <c:pt idx="26">
                  <c:v>1976</c:v>
                </c:pt>
                <c:pt idx="27">
                  <c:v>1977</c:v>
                </c:pt>
                <c:pt idx="28">
                  <c:v>1978</c:v>
                </c:pt>
                <c:pt idx="29">
                  <c:v>1979</c:v>
                </c:pt>
                <c:pt idx="30">
                  <c:v>1980</c:v>
                </c:pt>
                <c:pt idx="31">
                  <c:v>1981</c:v>
                </c:pt>
                <c:pt idx="32">
                  <c:v>1982</c:v>
                </c:pt>
                <c:pt idx="33">
                  <c:v>1983</c:v>
                </c:pt>
                <c:pt idx="34">
                  <c:v>1984</c:v>
                </c:pt>
                <c:pt idx="35">
                  <c:v>1985</c:v>
                </c:pt>
                <c:pt idx="36">
                  <c:v>1986</c:v>
                </c:pt>
                <c:pt idx="37">
                  <c:v>1987</c:v>
                </c:pt>
                <c:pt idx="38">
                  <c:v>1988</c:v>
                </c:pt>
                <c:pt idx="39">
                  <c:v>1989</c:v>
                </c:pt>
                <c:pt idx="40">
                  <c:v>1990</c:v>
                </c:pt>
                <c:pt idx="41">
                  <c:v>1991</c:v>
                </c:pt>
                <c:pt idx="42">
                  <c:v>1992</c:v>
                </c:pt>
                <c:pt idx="43">
                  <c:v>1993</c:v>
                </c:pt>
                <c:pt idx="44">
                  <c:v>1994</c:v>
                </c:pt>
                <c:pt idx="45">
                  <c:v>1995</c:v>
                </c:pt>
                <c:pt idx="46">
                  <c:v>1996</c:v>
                </c:pt>
                <c:pt idx="47">
                  <c:v>1997</c:v>
                </c:pt>
                <c:pt idx="48">
                  <c:v>1998</c:v>
                </c:pt>
                <c:pt idx="49">
                  <c:v>1999</c:v>
                </c:pt>
                <c:pt idx="50">
                  <c:v>2000</c:v>
                </c:pt>
                <c:pt idx="51">
                  <c:v>2001</c:v>
                </c:pt>
                <c:pt idx="52">
                  <c:v>2002</c:v>
                </c:pt>
                <c:pt idx="53">
                  <c:v>2003</c:v>
                </c:pt>
                <c:pt idx="54">
                  <c:v>2004</c:v>
                </c:pt>
                <c:pt idx="55">
                  <c:v>2005</c:v>
                </c:pt>
                <c:pt idx="56">
                  <c:v>2006</c:v>
                </c:pt>
                <c:pt idx="57">
                  <c:v>2007</c:v>
                </c:pt>
                <c:pt idx="58">
                  <c:v>2008</c:v>
                </c:pt>
                <c:pt idx="59">
                  <c:v>2009</c:v>
                </c:pt>
                <c:pt idx="60">
                  <c:v>2010</c:v>
                </c:pt>
                <c:pt idx="61">
                  <c:v>2011</c:v>
                </c:pt>
                <c:pt idx="62">
                  <c:v>2012</c:v>
                </c:pt>
                <c:pt idx="63">
                  <c:v>2013</c:v>
                </c:pt>
                <c:pt idx="64">
                  <c:v>2014</c:v>
                </c:pt>
                <c:pt idx="65">
                  <c:v>2015</c:v>
                </c:pt>
                <c:pt idx="66">
                  <c:v>2016</c:v>
                </c:pt>
                <c:pt idx="67">
                  <c:v>2017</c:v>
                </c:pt>
                <c:pt idx="68">
                  <c:v>2018</c:v>
                </c:pt>
                <c:pt idx="69">
                  <c:v>2019</c:v>
                </c:pt>
                <c:pt idx="70">
                  <c:v>2020</c:v>
                </c:pt>
                <c:pt idx="71">
                  <c:v>2021</c:v>
                </c:pt>
                <c:pt idx="72">
                  <c:v>2022</c:v>
                </c:pt>
                <c:pt idx="73">
                  <c:v>2023</c:v>
                </c:pt>
                <c:pt idx="74">
                  <c:v>2024</c:v>
                </c:pt>
                <c:pt idx="75">
                  <c:v>2025</c:v>
                </c:pt>
                <c:pt idx="76">
                  <c:v>2026</c:v>
                </c:pt>
                <c:pt idx="77">
                  <c:v>2027</c:v>
                </c:pt>
                <c:pt idx="78">
                  <c:v>2028</c:v>
                </c:pt>
                <c:pt idx="79">
                  <c:v>2029</c:v>
                </c:pt>
                <c:pt idx="80">
                  <c:v>2030</c:v>
                </c:pt>
                <c:pt idx="81">
                  <c:v>2031</c:v>
                </c:pt>
                <c:pt idx="82">
                  <c:v>2032</c:v>
                </c:pt>
                <c:pt idx="83">
                  <c:v>2033</c:v>
                </c:pt>
                <c:pt idx="84">
                  <c:v>2034</c:v>
                </c:pt>
                <c:pt idx="85">
                  <c:v>2035</c:v>
                </c:pt>
                <c:pt idx="86">
                  <c:v>2036</c:v>
                </c:pt>
                <c:pt idx="87">
                  <c:v>2037</c:v>
                </c:pt>
                <c:pt idx="88">
                  <c:v>2038</c:v>
                </c:pt>
                <c:pt idx="89">
                  <c:v>2039</c:v>
                </c:pt>
                <c:pt idx="90">
                  <c:v>2040</c:v>
                </c:pt>
                <c:pt idx="91">
                  <c:v>2041</c:v>
                </c:pt>
                <c:pt idx="92">
                  <c:v>2042</c:v>
                </c:pt>
                <c:pt idx="93">
                  <c:v>2043</c:v>
                </c:pt>
                <c:pt idx="94">
                  <c:v>2044</c:v>
                </c:pt>
                <c:pt idx="95">
                  <c:v>2045</c:v>
                </c:pt>
                <c:pt idx="96">
                  <c:v>2046</c:v>
                </c:pt>
                <c:pt idx="97">
                  <c:v>2047</c:v>
                </c:pt>
                <c:pt idx="98">
                  <c:v>2048</c:v>
                </c:pt>
                <c:pt idx="99">
                  <c:v>2049</c:v>
                </c:pt>
                <c:pt idx="100">
                  <c:v>2050</c:v>
                </c:pt>
                <c:pt idx="101">
                  <c:v>2051</c:v>
                </c:pt>
                <c:pt idx="102">
                  <c:v>2052</c:v>
                </c:pt>
                <c:pt idx="103">
                  <c:v>2053</c:v>
                </c:pt>
                <c:pt idx="104">
                  <c:v>2054</c:v>
                </c:pt>
                <c:pt idx="105">
                  <c:v>2055</c:v>
                </c:pt>
                <c:pt idx="106">
                  <c:v>2056</c:v>
                </c:pt>
                <c:pt idx="107">
                  <c:v>2057</c:v>
                </c:pt>
                <c:pt idx="108">
                  <c:v>2058</c:v>
                </c:pt>
                <c:pt idx="109">
                  <c:v>2059</c:v>
                </c:pt>
                <c:pt idx="110">
                  <c:v>2060</c:v>
                </c:pt>
                <c:pt idx="111">
                  <c:v>2061</c:v>
                </c:pt>
                <c:pt idx="112">
                  <c:v>2062</c:v>
                </c:pt>
                <c:pt idx="113">
                  <c:v>2063</c:v>
                </c:pt>
                <c:pt idx="114">
                  <c:v>2064</c:v>
                </c:pt>
                <c:pt idx="115">
                  <c:v>2065</c:v>
                </c:pt>
                <c:pt idx="116">
                  <c:v>2066</c:v>
                </c:pt>
                <c:pt idx="117">
                  <c:v>2067</c:v>
                </c:pt>
                <c:pt idx="118">
                  <c:v>2068</c:v>
                </c:pt>
                <c:pt idx="119">
                  <c:v>2069</c:v>
                </c:pt>
                <c:pt idx="120">
                  <c:v>2070</c:v>
                </c:pt>
                <c:pt idx="121">
                  <c:v>2071</c:v>
                </c:pt>
                <c:pt idx="122">
                  <c:v>2072</c:v>
                </c:pt>
                <c:pt idx="123">
                  <c:v>2073</c:v>
                </c:pt>
                <c:pt idx="124">
                  <c:v>2074</c:v>
                </c:pt>
                <c:pt idx="125">
                  <c:v>2075</c:v>
                </c:pt>
                <c:pt idx="126">
                  <c:v>2076</c:v>
                </c:pt>
                <c:pt idx="127">
                  <c:v>2077</c:v>
                </c:pt>
                <c:pt idx="128">
                  <c:v>2078</c:v>
                </c:pt>
                <c:pt idx="129">
                  <c:v>2079</c:v>
                </c:pt>
                <c:pt idx="130">
                  <c:v>2080</c:v>
                </c:pt>
                <c:pt idx="131">
                  <c:v>2081</c:v>
                </c:pt>
                <c:pt idx="132">
                  <c:v>2082</c:v>
                </c:pt>
                <c:pt idx="133">
                  <c:v>2083</c:v>
                </c:pt>
                <c:pt idx="134">
                  <c:v>2084</c:v>
                </c:pt>
                <c:pt idx="135">
                  <c:v>2085</c:v>
                </c:pt>
                <c:pt idx="136">
                  <c:v>2086</c:v>
                </c:pt>
                <c:pt idx="137">
                  <c:v>2087</c:v>
                </c:pt>
                <c:pt idx="138">
                  <c:v>2088</c:v>
                </c:pt>
                <c:pt idx="139">
                  <c:v>2089</c:v>
                </c:pt>
                <c:pt idx="140">
                  <c:v>2090</c:v>
                </c:pt>
                <c:pt idx="141">
                  <c:v>2091</c:v>
                </c:pt>
                <c:pt idx="142">
                  <c:v>2092</c:v>
                </c:pt>
                <c:pt idx="143">
                  <c:v>2093</c:v>
                </c:pt>
                <c:pt idx="144">
                  <c:v>2094</c:v>
                </c:pt>
                <c:pt idx="145">
                  <c:v>2095</c:v>
                </c:pt>
                <c:pt idx="146">
                  <c:v>2096</c:v>
                </c:pt>
                <c:pt idx="147">
                  <c:v>2097</c:v>
                </c:pt>
                <c:pt idx="148">
                  <c:v>2098</c:v>
                </c:pt>
                <c:pt idx="149">
                  <c:v>2099</c:v>
                </c:pt>
              </c:strCache>
            </c:strRef>
          </c:cat>
          <c:val>
            <c:numRef>
              <c:f>Sheet3!$B$2:$B$151</c:f>
              <c:numCache>
                <c:formatCode>0</c:formatCode>
                <c:ptCount val="150"/>
                <c:pt idx="0">
                  <c:v>572419</c:v>
                </c:pt>
                <c:pt idx="1">
                  <c:v>571918</c:v>
                </c:pt>
                <c:pt idx="2">
                  <c:v>570789</c:v>
                </c:pt>
                <c:pt idx="3">
                  <c:v>569404</c:v>
                </c:pt>
                <c:pt idx="4">
                  <c:v>567765</c:v>
                </c:pt>
                <c:pt idx="5">
                  <c:v>565881</c:v>
                </c:pt>
                <c:pt idx="6">
                  <c:v>563791</c:v>
                </c:pt>
                <c:pt idx="7">
                  <c:v>561567</c:v>
                </c:pt>
                <c:pt idx="8">
                  <c:v>559334</c:v>
                </c:pt>
                <c:pt idx="9">
                  <c:v>557305</c:v>
                </c:pt>
                <c:pt idx="10">
                  <c:v>555740</c:v>
                </c:pt>
                <c:pt idx="11">
                  <c:v>554926</c:v>
                </c:pt>
                <c:pt idx="12">
                  <c:v>555175</c:v>
                </c:pt>
                <c:pt idx="13">
                  <c:v>556750</c:v>
                </c:pt>
                <c:pt idx="14">
                  <c:v>559816</c:v>
                </c:pt>
                <c:pt idx="15">
                  <c:v>564492</c:v>
                </c:pt>
                <c:pt idx="16">
                  <c:v>570791</c:v>
                </c:pt>
                <c:pt idx="17">
                  <c:v>578500</c:v>
                </c:pt>
                <c:pt idx="18">
                  <c:v>587387</c:v>
                </c:pt>
                <c:pt idx="19">
                  <c:v>597304</c:v>
                </c:pt>
                <c:pt idx="20">
                  <c:v>607976</c:v>
                </c:pt>
                <c:pt idx="21">
                  <c:v>619110</c:v>
                </c:pt>
                <c:pt idx="22">
                  <c:v>630596</c:v>
                </c:pt>
                <c:pt idx="23">
                  <c:v>642447</c:v>
                </c:pt>
                <c:pt idx="24">
                  <c:v>654770</c:v>
                </c:pt>
                <c:pt idx="25">
                  <c:v>668193</c:v>
                </c:pt>
                <c:pt idx="26">
                  <c:v>683556</c:v>
                </c:pt>
                <c:pt idx="27">
                  <c:v>701200</c:v>
                </c:pt>
                <c:pt idx="28">
                  <c:v>720979</c:v>
                </c:pt>
                <c:pt idx="29">
                  <c:v>742309</c:v>
                </c:pt>
                <c:pt idx="30">
                  <c:v>763876</c:v>
                </c:pt>
                <c:pt idx="31">
                  <c:v>784036</c:v>
                </c:pt>
                <c:pt idx="32">
                  <c:v>801531</c:v>
                </c:pt>
                <c:pt idx="33">
                  <c:v>815650</c:v>
                </c:pt>
                <c:pt idx="34">
                  <c:v>826348</c:v>
                </c:pt>
                <c:pt idx="35">
                  <c:v>834373</c:v>
                </c:pt>
                <c:pt idx="36">
                  <c:v>841082</c:v>
                </c:pt>
                <c:pt idx="37">
                  <c:v>848076</c:v>
                </c:pt>
                <c:pt idx="38">
                  <c:v>856482</c:v>
                </c:pt>
                <c:pt idx="39">
                  <c:v>866593</c:v>
                </c:pt>
                <c:pt idx="40">
                  <c:v>878341</c:v>
                </c:pt>
                <c:pt idx="41">
                  <c:v>891209</c:v>
                </c:pt>
                <c:pt idx="42">
                  <c:v>904025</c:v>
                </c:pt>
                <c:pt idx="43">
                  <c:v>915698</c:v>
                </c:pt>
                <c:pt idx="44">
                  <c:v>925612</c:v>
                </c:pt>
                <c:pt idx="45">
                  <c:v>933374</c:v>
                </c:pt>
                <c:pt idx="46">
                  <c:v>938858</c:v>
                </c:pt>
                <c:pt idx="47">
                  <c:v>942134</c:v>
                </c:pt>
                <c:pt idx="48">
                  <c:v>943113</c:v>
                </c:pt>
                <c:pt idx="49">
                  <c:v>941449</c:v>
                </c:pt>
                <c:pt idx="50">
                  <c:v>936352</c:v>
                </c:pt>
                <c:pt idx="51">
                  <c:v>926963</c:v>
                </c:pt>
                <c:pt idx="52">
                  <c:v>913161</c:v>
                </c:pt>
                <c:pt idx="53">
                  <c:v>895306</c:v>
                </c:pt>
                <c:pt idx="54">
                  <c:v>874075</c:v>
                </c:pt>
                <c:pt idx="55">
                  <c:v>850415</c:v>
                </c:pt>
                <c:pt idx="56">
                  <c:v>825448</c:v>
                </c:pt>
                <c:pt idx="57">
                  <c:v>800551</c:v>
                </c:pt>
                <c:pt idx="58">
                  <c:v>777059</c:v>
                </c:pt>
                <c:pt idx="59">
                  <c:v>756000</c:v>
                </c:pt>
                <c:pt idx="60">
                  <c:v>738324</c:v>
                </c:pt>
                <c:pt idx="61">
                  <c:v>724578</c:v>
                </c:pt>
                <c:pt idx="62">
                  <c:v>714398</c:v>
                </c:pt>
                <c:pt idx="63">
                  <c:v>707307</c:v>
                </c:pt>
                <c:pt idx="64">
                  <c:v>703059</c:v>
                </c:pt>
                <c:pt idx="65">
                  <c:v>701194</c:v>
                </c:pt>
              </c:numCache>
            </c:numRef>
          </c:val>
          <c:smooth val="0"/>
          <c:extLst>
            <c:ext xmlns:c16="http://schemas.microsoft.com/office/drawing/2014/chart" uri="{C3380CC4-5D6E-409C-BE32-E72D297353CC}">
              <c16:uniqueId val="{00000000-5330-43FE-A27A-85F891E7A248}"/>
            </c:ext>
          </c:extLst>
        </c:ser>
        <c:ser>
          <c:idx val="1"/>
          <c:order val="1"/>
          <c:tx>
            <c:strRef>
              <c:f>Sheet3!$C$1</c:f>
              <c:strCache>
                <c:ptCount val="1"/>
                <c:pt idx="0">
                  <c:v>ET, Estimates, 1950 - 2015:  Births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Sheet3!$A$2:$A$151</c:f>
              <c:strCache>
                <c:ptCount val="150"/>
                <c:pt idx="0">
                  <c:v>1950</c:v>
                </c:pt>
                <c:pt idx="1">
                  <c:v>1951</c:v>
                </c:pt>
                <c:pt idx="2">
                  <c:v>1952</c:v>
                </c:pt>
                <c:pt idx="3">
                  <c:v>1953</c:v>
                </c:pt>
                <c:pt idx="4">
                  <c:v>1954</c:v>
                </c:pt>
                <c:pt idx="5">
                  <c:v>1955</c:v>
                </c:pt>
                <c:pt idx="6">
                  <c:v>1956</c:v>
                </c:pt>
                <c:pt idx="7">
                  <c:v>1957</c:v>
                </c:pt>
                <c:pt idx="8">
                  <c:v>1958</c:v>
                </c:pt>
                <c:pt idx="9">
                  <c:v>1959</c:v>
                </c:pt>
                <c:pt idx="10">
                  <c:v>1960</c:v>
                </c:pt>
                <c:pt idx="11">
                  <c:v>1961</c:v>
                </c:pt>
                <c:pt idx="12">
                  <c:v>1962</c:v>
                </c:pt>
                <c:pt idx="13">
                  <c:v>1963</c:v>
                </c:pt>
                <c:pt idx="14">
                  <c:v>1964</c:v>
                </c:pt>
                <c:pt idx="15">
                  <c:v>1965</c:v>
                </c:pt>
                <c:pt idx="16">
                  <c:v>1966</c:v>
                </c:pt>
                <c:pt idx="17">
                  <c:v>1967</c:v>
                </c:pt>
                <c:pt idx="18">
                  <c:v>1968</c:v>
                </c:pt>
                <c:pt idx="19">
                  <c:v>1969</c:v>
                </c:pt>
                <c:pt idx="20">
                  <c:v>1970</c:v>
                </c:pt>
                <c:pt idx="21">
                  <c:v>1971</c:v>
                </c:pt>
                <c:pt idx="22">
                  <c:v>1972</c:v>
                </c:pt>
                <c:pt idx="23">
                  <c:v>1973</c:v>
                </c:pt>
                <c:pt idx="24">
                  <c:v>1974</c:v>
                </c:pt>
                <c:pt idx="25">
                  <c:v>1975</c:v>
                </c:pt>
                <c:pt idx="26">
                  <c:v>1976</c:v>
                </c:pt>
                <c:pt idx="27">
                  <c:v>1977</c:v>
                </c:pt>
                <c:pt idx="28">
                  <c:v>1978</c:v>
                </c:pt>
                <c:pt idx="29">
                  <c:v>1979</c:v>
                </c:pt>
                <c:pt idx="30">
                  <c:v>1980</c:v>
                </c:pt>
                <c:pt idx="31">
                  <c:v>1981</c:v>
                </c:pt>
                <c:pt idx="32">
                  <c:v>1982</c:v>
                </c:pt>
                <c:pt idx="33">
                  <c:v>1983</c:v>
                </c:pt>
                <c:pt idx="34">
                  <c:v>1984</c:v>
                </c:pt>
                <c:pt idx="35">
                  <c:v>1985</c:v>
                </c:pt>
                <c:pt idx="36">
                  <c:v>1986</c:v>
                </c:pt>
                <c:pt idx="37">
                  <c:v>1987</c:v>
                </c:pt>
                <c:pt idx="38">
                  <c:v>1988</c:v>
                </c:pt>
                <c:pt idx="39">
                  <c:v>1989</c:v>
                </c:pt>
                <c:pt idx="40">
                  <c:v>1990</c:v>
                </c:pt>
                <c:pt idx="41">
                  <c:v>1991</c:v>
                </c:pt>
                <c:pt idx="42">
                  <c:v>1992</c:v>
                </c:pt>
                <c:pt idx="43">
                  <c:v>1993</c:v>
                </c:pt>
                <c:pt idx="44">
                  <c:v>1994</c:v>
                </c:pt>
                <c:pt idx="45">
                  <c:v>1995</c:v>
                </c:pt>
                <c:pt idx="46">
                  <c:v>1996</c:v>
                </c:pt>
                <c:pt idx="47">
                  <c:v>1997</c:v>
                </c:pt>
                <c:pt idx="48">
                  <c:v>1998</c:v>
                </c:pt>
                <c:pt idx="49">
                  <c:v>1999</c:v>
                </c:pt>
                <c:pt idx="50">
                  <c:v>2000</c:v>
                </c:pt>
                <c:pt idx="51">
                  <c:v>2001</c:v>
                </c:pt>
                <c:pt idx="52">
                  <c:v>2002</c:v>
                </c:pt>
                <c:pt idx="53">
                  <c:v>2003</c:v>
                </c:pt>
                <c:pt idx="54">
                  <c:v>2004</c:v>
                </c:pt>
                <c:pt idx="55">
                  <c:v>2005</c:v>
                </c:pt>
                <c:pt idx="56">
                  <c:v>2006</c:v>
                </c:pt>
                <c:pt idx="57">
                  <c:v>2007</c:v>
                </c:pt>
                <c:pt idx="58">
                  <c:v>2008</c:v>
                </c:pt>
                <c:pt idx="59">
                  <c:v>2009</c:v>
                </c:pt>
                <c:pt idx="60">
                  <c:v>2010</c:v>
                </c:pt>
                <c:pt idx="61">
                  <c:v>2011</c:v>
                </c:pt>
                <c:pt idx="62">
                  <c:v>2012</c:v>
                </c:pt>
                <c:pt idx="63">
                  <c:v>2013</c:v>
                </c:pt>
                <c:pt idx="64">
                  <c:v>2014</c:v>
                </c:pt>
                <c:pt idx="65">
                  <c:v>2015</c:v>
                </c:pt>
                <c:pt idx="66">
                  <c:v>2016</c:v>
                </c:pt>
                <c:pt idx="67">
                  <c:v>2017</c:v>
                </c:pt>
                <c:pt idx="68">
                  <c:v>2018</c:v>
                </c:pt>
                <c:pt idx="69">
                  <c:v>2019</c:v>
                </c:pt>
                <c:pt idx="70">
                  <c:v>2020</c:v>
                </c:pt>
                <c:pt idx="71">
                  <c:v>2021</c:v>
                </c:pt>
                <c:pt idx="72">
                  <c:v>2022</c:v>
                </c:pt>
                <c:pt idx="73">
                  <c:v>2023</c:v>
                </c:pt>
                <c:pt idx="74">
                  <c:v>2024</c:v>
                </c:pt>
                <c:pt idx="75">
                  <c:v>2025</c:v>
                </c:pt>
                <c:pt idx="76">
                  <c:v>2026</c:v>
                </c:pt>
                <c:pt idx="77">
                  <c:v>2027</c:v>
                </c:pt>
                <c:pt idx="78">
                  <c:v>2028</c:v>
                </c:pt>
                <c:pt idx="79">
                  <c:v>2029</c:v>
                </c:pt>
                <c:pt idx="80">
                  <c:v>2030</c:v>
                </c:pt>
                <c:pt idx="81">
                  <c:v>2031</c:v>
                </c:pt>
                <c:pt idx="82">
                  <c:v>2032</c:v>
                </c:pt>
                <c:pt idx="83">
                  <c:v>2033</c:v>
                </c:pt>
                <c:pt idx="84">
                  <c:v>2034</c:v>
                </c:pt>
                <c:pt idx="85">
                  <c:v>2035</c:v>
                </c:pt>
                <c:pt idx="86">
                  <c:v>2036</c:v>
                </c:pt>
                <c:pt idx="87">
                  <c:v>2037</c:v>
                </c:pt>
                <c:pt idx="88">
                  <c:v>2038</c:v>
                </c:pt>
                <c:pt idx="89">
                  <c:v>2039</c:v>
                </c:pt>
                <c:pt idx="90">
                  <c:v>2040</c:v>
                </c:pt>
                <c:pt idx="91">
                  <c:v>2041</c:v>
                </c:pt>
                <c:pt idx="92">
                  <c:v>2042</c:v>
                </c:pt>
                <c:pt idx="93">
                  <c:v>2043</c:v>
                </c:pt>
                <c:pt idx="94">
                  <c:v>2044</c:v>
                </c:pt>
                <c:pt idx="95">
                  <c:v>2045</c:v>
                </c:pt>
                <c:pt idx="96">
                  <c:v>2046</c:v>
                </c:pt>
                <c:pt idx="97">
                  <c:v>2047</c:v>
                </c:pt>
                <c:pt idx="98">
                  <c:v>2048</c:v>
                </c:pt>
                <c:pt idx="99">
                  <c:v>2049</c:v>
                </c:pt>
                <c:pt idx="100">
                  <c:v>2050</c:v>
                </c:pt>
                <c:pt idx="101">
                  <c:v>2051</c:v>
                </c:pt>
                <c:pt idx="102">
                  <c:v>2052</c:v>
                </c:pt>
                <c:pt idx="103">
                  <c:v>2053</c:v>
                </c:pt>
                <c:pt idx="104">
                  <c:v>2054</c:v>
                </c:pt>
                <c:pt idx="105">
                  <c:v>2055</c:v>
                </c:pt>
                <c:pt idx="106">
                  <c:v>2056</c:v>
                </c:pt>
                <c:pt idx="107">
                  <c:v>2057</c:v>
                </c:pt>
                <c:pt idx="108">
                  <c:v>2058</c:v>
                </c:pt>
                <c:pt idx="109">
                  <c:v>2059</c:v>
                </c:pt>
                <c:pt idx="110">
                  <c:v>2060</c:v>
                </c:pt>
                <c:pt idx="111">
                  <c:v>2061</c:v>
                </c:pt>
                <c:pt idx="112">
                  <c:v>2062</c:v>
                </c:pt>
                <c:pt idx="113">
                  <c:v>2063</c:v>
                </c:pt>
                <c:pt idx="114">
                  <c:v>2064</c:v>
                </c:pt>
                <c:pt idx="115">
                  <c:v>2065</c:v>
                </c:pt>
                <c:pt idx="116">
                  <c:v>2066</c:v>
                </c:pt>
                <c:pt idx="117">
                  <c:v>2067</c:v>
                </c:pt>
                <c:pt idx="118">
                  <c:v>2068</c:v>
                </c:pt>
                <c:pt idx="119">
                  <c:v>2069</c:v>
                </c:pt>
                <c:pt idx="120">
                  <c:v>2070</c:v>
                </c:pt>
                <c:pt idx="121">
                  <c:v>2071</c:v>
                </c:pt>
                <c:pt idx="122">
                  <c:v>2072</c:v>
                </c:pt>
                <c:pt idx="123">
                  <c:v>2073</c:v>
                </c:pt>
                <c:pt idx="124">
                  <c:v>2074</c:v>
                </c:pt>
                <c:pt idx="125">
                  <c:v>2075</c:v>
                </c:pt>
                <c:pt idx="126">
                  <c:v>2076</c:v>
                </c:pt>
                <c:pt idx="127">
                  <c:v>2077</c:v>
                </c:pt>
                <c:pt idx="128">
                  <c:v>2078</c:v>
                </c:pt>
                <c:pt idx="129">
                  <c:v>2079</c:v>
                </c:pt>
                <c:pt idx="130">
                  <c:v>2080</c:v>
                </c:pt>
                <c:pt idx="131">
                  <c:v>2081</c:v>
                </c:pt>
                <c:pt idx="132">
                  <c:v>2082</c:v>
                </c:pt>
                <c:pt idx="133">
                  <c:v>2083</c:v>
                </c:pt>
                <c:pt idx="134">
                  <c:v>2084</c:v>
                </c:pt>
                <c:pt idx="135">
                  <c:v>2085</c:v>
                </c:pt>
                <c:pt idx="136">
                  <c:v>2086</c:v>
                </c:pt>
                <c:pt idx="137">
                  <c:v>2087</c:v>
                </c:pt>
                <c:pt idx="138">
                  <c:v>2088</c:v>
                </c:pt>
                <c:pt idx="139">
                  <c:v>2089</c:v>
                </c:pt>
                <c:pt idx="140">
                  <c:v>2090</c:v>
                </c:pt>
                <c:pt idx="141">
                  <c:v>2091</c:v>
                </c:pt>
                <c:pt idx="142">
                  <c:v>2092</c:v>
                </c:pt>
                <c:pt idx="143">
                  <c:v>2093</c:v>
                </c:pt>
                <c:pt idx="144">
                  <c:v>2094</c:v>
                </c:pt>
                <c:pt idx="145">
                  <c:v>2095</c:v>
                </c:pt>
                <c:pt idx="146">
                  <c:v>2096</c:v>
                </c:pt>
                <c:pt idx="147">
                  <c:v>2097</c:v>
                </c:pt>
                <c:pt idx="148">
                  <c:v>2098</c:v>
                </c:pt>
                <c:pt idx="149">
                  <c:v>2099</c:v>
                </c:pt>
              </c:strCache>
            </c:strRef>
          </c:cat>
          <c:val>
            <c:numRef>
              <c:f>Sheet3!$C$2:$C$151</c:f>
              <c:numCache>
                <c:formatCode>0</c:formatCode>
                <c:ptCount val="150"/>
                <c:pt idx="0">
                  <c:v>925222</c:v>
                </c:pt>
                <c:pt idx="1">
                  <c:v>926998</c:v>
                </c:pt>
                <c:pt idx="2">
                  <c:v>931907</c:v>
                </c:pt>
                <c:pt idx="3">
                  <c:v>939532</c:v>
                </c:pt>
                <c:pt idx="4">
                  <c:v>949873</c:v>
                </c:pt>
                <c:pt idx="5">
                  <c:v>962907</c:v>
                </c:pt>
                <c:pt idx="6">
                  <c:v>978554</c:v>
                </c:pt>
                <c:pt idx="7">
                  <c:v>996704</c:v>
                </c:pt>
                <c:pt idx="8">
                  <c:v>1017150</c:v>
                </c:pt>
                <c:pt idx="9">
                  <c:v>1039525</c:v>
                </c:pt>
                <c:pt idx="10">
                  <c:v>1063416</c:v>
                </c:pt>
                <c:pt idx="11">
                  <c:v>1088406</c:v>
                </c:pt>
                <c:pt idx="12">
                  <c:v>1114123</c:v>
                </c:pt>
                <c:pt idx="13">
                  <c:v>1140380</c:v>
                </c:pt>
                <c:pt idx="14">
                  <c:v>1167258</c:v>
                </c:pt>
                <c:pt idx="15">
                  <c:v>1195417</c:v>
                </c:pt>
                <c:pt idx="16">
                  <c:v>1225811</c:v>
                </c:pt>
                <c:pt idx="17">
                  <c:v>1259066</c:v>
                </c:pt>
                <c:pt idx="18">
                  <c:v>1295325</c:v>
                </c:pt>
                <c:pt idx="19">
                  <c:v>1334208</c:v>
                </c:pt>
                <c:pt idx="20">
                  <c:v>1374618</c:v>
                </c:pt>
                <c:pt idx="21">
                  <c:v>1415072</c:v>
                </c:pt>
                <c:pt idx="22">
                  <c:v>1454345</c:v>
                </c:pt>
                <c:pt idx="23">
                  <c:v>1491734</c:v>
                </c:pt>
                <c:pt idx="24">
                  <c:v>1527214</c:v>
                </c:pt>
                <c:pt idx="25">
                  <c:v>1561334</c:v>
                </c:pt>
                <c:pt idx="26">
                  <c:v>1595143</c:v>
                </c:pt>
                <c:pt idx="27">
                  <c:v>1630112</c:v>
                </c:pt>
                <c:pt idx="28">
                  <c:v>1667442</c:v>
                </c:pt>
                <c:pt idx="29">
                  <c:v>1707691</c:v>
                </c:pt>
                <c:pt idx="30">
                  <c:v>1751109</c:v>
                </c:pt>
                <c:pt idx="31">
                  <c:v>1797546</c:v>
                </c:pt>
                <c:pt idx="32">
                  <c:v>1846347</c:v>
                </c:pt>
                <c:pt idx="33">
                  <c:v>1896974</c:v>
                </c:pt>
                <c:pt idx="34">
                  <c:v>1949279</c:v>
                </c:pt>
                <c:pt idx="35">
                  <c:v>2003161</c:v>
                </c:pt>
                <c:pt idx="36">
                  <c:v>2058585</c:v>
                </c:pt>
                <c:pt idx="37">
                  <c:v>2115617</c:v>
                </c:pt>
                <c:pt idx="38">
                  <c:v>2174308</c:v>
                </c:pt>
                <c:pt idx="39">
                  <c:v>2234652</c:v>
                </c:pt>
                <c:pt idx="40">
                  <c:v>2297474</c:v>
                </c:pt>
                <c:pt idx="41">
                  <c:v>2363861</c:v>
                </c:pt>
                <c:pt idx="42">
                  <c:v>2433775</c:v>
                </c:pt>
                <c:pt idx="43">
                  <c:v>2506283</c:v>
                </c:pt>
                <c:pt idx="44">
                  <c:v>2579809</c:v>
                </c:pt>
                <c:pt idx="45">
                  <c:v>2651967</c:v>
                </c:pt>
                <c:pt idx="46">
                  <c:v>2720083</c:v>
                </c:pt>
                <c:pt idx="47">
                  <c:v>2781894</c:v>
                </c:pt>
                <c:pt idx="48">
                  <c:v>2835649</c:v>
                </c:pt>
                <c:pt idx="49">
                  <c:v>2880339</c:v>
                </c:pt>
                <c:pt idx="50">
                  <c:v>2914940</c:v>
                </c:pt>
                <c:pt idx="51">
                  <c:v>2939129</c:v>
                </c:pt>
                <c:pt idx="52">
                  <c:v>2954878</c:v>
                </c:pt>
                <c:pt idx="53">
                  <c:v>2964730</c:v>
                </c:pt>
                <c:pt idx="54">
                  <c:v>2970859</c:v>
                </c:pt>
                <c:pt idx="55">
                  <c:v>2976251</c:v>
                </c:pt>
                <c:pt idx="56">
                  <c:v>2983918</c:v>
                </c:pt>
                <c:pt idx="57">
                  <c:v>2995733</c:v>
                </c:pt>
                <c:pt idx="58">
                  <c:v>3012903</c:v>
                </c:pt>
                <c:pt idx="59">
                  <c:v>3036015</c:v>
                </c:pt>
                <c:pt idx="60">
                  <c:v>3064747</c:v>
                </c:pt>
                <c:pt idx="61">
                  <c:v>3097772</c:v>
                </c:pt>
                <c:pt idx="62">
                  <c:v>3132542</c:v>
                </c:pt>
                <c:pt idx="63">
                  <c:v>3166831</c:v>
                </c:pt>
                <c:pt idx="64">
                  <c:v>3199532</c:v>
                </c:pt>
                <c:pt idx="65">
                  <c:v>3229950</c:v>
                </c:pt>
              </c:numCache>
            </c:numRef>
          </c:val>
          <c:smooth val="0"/>
          <c:extLst>
            <c:ext xmlns:c16="http://schemas.microsoft.com/office/drawing/2014/chart" uri="{C3380CC4-5D6E-409C-BE32-E72D297353CC}">
              <c16:uniqueId val="{00000001-5330-43FE-A27A-85F891E7A248}"/>
            </c:ext>
          </c:extLst>
        </c:ser>
        <c:ser>
          <c:idx val="2"/>
          <c:order val="2"/>
          <c:tx>
            <c:strRef>
              <c:f>Sheet3!$D$1</c:f>
              <c:strCache>
                <c:ptCount val="1"/>
                <c:pt idx="0">
                  <c:v>ET, Projected, 2015 - 2094: Deaths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Sheet3!$A$2:$A$151</c:f>
              <c:strCache>
                <c:ptCount val="150"/>
                <c:pt idx="0">
                  <c:v>1950</c:v>
                </c:pt>
                <c:pt idx="1">
                  <c:v>1951</c:v>
                </c:pt>
                <c:pt idx="2">
                  <c:v>1952</c:v>
                </c:pt>
                <c:pt idx="3">
                  <c:v>1953</c:v>
                </c:pt>
                <c:pt idx="4">
                  <c:v>1954</c:v>
                </c:pt>
                <c:pt idx="5">
                  <c:v>1955</c:v>
                </c:pt>
                <c:pt idx="6">
                  <c:v>1956</c:v>
                </c:pt>
                <c:pt idx="7">
                  <c:v>1957</c:v>
                </c:pt>
                <c:pt idx="8">
                  <c:v>1958</c:v>
                </c:pt>
                <c:pt idx="9">
                  <c:v>1959</c:v>
                </c:pt>
                <c:pt idx="10">
                  <c:v>1960</c:v>
                </c:pt>
                <c:pt idx="11">
                  <c:v>1961</c:v>
                </c:pt>
                <c:pt idx="12">
                  <c:v>1962</c:v>
                </c:pt>
                <c:pt idx="13">
                  <c:v>1963</c:v>
                </c:pt>
                <c:pt idx="14">
                  <c:v>1964</c:v>
                </c:pt>
                <c:pt idx="15">
                  <c:v>1965</c:v>
                </c:pt>
                <c:pt idx="16">
                  <c:v>1966</c:v>
                </c:pt>
                <c:pt idx="17">
                  <c:v>1967</c:v>
                </c:pt>
                <c:pt idx="18">
                  <c:v>1968</c:v>
                </c:pt>
                <c:pt idx="19">
                  <c:v>1969</c:v>
                </c:pt>
                <c:pt idx="20">
                  <c:v>1970</c:v>
                </c:pt>
                <c:pt idx="21">
                  <c:v>1971</c:v>
                </c:pt>
                <c:pt idx="22">
                  <c:v>1972</c:v>
                </c:pt>
                <c:pt idx="23">
                  <c:v>1973</c:v>
                </c:pt>
                <c:pt idx="24">
                  <c:v>1974</c:v>
                </c:pt>
                <c:pt idx="25">
                  <c:v>1975</c:v>
                </c:pt>
                <c:pt idx="26">
                  <c:v>1976</c:v>
                </c:pt>
                <c:pt idx="27">
                  <c:v>1977</c:v>
                </c:pt>
                <c:pt idx="28">
                  <c:v>1978</c:v>
                </c:pt>
                <c:pt idx="29">
                  <c:v>1979</c:v>
                </c:pt>
                <c:pt idx="30">
                  <c:v>1980</c:v>
                </c:pt>
                <c:pt idx="31">
                  <c:v>1981</c:v>
                </c:pt>
                <c:pt idx="32">
                  <c:v>1982</c:v>
                </c:pt>
                <c:pt idx="33">
                  <c:v>1983</c:v>
                </c:pt>
                <c:pt idx="34">
                  <c:v>1984</c:v>
                </c:pt>
                <c:pt idx="35">
                  <c:v>1985</c:v>
                </c:pt>
                <c:pt idx="36">
                  <c:v>1986</c:v>
                </c:pt>
                <c:pt idx="37">
                  <c:v>1987</c:v>
                </c:pt>
                <c:pt idx="38">
                  <c:v>1988</c:v>
                </c:pt>
                <c:pt idx="39">
                  <c:v>1989</c:v>
                </c:pt>
                <c:pt idx="40">
                  <c:v>1990</c:v>
                </c:pt>
                <c:pt idx="41">
                  <c:v>1991</c:v>
                </c:pt>
                <c:pt idx="42">
                  <c:v>1992</c:v>
                </c:pt>
                <c:pt idx="43">
                  <c:v>1993</c:v>
                </c:pt>
                <c:pt idx="44">
                  <c:v>1994</c:v>
                </c:pt>
                <c:pt idx="45">
                  <c:v>1995</c:v>
                </c:pt>
                <c:pt idx="46">
                  <c:v>1996</c:v>
                </c:pt>
                <c:pt idx="47">
                  <c:v>1997</c:v>
                </c:pt>
                <c:pt idx="48">
                  <c:v>1998</c:v>
                </c:pt>
                <c:pt idx="49">
                  <c:v>1999</c:v>
                </c:pt>
                <c:pt idx="50">
                  <c:v>2000</c:v>
                </c:pt>
                <c:pt idx="51">
                  <c:v>2001</c:v>
                </c:pt>
                <c:pt idx="52">
                  <c:v>2002</c:v>
                </c:pt>
                <c:pt idx="53">
                  <c:v>2003</c:v>
                </c:pt>
                <c:pt idx="54">
                  <c:v>2004</c:v>
                </c:pt>
                <c:pt idx="55">
                  <c:v>2005</c:v>
                </c:pt>
                <c:pt idx="56">
                  <c:v>2006</c:v>
                </c:pt>
                <c:pt idx="57">
                  <c:v>2007</c:v>
                </c:pt>
                <c:pt idx="58">
                  <c:v>2008</c:v>
                </c:pt>
                <c:pt idx="59">
                  <c:v>2009</c:v>
                </c:pt>
                <c:pt idx="60">
                  <c:v>2010</c:v>
                </c:pt>
                <c:pt idx="61">
                  <c:v>2011</c:v>
                </c:pt>
                <c:pt idx="62">
                  <c:v>2012</c:v>
                </c:pt>
                <c:pt idx="63">
                  <c:v>2013</c:v>
                </c:pt>
                <c:pt idx="64">
                  <c:v>2014</c:v>
                </c:pt>
                <c:pt idx="65">
                  <c:v>2015</c:v>
                </c:pt>
                <c:pt idx="66">
                  <c:v>2016</c:v>
                </c:pt>
                <c:pt idx="67">
                  <c:v>2017</c:v>
                </c:pt>
                <c:pt idx="68">
                  <c:v>2018</c:v>
                </c:pt>
                <c:pt idx="69">
                  <c:v>2019</c:v>
                </c:pt>
                <c:pt idx="70">
                  <c:v>2020</c:v>
                </c:pt>
                <c:pt idx="71">
                  <c:v>2021</c:v>
                </c:pt>
                <c:pt idx="72">
                  <c:v>2022</c:v>
                </c:pt>
                <c:pt idx="73">
                  <c:v>2023</c:v>
                </c:pt>
                <c:pt idx="74">
                  <c:v>2024</c:v>
                </c:pt>
                <c:pt idx="75">
                  <c:v>2025</c:v>
                </c:pt>
                <c:pt idx="76">
                  <c:v>2026</c:v>
                </c:pt>
                <c:pt idx="77">
                  <c:v>2027</c:v>
                </c:pt>
                <c:pt idx="78">
                  <c:v>2028</c:v>
                </c:pt>
                <c:pt idx="79">
                  <c:v>2029</c:v>
                </c:pt>
                <c:pt idx="80">
                  <c:v>2030</c:v>
                </c:pt>
                <c:pt idx="81">
                  <c:v>2031</c:v>
                </c:pt>
                <c:pt idx="82">
                  <c:v>2032</c:v>
                </c:pt>
                <c:pt idx="83">
                  <c:v>2033</c:v>
                </c:pt>
                <c:pt idx="84">
                  <c:v>2034</c:v>
                </c:pt>
                <c:pt idx="85">
                  <c:v>2035</c:v>
                </c:pt>
                <c:pt idx="86">
                  <c:v>2036</c:v>
                </c:pt>
                <c:pt idx="87">
                  <c:v>2037</c:v>
                </c:pt>
                <c:pt idx="88">
                  <c:v>2038</c:v>
                </c:pt>
                <c:pt idx="89">
                  <c:v>2039</c:v>
                </c:pt>
                <c:pt idx="90">
                  <c:v>2040</c:v>
                </c:pt>
                <c:pt idx="91">
                  <c:v>2041</c:v>
                </c:pt>
                <c:pt idx="92">
                  <c:v>2042</c:v>
                </c:pt>
                <c:pt idx="93">
                  <c:v>2043</c:v>
                </c:pt>
                <c:pt idx="94">
                  <c:v>2044</c:v>
                </c:pt>
                <c:pt idx="95">
                  <c:v>2045</c:v>
                </c:pt>
                <c:pt idx="96">
                  <c:v>2046</c:v>
                </c:pt>
                <c:pt idx="97">
                  <c:v>2047</c:v>
                </c:pt>
                <c:pt idx="98">
                  <c:v>2048</c:v>
                </c:pt>
                <c:pt idx="99">
                  <c:v>2049</c:v>
                </c:pt>
                <c:pt idx="100">
                  <c:v>2050</c:v>
                </c:pt>
                <c:pt idx="101">
                  <c:v>2051</c:v>
                </c:pt>
                <c:pt idx="102">
                  <c:v>2052</c:v>
                </c:pt>
                <c:pt idx="103">
                  <c:v>2053</c:v>
                </c:pt>
                <c:pt idx="104">
                  <c:v>2054</c:v>
                </c:pt>
                <c:pt idx="105">
                  <c:v>2055</c:v>
                </c:pt>
                <c:pt idx="106">
                  <c:v>2056</c:v>
                </c:pt>
                <c:pt idx="107">
                  <c:v>2057</c:v>
                </c:pt>
                <c:pt idx="108">
                  <c:v>2058</c:v>
                </c:pt>
                <c:pt idx="109">
                  <c:v>2059</c:v>
                </c:pt>
                <c:pt idx="110">
                  <c:v>2060</c:v>
                </c:pt>
                <c:pt idx="111">
                  <c:v>2061</c:v>
                </c:pt>
                <c:pt idx="112">
                  <c:v>2062</c:v>
                </c:pt>
                <c:pt idx="113">
                  <c:v>2063</c:v>
                </c:pt>
                <c:pt idx="114">
                  <c:v>2064</c:v>
                </c:pt>
                <c:pt idx="115">
                  <c:v>2065</c:v>
                </c:pt>
                <c:pt idx="116">
                  <c:v>2066</c:v>
                </c:pt>
                <c:pt idx="117">
                  <c:v>2067</c:v>
                </c:pt>
                <c:pt idx="118">
                  <c:v>2068</c:v>
                </c:pt>
                <c:pt idx="119">
                  <c:v>2069</c:v>
                </c:pt>
                <c:pt idx="120">
                  <c:v>2070</c:v>
                </c:pt>
                <c:pt idx="121">
                  <c:v>2071</c:v>
                </c:pt>
                <c:pt idx="122">
                  <c:v>2072</c:v>
                </c:pt>
                <c:pt idx="123">
                  <c:v>2073</c:v>
                </c:pt>
                <c:pt idx="124">
                  <c:v>2074</c:v>
                </c:pt>
                <c:pt idx="125">
                  <c:v>2075</c:v>
                </c:pt>
                <c:pt idx="126">
                  <c:v>2076</c:v>
                </c:pt>
                <c:pt idx="127">
                  <c:v>2077</c:v>
                </c:pt>
                <c:pt idx="128">
                  <c:v>2078</c:v>
                </c:pt>
                <c:pt idx="129">
                  <c:v>2079</c:v>
                </c:pt>
                <c:pt idx="130">
                  <c:v>2080</c:v>
                </c:pt>
                <c:pt idx="131">
                  <c:v>2081</c:v>
                </c:pt>
                <c:pt idx="132">
                  <c:v>2082</c:v>
                </c:pt>
                <c:pt idx="133">
                  <c:v>2083</c:v>
                </c:pt>
                <c:pt idx="134">
                  <c:v>2084</c:v>
                </c:pt>
                <c:pt idx="135">
                  <c:v>2085</c:v>
                </c:pt>
                <c:pt idx="136">
                  <c:v>2086</c:v>
                </c:pt>
                <c:pt idx="137">
                  <c:v>2087</c:v>
                </c:pt>
                <c:pt idx="138">
                  <c:v>2088</c:v>
                </c:pt>
                <c:pt idx="139">
                  <c:v>2089</c:v>
                </c:pt>
                <c:pt idx="140">
                  <c:v>2090</c:v>
                </c:pt>
                <c:pt idx="141">
                  <c:v>2091</c:v>
                </c:pt>
                <c:pt idx="142">
                  <c:v>2092</c:v>
                </c:pt>
                <c:pt idx="143">
                  <c:v>2093</c:v>
                </c:pt>
                <c:pt idx="144">
                  <c:v>2094</c:v>
                </c:pt>
                <c:pt idx="145">
                  <c:v>2095</c:v>
                </c:pt>
                <c:pt idx="146">
                  <c:v>2096</c:v>
                </c:pt>
                <c:pt idx="147">
                  <c:v>2097</c:v>
                </c:pt>
                <c:pt idx="148">
                  <c:v>2098</c:v>
                </c:pt>
                <c:pt idx="149">
                  <c:v>2099</c:v>
                </c:pt>
              </c:strCache>
            </c:strRef>
          </c:cat>
          <c:val>
            <c:numRef>
              <c:f>Sheet3!$D$2:$D$151</c:f>
              <c:numCache>
                <c:formatCode>General</c:formatCode>
                <c:ptCount val="150"/>
                <c:pt idx="65">
                  <c:v>701194</c:v>
                </c:pt>
                <c:pt idx="66">
                  <c:v>701103</c:v>
                </c:pt>
                <c:pt idx="67">
                  <c:v>702087</c:v>
                </c:pt>
                <c:pt idx="68">
                  <c:v>703545</c:v>
                </c:pt>
                <c:pt idx="69">
                  <c:v>705104</c:v>
                </c:pt>
                <c:pt idx="70">
                  <c:v>706561</c:v>
                </c:pt>
                <c:pt idx="71">
                  <c:v>707939</c:v>
                </c:pt>
                <c:pt idx="72">
                  <c:v>709573</c:v>
                </c:pt>
                <c:pt idx="73">
                  <c:v>711740</c:v>
                </c:pt>
                <c:pt idx="74">
                  <c:v>714500</c:v>
                </c:pt>
                <c:pt idx="75">
                  <c:v>717908</c:v>
                </c:pt>
                <c:pt idx="76">
                  <c:v>721996</c:v>
                </c:pt>
                <c:pt idx="77">
                  <c:v>726771</c:v>
                </c:pt>
                <c:pt idx="78">
                  <c:v>732242</c:v>
                </c:pt>
                <c:pt idx="79">
                  <c:v>738428</c:v>
                </c:pt>
                <c:pt idx="80">
                  <c:v>745336</c:v>
                </c:pt>
                <c:pt idx="81">
                  <c:v>752958</c:v>
                </c:pt>
                <c:pt idx="82">
                  <c:v>761278</c:v>
                </c:pt>
                <c:pt idx="83">
                  <c:v>770288</c:v>
                </c:pt>
                <c:pt idx="84">
                  <c:v>779999</c:v>
                </c:pt>
                <c:pt idx="85">
                  <c:v>790425</c:v>
                </c:pt>
                <c:pt idx="86">
                  <c:v>801580</c:v>
                </c:pt>
                <c:pt idx="87">
                  <c:v>813481</c:v>
                </c:pt>
                <c:pt idx="88">
                  <c:v>826144</c:v>
                </c:pt>
                <c:pt idx="89">
                  <c:v>839580</c:v>
                </c:pt>
                <c:pt idx="90">
                  <c:v>853788</c:v>
                </c:pt>
                <c:pt idx="91">
                  <c:v>868754</c:v>
                </c:pt>
                <c:pt idx="92">
                  <c:v>884474</c:v>
                </c:pt>
                <c:pt idx="93">
                  <c:v>900955</c:v>
                </c:pt>
                <c:pt idx="94">
                  <c:v>918218</c:v>
                </c:pt>
                <c:pt idx="95">
                  <c:v>936305</c:v>
                </c:pt>
                <c:pt idx="96">
                  <c:v>955264</c:v>
                </c:pt>
                <c:pt idx="97">
                  <c:v>975121</c:v>
                </c:pt>
                <c:pt idx="98">
                  <c:v>995888</c:v>
                </c:pt>
                <c:pt idx="99">
                  <c:v>1017558</c:v>
                </c:pt>
                <c:pt idx="100">
                  <c:v>1040096</c:v>
                </c:pt>
                <c:pt idx="101">
                  <c:v>1063454</c:v>
                </c:pt>
                <c:pt idx="102">
                  <c:v>1087579</c:v>
                </c:pt>
                <c:pt idx="103">
                  <c:v>1112434</c:v>
                </c:pt>
                <c:pt idx="104">
                  <c:v>1138012</c:v>
                </c:pt>
                <c:pt idx="105">
                  <c:v>1164337</c:v>
                </c:pt>
                <c:pt idx="106">
                  <c:v>1191459</c:v>
                </c:pt>
                <c:pt idx="107">
                  <c:v>1219422</c:v>
                </c:pt>
                <c:pt idx="108">
                  <c:v>1248241</c:v>
                </c:pt>
                <c:pt idx="109">
                  <c:v>1277896</c:v>
                </c:pt>
                <c:pt idx="110">
                  <c:v>1308356</c:v>
                </c:pt>
                <c:pt idx="111">
                  <c:v>1339577</c:v>
                </c:pt>
                <c:pt idx="112">
                  <c:v>1371492</c:v>
                </c:pt>
                <c:pt idx="113">
                  <c:v>1404037</c:v>
                </c:pt>
                <c:pt idx="114">
                  <c:v>1437164</c:v>
                </c:pt>
                <c:pt idx="115">
                  <c:v>1470866</c:v>
                </c:pt>
                <c:pt idx="116">
                  <c:v>1505162</c:v>
                </c:pt>
                <c:pt idx="117">
                  <c:v>1540058</c:v>
                </c:pt>
                <c:pt idx="118">
                  <c:v>1575527</c:v>
                </c:pt>
                <c:pt idx="119">
                  <c:v>1611502</c:v>
                </c:pt>
                <c:pt idx="120">
                  <c:v>1647944</c:v>
                </c:pt>
                <c:pt idx="121">
                  <c:v>1684822</c:v>
                </c:pt>
                <c:pt idx="122">
                  <c:v>1722063</c:v>
                </c:pt>
                <c:pt idx="123">
                  <c:v>1759556</c:v>
                </c:pt>
                <c:pt idx="124">
                  <c:v>1797173</c:v>
                </c:pt>
                <c:pt idx="125">
                  <c:v>1834809</c:v>
                </c:pt>
                <c:pt idx="126">
                  <c:v>1872389</c:v>
                </c:pt>
                <c:pt idx="127">
                  <c:v>1909843</c:v>
                </c:pt>
                <c:pt idx="128">
                  <c:v>1947073</c:v>
                </c:pt>
                <c:pt idx="129">
                  <c:v>1983959</c:v>
                </c:pt>
                <c:pt idx="130">
                  <c:v>2020437</c:v>
                </c:pt>
                <c:pt idx="131">
                  <c:v>2056489.99999999</c:v>
                </c:pt>
                <c:pt idx="132">
                  <c:v>2092097</c:v>
                </c:pt>
                <c:pt idx="133">
                  <c:v>2127186</c:v>
                </c:pt>
                <c:pt idx="134">
                  <c:v>2161629</c:v>
                </c:pt>
                <c:pt idx="135">
                  <c:v>2195292</c:v>
                </c:pt>
                <c:pt idx="136">
                  <c:v>2228056</c:v>
                </c:pt>
                <c:pt idx="137">
                  <c:v>2259838</c:v>
                </c:pt>
                <c:pt idx="138">
                  <c:v>2290558</c:v>
                </c:pt>
                <c:pt idx="139">
                  <c:v>2320139</c:v>
                </c:pt>
                <c:pt idx="140">
                  <c:v>2348544</c:v>
                </c:pt>
                <c:pt idx="141">
                  <c:v>2375775</c:v>
                </c:pt>
                <c:pt idx="142">
                  <c:v>2401855</c:v>
                </c:pt>
                <c:pt idx="143">
                  <c:v>2426813</c:v>
                </c:pt>
                <c:pt idx="144">
                  <c:v>2450684</c:v>
                </c:pt>
                <c:pt idx="145">
                  <c:v>2473485</c:v>
                </c:pt>
                <c:pt idx="146">
                  <c:v>2495222</c:v>
                </c:pt>
                <c:pt idx="147">
                  <c:v>2515906</c:v>
                </c:pt>
                <c:pt idx="148">
                  <c:v>2535539</c:v>
                </c:pt>
                <c:pt idx="149">
                  <c:v>2554122</c:v>
                </c:pt>
              </c:numCache>
            </c:numRef>
          </c:val>
          <c:smooth val="0"/>
          <c:extLst>
            <c:ext xmlns:c16="http://schemas.microsoft.com/office/drawing/2014/chart" uri="{C3380CC4-5D6E-409C-BE32-E72D297353CC}">
              <c16:uniqueId val="{00000002-5330-43FE-A27A-85F891E7A248}"/>
            </c:ext>
          </c:extLst>
        </c:ser>
        <c:ser>
          <c:idx val="3"/>
          <c:order val="3"/>
          <c:tx>
            <c:strRef>
              <c:f>Sheet3!$E$1</c:f>
              <c:strCache>
                <c:ptCount val="1"/>
                <c:pt idx="0">
                  <c:v>ET, Projected 2015 -2094: Births</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Sheet3!$A$2:$A$151</c:f>
              <c:strCache>
                <c:ptCount val="150"/>
                <c:pt idx="0">
                  <c:v>1950</c:v>
                </c:pt>
                <c:pt idx="1">
                  <c:v>1951</c:v>
                </c:pt>
                <c:pt idx="2">
                  <c:v>1952</c:v>
                </c:pt>
                <c:pt idx="3">
                  <c:v>1953</c:v>
                </c:pt>
                <c:pt idx="4">
                  <c:v>1954</c:v>
                </c:pt>
                <c:pt idx="5">
                  <c:v>1955</c:v>
                </c:pt>
                <c:pt idx="6">
                  <c:v>1956</c:v>
                </c:pt>
                <c:pt idx="7">
                  <c:v>1957</c:v>
                </c:pt>
                <c:pt idx="8">
                  <c:v>1958</c:v>
                </c:pt>
                <c:pt idx="9">
                  <c:v>1959</c:v>
                </c:pt>
                <c:pt idx="10">
                  <c:v>1960</c:v>
                </c:pt>
                <c:pt idx="11">
                  <c:v>1961</c:v>
                </c:pt>
                <c:pt idx="12">
                  <c:v>1962</c:v>
                </c:pt>
                <c:pt idx="13">
                  <c:v>1963</c:v>
                </c:pt>
                <c:pt idx="14">
                  <c:v>1964</c:v>
                </c:pt>
                <c:pt idx="15">
                  <c:v>1965</c:v>
                </c:pt>
                <c:pt idx="16">
                  <c:v>1966</c:v>
                </c:pt>
                <c:pt idx="17">
                  <c:v>1967</c:v>
                </c:pt>
                <c:pt idx="18">
                  <c:v>1968</c:v>
                </c:pt>
                <c:pt idx="19">
                  <c:v>1969</c:v>
                </c:pt>
                <c:pt idx="20">
                  <c:v>1970</c:v>
                </c:pt>
                <c:pt idx="21">
                  <c:v>1971</c:v>
                </c:pt>
                <c:pt idx="22">
                  <c:v>1972</c:v>
                </c:pt>
                <c:pt idx="23">
                  <c:v>1973</c:v>
                </c:pt>
                <c:pt idx="24">
                  <c:v>1974</c:v>
                </c:pt>
                <c:pt idx="25">
                  <c:v>1975</c:v>
                </c:pt>
                <c:pt idx="26">
                  <c:v>1976</c:v>
                </c:pt>
                <c:pt idx="27">
                  <c:v>1977</c:v>
                </c:pt>
                <c:pt idx="28">
                  <c:v>1978</c:v>
                </c:pt>
                <c:pt idx="29">
                  <c:v>1979</c:v>
                </c:pt>
                <c:pt idx="30">
                  <c:v>1980</c:v>
                </c:pt>
                <c:pt idx="31">
                  <c:v>1981</c:v>
                </c:pt>
                <c:pt idx="32">
                  <c:v>1982</c:v>
                </c:pt>
                <c:pt idx="33">
                  <c:v>1983</c:v>
                </c:pt>
                <c:pt idx="34">
                  <c:v>1984</c:v>
                </c:pt>
                <c:pt idx="35">
                  <c:v>1985</c:v>
                </c:pt>
                <c:pt idx="36">
                  <c:v>1986</c:v>
                </c:pt>
                <c:pt idx="37">
                  <c:v>1987</c:v>
                </c:pt>
                <c:pt idx="38">
                  <c:v>1988</c:v>
                </c:pt>
                <c:pt idx="39">
                  <c:v>1989</c:v>
                </c:pt>
                <c:pt idx="40">
                  <c:v>1990</c:v>
                </c:pt>
                <c:pt idx="41">
                  <c:v>1991</c:v>
                </c:pt>
                <c:pt idx="42">
                  <c:v>1992</c:v>
                </c:pt>
                <c:pt idx="43">
                  <c:v>1993</c:v>
                </c:pt>
                <c:pt idx="44">
                  <c:v>1994</c:v>
                </c:pt>
                <c:pt idx="45">
                  <c:v>1995</c:v>
                </c:pt>
                <c:pt idx="46">
                  <c:v>1996</c:v>
                </c:pt>
                <c:pt idx="47">
                  <c:v>1997</c:v>
                </c:pt>
                <c:pt idx="48">
                  <c:v>1998</c:v>
                </c:pt>
                <c:pt idx="49">
                  <c:v>1999</c:v>
                </c:pt>
                <c:pt idx="50">
                  <c:v>2000</c:v>
                </c:pt>
                <c:pt idx="51">
                  <c:v>2001</c:v>
                </c:pt>
                <c:pt idx="52">
                  <c:v>2002</c:v>
                </c:pt>
                <c:pt idx="53">
                  <c:v>2003</c:v>
                </c:pt>
                <c:pt idx="54">
                  <c:v>2004</c:v>
                </c:pt>
                <c:pt idx="55">
                  <c:v>2005</c:v>
                </c:pt>
                <c:pt idx="56">
                  <c:v>2006</c:v>
                </c:pt>
                <c:pt idx="57">
                  <c:v>2007</c:v>
                </c:pt>
                <c:pt idx="58">
                  <c:v>2008</c:v>
                </c:pt>
                <c:pt idx="59">
                  <c:v>2009</c:v>
                </c:pt>
                <c:pt idx="60">
                  <c:v>2010</c:v>
                </c:pt>
                <c:pt idx="61">
                  <c:v>2011</c:v>
                </c:pt>
                <c:pt idx="62">
                  <c:v>2012</c:v>
                </c:pt>
                <c:pt idx="63">
                  <c:v>2013</c:v>
                </c:pt>
                <c:pt idx="64">
                  <c:v>2014</c:v>
                </c:pt>
                <c:pt idx="65">
                  <c:v>2015</c:v>
                </c:pt>
                <c:pt idx="66">
                  <c:v>2016</c:v>
                </c:pt>
                <c:pt idx="67">
                  <c:v>2017</c:v>
                </c:pt>
                <c:pt idx="68">
                  <c:v>2018</c:v>
                </c:pt>
                <c:pt idx="69">
                  <c:v>2019</c:v>
                </c:pt>
                <c:pt idx="70">
                  <c:v>2020</c:v>
                </c:pt>
                <c:pt idx="71">
                  <c:v>2021</c:v>
                </c:pt>
                <c:pt idx="72">
                  <c:v>2022</c:v>
                </c:pt>
                <c:pt idx="73">
                  <c:v>2023</c:v>
                </c:pt>
                <c:pt idx="74">
                  <c:v>2024</c:v>
                </c:pt>
                <c:pt idx="75">
                  <c:v>2025</c:v>
                </c:pt>
                <c:pt idx="76">
                  <c:v>2026</c:v>
                </c:pt>
                <c:pt idx="77">
                  <c:v>2027</c:v>
                </c:pt>
                <c:pt idx="78">
                  <c:v>2028</c:v>
                </c:pt>
                <c:pt idx="79">
                  <c:v>2029</c:v>
                </c:pt>
                <c:pt idx="80">
                  <c:v>2030</c:v>
                </c:pt>
                <c:pt idx="81">
                  <c:v>2031</c:v>
                </c:pt>
                <c:pt idx="82">
                  <c:v>2032</c:v>
                </c:pt>
                <c:pt idx="83">
                  <c:v>2033</c:v>
                </c:pt>
                <c:pt idx="84">
                  <c:v>2034</c:v>
                </c:pt>
                <c:pt idx="85">
                  <c:v>2035</c:v>
                </c:pt>
                <c:pt idx="86">
                  <c:v>2036</c:v>
                </c:pt>
                <c:pt idx="87">
                  <c:v>2037</c:v>
                </c:pt>
                <c:pt idx="88">
                  <c:v>2038</c:v>
                </c:pt>
                <c:pt idx="89">
                  <c:v>2039</c:v>
                </c:pt>
                <c:pt idx="90">
                  <c:v>2040</c:v>
                </c:pt>
                <c:pt idx="91">
                  <c:v>2041</c:v>
                </c:pt>
                <c:pt idx="92">
                  <c:v>2042</c:v>
                </c:pt>
                <c:pt idx="93">
                  <c:v>2043</c:v>
                </c:pt>
                <c:pt idx="94">
                  <c:v>2044</c:v>
                </c:pt>
                <c:pt idx="95">
                  <c:v>2045</c:v>
                </c:pt>
                <c:pt idx="96">
                  <c:v>2046</c:v>
                </c:pt>
                <c:pt idx="97">
                  <c:v>2047</c:v>
                </c:pt>
                <c:pt idx="98">
                  <c:v>2048</c:v>
                </c:pt>
                <c:pt idx="99">
                  <c:v>2049</c:v>
                </c:pt>
                <c:pt idx="100">
                  <c:v>2050</c:v>
                </c:pt>
                <c:pt idx="101">
                  <c:v>2051</c:v>
                </c:pt>
                <c:pt idx="102">
                  <c:v>2052</c:v>
                </c:pt>
                <c:pt idx="103">
                  <c:v>2053</c:v>
                </c:pt>
                <c:pt idx="104">
                  <c:v>2054</c:v>
                </c:pt>
                <c:pt idx="105">
                  <c:v>2055</c:v>
                </c:pt>
                <c:pt idx="106">
                  <c:v>2056</c:v>
                </c:pt>
                <c:pt idx="107">
                  <c:v>2057</c:v>
                </c:pt>
                <c:pt idx="108">
                  <c:v>2058</c:v>
                </c:pt>
                <c:pt idx="109">
                  <c:v>2059</c:v>
                </c:pt>
                <c:pt idx="110">
                  <c:v>2060</c:v>
                </c:pt>
                <c:pt idx="111">
                  <c:v>2061</c:v>
                </c:pt>
                <c:pt idx="112">
                  <c:v>2062</c:v>
                </c:pt>
                <c:pt idx="113">
                  <c:v>2063</c:v>
                </c:pt>
                <c:pt idx="114">
                  <c:v>2064</c:v>
                </c:pt>
                <c:pt idx="115">
                  <c:v>2065</c:v>
                </c:pt>
                <c:pt idx="116">
                  <c:v>2066</c:v>
                </c:pt>
                <c:pt idx="117">
                  <c:v>2067</c:v>
                </c:pt>
                <c:pt idx="118">
                  <c:v>2068</c:v>
                </c:pt>
                <c:pt idx="119">
                  <c:v>2069</c:v>
                </c:pt>
                <c:pt idx="120">
                  <c:v>2070</c:v>
                </c:pt>
                <c:pt idx="121">
                  <c:v>2071</c:v>
                </c:pt>
                <c:pt idx="122">
                  <c:v>2072</c:v>
                </c:pt>
                <c:pt idx="123">
                  <c:v>2073</c:v>
                </c:pt>
                <c:pt idx="124">
                  <c:v>2074</c:v>
                </c:pt>
                <c:pt idx="125">
                  <c:v>2075</c:v>
                </c:pt>
                <c:pt idx="126">
                  <c:v>2076</c:v>
                </c:pt>
                <c:pt idx="127">
                  <c:v>2077</c:v>
                </c:pt>
                <c:pt idx="128">
                  <c:v>2078</c:v>
                </c:pt>
                <c:pt idx="129">
                  <c:v>2079</c:v>
                </c:pt>
                <c:pt idx="130">
                  <c:v>2080</c:v>
                </c:pt>
                <c:pt idx="131">
                  <c:v>2081</c:v>
                </c:pt>
                <c:pt idx="132">
                  <c:v>2082</c:v>
                </c:pt>
                <c:pt idx="133">
                  <c:v>2083</c:v>
                </c:pt>
                <c:pt idx="134">
                  <c:v>2084</c:v>
                </c:pt>
                <c:pt idx="135">
                  <c:v>2085</c:v>
                </c:pt>
                <c:pt idx="136">
                  <c:v>2086</c:v>
                </c:pt>
                <c:pt idx="137">
                  <c:v>2087</c:v>
                </c:pt>
                <c:pt idx="138">
                  <c:v>2088</c:v>
                </c:pt>
                <c:pt idx="139">
                  <c:v>2089</c:v>
                </c:pt>
                <c:pt idx="140">
                  <c:v>2090</c:v>
                </c:pt>
                <c:pt idx="141">
                  <c:v>2091</c:v>
                </c:pt>
                <c:pt idx="142">
                  <c:v>2092</c:v>
                </c:pt>
                <c:pt idx="143">
                  <c:v>2093</c:v>
                </c:pt>
                <c:pt idx="144">
                  <c:v>2094</c:v>
                </c:pt>
                <c:pt idx="145">
                  <c:v>2095</c:v>
                </c:pt>
                <c:pt idx="146">
                  <c:v>2096</c:v>
                </c:pt>
                <c:pt idx="147">
                  <c:v>2097</c:v>
                </c:pt>
                <c:pt idx="148">
                  <c:v>2098</c:v>
                </c:pt>
                <c:pt idx="149">
                  <c:v>2099</c:v>
                </c:pt>
              </c:strCache>
            </c:strRef>
          </c:cat>
          <c:val>
            <c:numRef>
              <c:f>Sheet3!$E$2:$E$151</c:f>
              <c:numCache>
                <c:formatCode>General</c:formatCode>
                <c:ptCount val="150"/>
                <c:pt idx="65">
                  <c:v>3229950</c:v>
                </c:pt>
                <c:pt idx="66">
                  <c:v>3257962</c:v>
                </c:pt>
                <c:pt idx="67">
                  <c:v>3284111</c:v>
                </c:pt>
                <c:pt idx="68">
                  <c:v>3308742</c:v>
                </c:pt>
                <c:pt idx="69">
                  <c:v>3331676</c:v>
                </c:pt>
                <c:pt idx="70">
                  <c:v>3352657</c:v>
                </c:pt>
                <c:pt idx="71">
                  <c:v>3371447</c:v>
                </c:pt>
                <c:pt idx="72">
                  <c:v>3387999</c:v>
                </c:pt>
                <c:pt idx="73">
                  <c:v>3402355</c:v>
                </c:pt>
                <c:pt idx="74">
                  <c:v>3414599</c:v>
                </c:pt>
                <c:pt idx="75">
                  <c:v>3424907</c:v>
                </c:pt>
                <c:pt idx="76">
                  <c:v>3433525</c:v>
                </c:pt>
                <c:pt idx="77">
                  <c:v>3440748</c:v>
                </c:pt>
                <c:pt idx="78">
                  <c:v>3446835</c:v>
                </c:pt>
                <c:pt idx="79">
                  <c:v>3451943</c:v>
                </c:pt>
                <c:pt idx="80">
                  <c:v>3456077</c:v>
                </c:pt>
                <c:pt idx="81">
                  <c:v>3459124</c:v>
                </c:pt>
                <c:pt idx="82">
                  <c:v>3460960</c:v>
                </c:pt>
                <c:pt idx="83">
                  <c:v>3461580</c:v>
                </c:pt>
                <c:pt idx="84">
                  <c:v>3461128</c:v>
                </c:pt>
                <c:pt idx="85">
                  <c:v>3459863</c:v>
                </c:pt>
                <c:pt idx="86">
                  <c:v>3458082</c:v>
                </c:pt>
                <c:pt idx="87">
                  <c:v>3456015</c:v>
                </c:pt>
                <c:pt idx="88">
                  <c:v>3453807</c:v>
                </c:pt>
                <c:pt idx="89">
                  <c:v>3451504</c:v>
                </c:pt>
                <c:pt idx="90">
                  <c:v>3449054</c:v>
                </c:pt>
                <c:pt idx="91">
                  <c:v>3446304</c:v>
                </c:pt>
                <c:pt idx="92">
                  <c:v>3442991</c:v>
                </c:pt>
                <c:pt idx="93">
                  <c:v>3438888</c:v>
                </c:pt>
                <c:pt idx="94">
                  <c:v>3433888</c:v>
                </c:pt>
                <c:pt idx="95">
                  <c:v>3427918</c:v>
                </c:pt>
                <c:pt idx="96">
                  <c:v>3420963</c:v>
                </c:pt>
                <c:pt idx="97">
                  <c:v>3413099</c:v>
                </c:pt>
                <c:pt idx="98">
                  <c:v>3404399</c:v>
                </c:pt>
                <c:pt idx="99">
                  <c:v>3394886</c:v>
                </c:pt>
                <c:pt idx="100">
                  <c:v>3384554</c:v>
                </c:pt>
                <c:pt idx="101">
                  <c:v>3373387</c:v>
                </c:pt>
                <c:pt idx="102">
                  <c:v>3361417</c:v>
                </c:pt>
                <c:pt idx="103">
                  <c:v>3348707</c:v>
                </c:pt>
                <c:pt idx="104">
                  <c:v>3335344</c:v>
                </c:pt>
                <c:pt idx="105">
                  <c:v>3321420</c:v>
                </c:pt>
                <c:pt idx="106">
                  <c:v>3307023</c:v>
                </c:pt>
                <c:pt idx="107">
                  <c:v>3292232</c:v>
                </c:pt>
                <c:pt idx="108">
                  <c:v>3277128</c:v>
                </c:pt>
                <c:pt idx="109">
                  <c:v>3261788</c:v>
                </c:pt>
                <c:pt idx="110">
                  <c:v>3246231</c:v>
                </c:pt>
                <c:pt idx="111">
                  <c:v>3230433</c:v>
                </c:pt>
                <c:pt idx="112">
                  <c:v>3214367</c:v>
                </c:pt>
                <c:pt idx="113">
                  <c:v>3198049</c:v>
                </c:pt>
                <c:pt idx="114">
                  <c:v>3181550</c:v>
                </c:pt>
                <c:pt idx="115">
                  <c:v>3164973</c:v>
                </c:pt>
                <c:pt idx="116">
                  <c:v>3148427</c:v>
                </c:pt>
                <c:pt idx="117">
                  <c:v>3131993</c:v>
                </c:pt>
                <c:pt idx="118">
                  <c:v>3115724</c:v>
                </c:pt>
                <c:pt idx="119">
                  <c:v>3099650</c:v>
                </c:pt>
                <c:pt idx="120">
                  <c:v>3083744</c:v>
                </c:pt>
                <c:pt idx="121">
                  <c:v>3067937</c:v>
                </c:pt>
                <c:pt idx="122">
                  <c:v>3052142</c:v>
                </c:pt>
                <c:pt idx="123">
                  <c:v>3036305</c:v>
                </c:pt>
                <c:pt idx="124">
                  <c:v>3020430</c:v>
                </c:pt>
                <c:pt idx="125">
                  <c:v>3004568</c:v>
                </c:pt>
                <c:pt idx="126">
                  <c:v>2988800</c:v>
                </c:pt>
                <c:pt idx="127">
                  <c:v>2973200</c:v>
                </c:pt>
                <c:pt idx="128">
                  <c:v>2957803</c:v>
                </c:pt>
                <c:pt idx="129">
                  <c:v>2942600</c:v>
                </c:pt>
                <c:pt idx="130">
                  <c:v>2927525</c:v>
                </c:pt>
                <c:pt idx="131">
                  <c:v>2912482</c:v>
                </c:pt>
                <c:pt idx="132">
                  <c:v>2897381</c:v>
                </c:pt>
                <c:pt idx="133">
                  <c:v>2882171</c:v>
                </c:pt>
                <c:pt idx="134">
                  <c:v>2866852</c:v>
                </c:pt>
                <c:pt idx="135">
                  <c:v>2851471</c:v>
                </c:pt>
                <c:pt idx="136">
                  <c:v>2836110</c:v>
                </c:pt>
                <c:pt idx="137">
                  <c:v>2820868</c:v>
                </c:pt>
                <c:pt idx="138">
                  <c:v>2805816</c:v>
                </c:pt>
                <c:pt idx="139">
                  <c:v>2790978</c:v>
                </c:pt>
                <c:pt idx="140">
                  <c:v>2776345</c:v>
                </c:pt>
                <c:pt idx="141">
                  <c:v>2761883</c:v>
                </c:pt>
                <c:pt idx="142">
                  <c:v>2747549</c:v>
                </c:pt>
                <c:pt idx="143">
                  <c:v>2733300</c:v>
                </c:pt>
                <c:pt idx="144">
                  <c:v>2719094</c:v>
                </c:pt>
                <c:pt idx="145">
                  <c:v>2704910</c:v>
                </c:pt>
                <c:pt idx="146">
                  <c:v>2690736</c:v>
                </c:pt>
                <c:pt idx="147">
                  <c:v>2676563</c:v>
                </c:pt>
                <c:pt idx="148">
                  <c:v>2662388</c:v>
                </c:pt>
                <c:pt idx="149">
                  <c:v>2648210</c:v>
                </c:pt>
              </c:numCache>
            </c:numRef>
          </c:val>
          <c:smooth val="0"/>
          <c:extLst>
            <c:ext xmlns:c16="http://schemas.microsoft.com/office/drawing/2014/chart" uri="{C3380CC4-5D6E-409C-BE32-E72D297353CC}">
              <c16:uniqueId val="{00000003-5330-43FE-A27A-85F891E7A248}"/>
            </c:ext>
          </c:extLst>
        </c:ser>
        <c:ser>
          <c:idx val="4"/>
          <c:order val="4"/>
          <c:tx>
            <c:strRef>
              <c:f>Sheet3!$F$1</c:f>
              <c:strCache>
                <c:ptCount val="1"/>
                <c:pt idx="0">
                  <c:v>VI, Estimates, 1950 - 2015: Deaths  </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Sheet3!$A$2:$A$151</c:f>
              <c:strCache>
                <c:ptCount val="150"/>
                <c:pt idx="0">
                  <c:v>1950</c:v>
                </c:pt>
                <c:pt idx="1">
                  <c:v>1951</c:v>
                </c:pt>
                <c:pt idx="2">
                  <c:v>1952</c:v>
                </c:pt>
                <c:pt idx="3">
                  <c:v>1953</c:v>
                </c:pt>
                <c:pt idx="4">
                  <c:v>1954</c:v>
                </c:pt>
                <c:pt idx="5">
                  <c:v>1955</c:v>
                </c:pt>
                <c:pt idx="6">
                  <c:v>1956</c:v>
                </c:pt>
                <c:pt idx="7">
                  <c:v>1957</c:v>
                </c:pt>
                <c:pt idx="8">
                  <c:v>1958</c:v>
                </c:pt>
                <c:pt idx="9">
                  <c:v>1959</c:v>
                </c:pt>
                <c:pt idx="10">
                  <c:v>1960</c:v>
                </c:pt>
                <c:pt idx="11">
                  <c:v>1961</c:v>
                </c:pt>
                <c:pt idx="12">
                  <c:v>1962</c:v>
                </c:pt>
                <c:pt idx="13">
                  <c:v>1963</c:v>
                </c:pt>
                <c:pt idx="14">
                  <c:v>1964</c:v>
                </c:pt>
                <c:pt idx="15">
                  <c:v>1965</c:v>
                </c:pt>
                <c:pt idx="16">
                  <c:v>1966</c:v>
                </c:pt>
                <c:pt idx="17">
                  <c:v>1967</c:v>
                </c:pt>
                <c:pt idx="18">
                  <c:v>1968</c:v>
                </c:pt>
                <c:pt idx="19">
                  <c:v>1969</c:v>
                </c:pt>
                <c:pt idx="20">
                  <c:v>1970</c:v>
                </c:pt>
                <c:pt idx="21">
                  <c:v>1971</c:v>
                </c:pt>
                <c:pt idx="22">
                  <c:v>1972</c:v>
                </c:pt>
                <c:pt idx="23">
                  <c:v>1973</c:v>
                </c:pt>
                <c:pt idx="24">
                  <c:v>1974</c:v>
                </c:pt>
                <c:pt idx="25">
                  <c:v>1975</c:v>
                </c:pt>
                <c:pt idx="26">
                  <c:v>1976</c:v>
                </c:pt>
                <c:pt idx="27">
                  <c:v>1977</c:v>
                </c:pt>
                <c:pt idx="28">
                  <c:v>1978</c:v>
                </c:pt>
                <c:pt idx="29">
                  <c:v>1979</c:v>
                </c:pt>
                <c:pt idx="30">
                  <c:v>1980</c:v>
                </c:pt>
                <c:pt idx="31">
                  <c:v>1981</c:v>
                </c:pt>
                <c:pt idx="32">
                  <c:v>1982</c:v>
                </c:pt>
                <c:pt idx="33">
                  <c:v>1983</c:v>
                </c:pt>
                <c:pt idx="34">
                  <c:v>1984</c:v>
                </c:pt>
                <c:pt idx="35">
                  <c:v>1985</c:v>
                </c:pt>
                <c:pt idx="36">
                  <c:v>1986</c:v>
                </c:pt>
                <c:pt idx="37">
                  <c:v>1987</c:v>
                </c:pt>
                <c:pt idx="38">
                  <c:v>1988</c:v>
                </c:pt>
                <c:pt idx="39">
                  <c:v>1989</c:v>
                </c:pt>
                <c:pt idx="40">
                  <c:v>1990</c:v>
                </c:pt>
                <c:pt idx="41">
                  <c:v>1991</c:v>
                </c:pt>
                <c:pt idx="42">
                  <c:v>1992</c:v>
                </c:pt>
                <c:pt idx="43">
                  <c:v>1993</c:v>
                </c:pt>
                <c:pt idx="44">
                  <c:v>1994</c:v>
                </c:pt>
                <c:pt idx="45">
                  <c:v>1995</c:v>
                </c:pt>
                <c:pt idx="46">
                  <c:v>1996</c:v>
                </c:pt>
                <c:pt idx="47">
                  <c:v>1997</c:v>
                </c:pt>
                <c:pt idx="48">
                  <c:v>1998</c:v>
                </c:pt>
                <c:pt idx="49">
                  <c:v>1999</c:v>
                </c:pt>
                <c:pt idx="50">
                  <c:v>2000</c:v>
                </c:pt>
                <c:pt idx="51">
                  <c:v>2001</c:v>
                </c:pt>
                <c:pt idx="52">
                  <c:v>2002</c:v>
                </c:pt>
                <c:pt idx="53">
                  <c:v>2003</c:v>
                </c:pt>
                <c:pt idx="54">
                  <c:v>2004</c:v>
                </c:pt>
                <c:pt idx="55">
                  <c:v>2005</c:v>
                </c:pt>
                <c:pt idx="56">
                  <c:v>2006</c:v>
                </c:pt>
                <c:pt idx="57">
                  <c:v>2007</c:v>
                </c:pt>
                <c:pt idx="58">
                  <c:v>2008</c:v>
                </c:pt>
                <c:pt idx="59">
                  <c:v>2009</c:v>
                </c:pt>
                <c:pt idx="60">
                  <c:v>2010</c:v>
                </c:pt>
                <c:pt idx="61">
                  <c:v>2011</c:v>
                </c:pt>
                <c:pt idx="62">
                  <c:v>2012</c:v>
                </c:pt>
                <c:pt idx="63">
                  <c:v>2013</c:v>
                </c:pt>
                <c:pt idx="64">
                  <c:v>2014</c:v>
                </c:pt>
                <c:pt idx="65">
                  <c:v>2015</c:v>
                </c:pt>
                <c:pt idx="66">
                  <c:v>2016</c:v>
                </c:pt>
                <c:pt idx="67">
                  <c:v>2017</c:v>
                </c:pt>
                <c:pt idx="68">
                  <c:v>2018</c:v>
                </c:pt>
                <c:pt idx="69">
                  <c:v>2019</c:v>
                </c:pt>
                <c:pt idx="70">
                  <c:v>2020</c:v>
                </c:pt>
                <c:pt idx="71">
                  <c:v>2021</c:v>
                </c:pt>
                <c:pt idx="72">
                  <c:v>2022</c:v>
                </c:pt>
                <c:pt idx="73">
                  <c:v>2023</c:v>
                </c:pt>
                <c:pt idx="74">
                  <c:v>2024</c:v>
                </c:pt>
                <c:pt idx="75">
                  <c:v>2025</c:v>
                </c:pt>
                <c:pt idx="76">
                  <c:v>2026</c:v>
                </c:pt>
                <c:pt idx="77">
                  <c:v>2027</c:v>
                </c:pt>
                <c:pt idx="78">
                  <c:v>2028</c:v>
                </c:pt>
                <c:pt idx="79">
                  <c:v>2029</c:v>
                </c:pt>
                <c:pt idx="80">
                  <c:v>2030</c:v>
                </c:pt>
                <c:pt idx="81">
                  <c:v>2031</c:v>
                </c:pt>
                <c:pt idx="82">
                  <c:v>2032</c:v>
                </c:pt>
                <c:pt idx="83">
                  <c:v>2033</c:v>
                </c:pt>
                <c:pt idx="84">
                  <c:v>2034</c:v>
                </c:pt>
                <c:pt idx="85">
                  <c:v>2035</c:v>
                </c:pt>
                <c:pt idx="86">
                  <c:v>2036</c:v>
                </c:pt>
                <c:pt idx="87">
                  <c:v>2037</c:v>
                </c:pt>
                <c:pt idx="88">
                  <c:v>2038</c:v>
                </c:pt>
                <c:pt idx="89">
                  <c:v>2039</c:v>
                </c:pt>
                <c:pt idx="90">
                  <c:v>2040</c:v>
                </c:pt>
                <c:pt idx="91">
                  <c:v>2041</c:v>
                </c:pt>
                <c:pt idx="92">
                  <c:v>2042</c:v>
                </c:pt>
                <c:pt idx="93">
                  <c:v>2043</c:v>
                </c:pt>
                <c:pt idx="94">
                  <c:v>2044</c:v>
                </c:pt>
                <c:pt idx="95">
                  <c:v>2045</c:v>
                </c:pt>
                <c:pt idx="96">
                  <c:v>2046</c:v>
                </c:pt>
                <c:pt idx="97">
                  <c:v>2047</c:v>
                </c:pt>
                <c:pt idx="98">
                  <c:v>2048</c:v>
                </c:pt>
                <c:pt idx="99">
                  <c:v>2049</c:v>
                </c:pt>
                <c:pt idx="100">
                  <c:v>2050</c:v>
                </c:pt>
                <c:pt idx="101">
                  <c:v>2051</c:v>
                </c:pt>
                <c:pt idx="102">
                  <c:v>2052</c:v>
                </c:pt>
                <c:pt idx="103">
                  <c:v>2053</c:v>
                </c:pt>
                <c:pt idx="104">
                  <c:v>2054</c:v>
                </c:pt>
                <c:pt idx="105">
                  <c:v>2055</c:v>
                </c:pt>
                <c:pt idx="106">
                  <c:v>2056</c:v>
                </c:pt>
                <c:pt idx="107">
                  <c:v>2057</c:v>
                </c:pt>
                <c:pt idx="108">
                  <c:v>2058</c:v>
                </c:pt>
                <c:pt idx="109">
                  <c:v>2059</c:v>
                </c:pt>
                <c:pt idx="110">
                  <c:v>2060</c:v>
                </c:pt>
                <c:pt idx="111">
                  <c:v>2061</c:v>
                </c:pt>
                <c:pt idx="112">
                  <c:v>2062</c:v>
                </c:pt>
                <c:pt idx="113">
                  <c:v>2063</c:v>
                </c:pt>
                <c:pt idx="114">
                  <c:v>2064</c:v>
                </c:pt>
                <c:pt idx="115">
                  <c:v>2065</c:v>
                </c:pt>
                <c:pt idx="116">
                  <c:v>2066</c:v>
                </c:pt>
                <c:pt idx="117">
                  <c:v>2067</c:v>
                </c:pt>
                <c:pt idx="118">
                  <c:v>2068</c:v>
                </c:pt>
                <c:pt idx="119">
                  <c:v>2069</c:v>
                </c:pt>
                <c:pt idx="120">
                  <c:v>2070</c:v>
                </c:pt>
                <c:pt idx="121">
                  <c:v>2071</c:v>
                </c:pt>
                <c:pt idx="122">
                  <c:v>2072</c:v>
                </c:pt>
                <c:pt idx="123">
                  <c:v>2073</c:v>
                </c:pt>
                <c:pt idx="124">
                  <c:v>2074</c:v>
                </c:pt>
                <c:pt idx="125">
                  <c:v>2075</c:v>
                </c:pt>
                <c:pt idx="126">
                  <c:v>2076</c:v>
                </c:pt>
                <c:pt idx="127">
                  <c:v>2077</c:v>
                </c:pt>
                <c:pt idx="128">
                  <c:v>2078</c:v>
                </c:pt>
                <c:pt idx="129">
                  <c:v>2079</c:v>
                </c:pt>
                <c:pt idx="130">
                  <c:v>2080</c:v>
                </c:pt>
                <c:pt idx="131">
                  <c:v>2081</c:v>
                </c:pt>
                <c:pt idx="132">
                  <c:v>2082</c:v>
                </c:pt>
                <c:pt idx="133">
                  <c:v>2083</c:v>
                </c:pt>
                <c:pt idx="134">
                  <c:v>2084</c:v>
                </c:pt>
                <c:pt idx="135">
                  <c:v>2085</c:v>
                </c:pt>
                <c:pt idx="136">
                  <c:v>2086</c:v>
                </c:pt>
                <c:pt idx="137">
                  <c:v>2087</c:v>
                </c:pt>
                <c:pt idx="138">
                  <c:v>2088</c:v>
                </c:pt>
                <c:pt idx="139">
                  <c:v>2089</c:v>
                </c:pt>
                <c:pt idx="140">
                  <c:v>2090</c:v>
                </c:pt>
                <c:pt idx="141">
                  <c:v>2091</c:v>
                </c:pt>
                <c:pt idx="142">
                  <c:v>2092</c:v>
                </c:pt>
                <c:pt idx="143">
                  <c:v>2093</c:v>
                </c:pt>
                <c:pt idx="144">
                  <c:v>2094</c:v>
                </c:pt>
                <c:pt idx="145">
                  <c:v>2095</c:v>
                </c:pt>
                <c:pt idx="146">
                  <c:v>2096</c:v>
                </c:pt>
                <c:pt idx="147">
                  <c:v>2097</c:v>
                </c:pt>
                <c:pt idx="148">
                  <c:v>2098</c:v>
                </c:pt>
                <c:pt idx="149">
                  <c:v>2099</c:v>
                </c:pt>
              </c:strCache>
            </c:strRef>
          </c:cat>
          <c:val>
            <c:numRef>
              <c:f>Sheet3!$F$2:$F$151</c:f>
              <c:numCache>
                <c:formatCode>General</c:formatCode>
                <c:ptCount val="150"/>
                <c:pt idx="0">
                  <c:v>380568</c:v>
                </c:pt>
                <c:pt idx="1">
                  <c:v>381956</c:v>
                </c:pt>
                <c:pt idx="2">
                  <c:v>384612</c:v>
                </c:pt>
                <c:pt idx="3">
                  <c:v>387028</c:v>
                </c:pt>
                <c:pt idx="4">
                  <c:v>389206</c:v>
                </c:pt>
                <c:pt idx="5">
                  <c:v>391115</c:v>
                </c:pt>
                <c:pt idx="6">
                  <c:v>392678</c:v>
                </c:pt>
                <c:pt idx="7">
                  <c:v>393874</c:v>
                </c:pt>
                <c:pt idx="8">
                  <c:v>394615</c:v>
                </c:pt>
                <c:pt idx="9">
                  <c:v>394695</c:v>
                </c:pt>
                <c:pt idx="10">
                  <c:v>393980</c:v>
                </c:pt>
                <c:pt idx="11">
                  <c:v>392461</c:v>
                </c:pt>
                <c:pt idx="12">
                  <c:v>390356</c:v>
                </c:pt>
                <c:pt idx="13">
                  <c:v>388281</c:v>
                </c:pt>
                <c:pt idx="14">
                  <c:v>387237</c:v>
                </c:pt>
                <c:pt idx="15">
                  <c:v>390022</c:v>
                </c:pt>
                <c:pt idx="16">
                  <c:v>399937</c:v>
                </c:pt>
                <c:pt idx="17">
                  <c:v>417992</c:v>
                </c:pt>
                <c:pt idx="18">
                  <c:v>443415</c:v>
                </c:pt>
                <c:pt idx="19">
                  <c:v>474028</c:v>
                </c:pt>
                <c:pt idx="20">
                  <c:v>504666</c:v>
                </c:pt>
                <c:pt idx="21">
                  <c:v>528810</c:v>
                </c:pt>
                <c:pt idx="22">
                  <c:v>541634</c:v>
                </c:pt>
                <c:pt idx="23">
                  <c:v>540615</c:v>
                </c:pt>
                <c:pt idx="24">
                  <c:v>525927</c:v>
                </c:pt>
                <c:pt idx="25">
                  <c:v>500561</c:v>
                </c:pt>
                <c:pt idx="26">
                  <c:v>469770</c:v>
                </c:pt>
                <c:pt idx="27">
                  <c:v>440198</c:v>
                </c:pt>
                <c:pt idx="28">
                  <c:v>417000</c:v>
                </c:pt>
                <c:pt idx="29">
                  <c:v>402283</c:v>
                </c:pt>
                <c:pt idx="30">
                  <c:v>396528</c:v>
                </c:pt>
                <c:pt idx="31">
                  <c:v>398288</c:v>
                </c:pt>
                <c:pt idx="32">
                  <c:v>403788</c:v>
                </c:pt>
                <c:pt idx="33">
                  <c:v>409895</c:v>
                </c:pt>
                <c:pt idx="34">
                  <c:v>415487</c:v>
                </c:pt>
                <c:pt idx="35">
                  <c:v>419925</c:v>
                </c:pt>
                <c:pt idx="36">
                  <c:v>423197</c:v>
                </c:pt>
                <c:pt idx="37">
                  <c:v>426027</c:v>
                </c:pt>
                <c:pt idx="38">
                  <c:v>428912</c:v>
                </c:pt>
                <c:pt idx="39">
                  <c:v>431750</c:v>
                </c:pt>
                <c:pt idx="40">
                  <c:v>434316</c:v>
                </c:pt>
                <c:pt idx="41">
                  <c:v>436354</c:v>
                </c:pt>
                <c:pt idx="42">
                  <c:v>437760</c:v>
                </c:pt>
                <c:pt idx="43">
                  <c:v>438547</c:v>
                </c:pt>
                <c:pt idx="44">
                  <c:v>438823</c:v>
                </c:pt>
                <c:pt idx="45">
                  <c:v>438800</c:v>
                </c:pt>
                <c:pt idx="46">
                  <c:v>438763</c:v>
                </c:pt>
                <c:pt idx="47">
                  <c:v>439050</c:v>
                </c:pt>
                <c:pt idx="48">
                  <c:v>439955</c:v>
                </c:pt>
                <c:pt idx="49">
                  <c:v>441664</c:v>
                </c:pt>
                <c:pt idx="50">
                  <c:v>444312</c:v>
                </c:pt>
                <c:pt idx="51">
                  <c:v>447932</c:v>
                </c:pt>
                <c:pt idx="52">
                  <c:v>452375</c:v>
                </c:pt>
                <c:pt idx="53">
                  <c:v>457488</c:v>
                </c:pt>
                <c:pt idx="54">
                  <c:v>463200</c:v>
                </c:pt>
                <c:pt idx="55">
                  <c:v>469450</c:v>
                </c:pt>
                <c:pt idx="56">
                  <c:v>476188</c:v>
                </c:pt>
                <c:pt idx="57">
                  <c:v>483329</c:v>
                </c:pt>
                <c:pt idx="58">
                  <c:v>490765</c:v>
                </c:pt>
                <c:pt idx="59">
                  <c:v>498381</c:v>
                </c:pt>
                <c:pt idx="60">
                  <c:v>506034</c:v>
                </c:pt>
                <c:pt idx="61">
                  <c:v>513602.99999999901</c:v>
                </c:pt>
                <c:pt idx="62">
                  <c:v>521052</c:v>
                </c:pt>
                <c:pt idx="63">
                  <c:v>528381</c:v>
                </c:pt>
                <c:pt idx="64">
                  <c:v>535597</c:v>
                </c:pt>
                <c:pt idx="65">
                  <c:v>542749</c:v>
                </c:pt>
              </c:numCache>
            </c:numRef>
          </c:val>
          <c:smooth val="0"/>
          <c:extLst>
            <c:ext xmlns:c16="http://schemas.microsoft.com/office/drawing/2014/chart" uri="{C3380CC4-5D6E-409C-BE32-E72D297353CC}">
              <c16:uniqueId val="{00000004-5330-43FE-A27A-85F891E7A248}"/>
            </c:ext>
          </c:extLst>
        </c:ser>
        <c:ser>
          <c:idx val="5"/>
          <c:order val="5"/>
          <c:tx>
            <c:strRef>
              <c:f>Sheet3!$G$1</c:f>
              <c:strCache>
                <c:ptCount val="1"/>
                <c:pt idx="0">
                  <c:v>VI, Estimates, 1950 - 2015:  Births </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Sheet3!$A$2:$A$151</c:f>
              <c:strCache>
                <c:ptCount val="150"/>
                <c:pt idx="0">
                  <c:v>1950</c:v>
                </c:pt>
                <c:pt idx="1">
                  <c:v>1951</c:v>
                </c:pt>
                <c:pt idx="2">
                  <c:v>1952</c:v>
                </c:pt>
                <c:pt idx="3">
                  <c:v>1953</c:v>
                </c:pt>
                <c:pt idx="4">
                  <c:v>1954</c:v>
                </c:pt>
                <c:pt idx="5">
                  <c:v>1955</c:v>
                </c:pt>
                <c:pt idx="6">
                  <c:v>1956</c:v>
                </c:pt>
                <c:pt idx="7">
                  <c:v>1957</c:v>
                </c:pt>
                <c:pt idx="8">
                  <c:v>1958</c:v>
                </c:pt>
                <c:pt idx="9">
                  <c:v>1959</c:v>
                </c:pt>
                <c:pt idx="10">
                  <c:v>1960</c:v>
                </c:pt>
                <c:pt idx="11">
                  <c:v>1961</c:v>
                </c:pt>
                <c:pt idx="12">
                  <c:v>1962</c:v>
                </c:pt>
                <c:pt idx="13">
                  <c:v>1963</c:v>
                </c:pt>
                <c:pt idx="14">
                  <c:v>1964</c:v>
                </c:pt>
                <c:pt idx="15">
                  <c:v>1965</c:v>
                </c:pt>
                <c:pt idx="16">
                  <c:v>1966</c:v>
                </c:pt>
                <c:pt idx="17">
                  <c:v>1967</c:v>
                </c:pt>
                <c:pt idx="18">
                  <c:v>1968</c:v>
                </c:pt>
                <c:pt idx="19">
                  <c:v>1969</c:v>
                </c:pt>
                <c:pt idx="20">
                  <c:v>1970</c:v>
                </c:pt>
                <c:pt idx="21">
                  <c:v>1971</c:v>
                </c:pt>
                <c:pt idx="22">
                  <c:v>1972</c:v>
                </c:pt>
                <c:pt idx="23">
                  <c:v>1973</c:v>
                </c:pt>
                <c:pt idx="24">
                  <c:v>1974</c:v>
                </c:pt>
                <c:pt idx="25">
                  <c:v>1975</c:v>
                </c:pt>
                <c:pt idx="26">
                  <c:v>1976</c:v>
                </c:pt>
                <c:pt idx="27">
                  <c:v>1977</c:v>
                </c:pt>
                <c:pt idx="28">
                  <c:v>1978</c:v>
                </c:pt>
                <c:pt idx="29">
                  <c:v>1979</c:v>
                </c:pt>
                <c:pt idx="30">
                  <c:v>1980</c:v>
                </c:pt>
                <c:pt idx="31">
                  <c:v>1981</c:v>
                </c:pt>
                <c:pt idx="32">
                  <c:v>1982</c:v>
                </c:pt>
                <c:pt idx="33">
                  <c:v>1983</c:v>
                </c:pt>
                <c:pt idx="34">
                  <c:v>1984</c:v>
                </c:pt>
                <c:pt idx="35">
                  <c:v>1985</c:v>
                </c:pt>
                <c:pt idx="36">
                  <c:v>1986</c:v>
                </c:pt>
                <c:pt idx="37">
                  <c:v>1987</c:v>
                </c:pt>
                <c:pt idx="38">
                  <c:v>1988</c:v>
                </c:pt>
                <c:pt idx="39">
                  <c:v>1989</c:v>
                </c:pt>
                <c:pt idx="40">
                  <c:v>1990</c:v>
                </c:pt>
                <c:pt idx="41">
                  <c:v>1991</c:v>
                </c:pt>
                <c:pt idx="42">
                  <c:v>1992</c:v>
                </c:pt>
                <c:pt idx="43">
                  <c:v>1993</c:v>
                </c:pt>
                <c:pt idx="44">
                  <c:v>1994</c:v>
                </c:pt>
                <c:pt idx="45">
                  <c:v>1995</c:v>
                </c:pt>
                <c:pt idx="46">
                  <c:v>1996</c:v>
                </c:pt>
                <c:pt idx="47">
                  <c:v>1997</c:v>
                </c:pt>
                <c:pt idx="48">
                  <c:v>1998</c:v>
                </c:pt>
                <c:pt idx="49">
                  <c:v>1999</c:v>
                </c:pt>
                <c:pt idx="50">
                  <c:v>2000</c:v>
                </c:pt>
                <c:pt idx="51">
                  <c:v>2001</c:v>
                </c:pt>
                <c:pt idx="52">
                  <c:v>2002</c:v>
                </c:pt>
                <c:pt idx="53">
                  <c:v>2003</c:v>
                </c:pt>
                <c:pt idx="54">
                  <c:v>2004</c:v>
                </c:pt>
                <c:pt idx="55">
                  <c:v>2005</c:v>
                </c:pt>
                <c:pt idx="56">
                  <c:v>2006</c:v>
                </c:pt>
                <c:pt idx="57">
                  <c:v>2007</c:v>
                </c:pt>
                <c:pt idx="58">
                  <c:v>2008</c:v>
                </c:pt>
                <c:pt idx="59">
                  <c:v>2009</c:v>
                </c:pt>
                <c:pt idx="60">
                  <c:v>2010</c:v>
                </c:pt>
                <c:pt idx="61">
                  <c:v>2011</c:v>
                </c:pt>
                <c:pt idx="62">
                  <c:v>2012</c:v>
                </c:pt>
                <c:pt idx="63">
                  <c:v>2013</c:v>
                </c:pt>
                <c:pt idx="64">
                  <c:v>2014</c:v>
                </c:pt>
                <c:pt idx="65">
                  <c:v>2015</c:v>
                </c:pt>
                <c:pt idx="66">
                  <c:v>2016</c:v>
                </c:pt>
                <c:pt idx="67">
                  <c:v>2017</c:v>
                </c:pt>
                <c:pt idx="68">
                  <c:v>2018</c:v>
                </c:pt>
                <c:pt idx="69">
                  <c:v>2019</c:v>
                </c:pt>
                <c:pt idx="70">
                  <c:v>2020</c:v>
                </c:pt>
                <c:pt idx="71">
                  <c:v>2021</c:v>
                </c:pt>
                <c:pt idx="72">
                  <c:v>2022</c:v>
                </c:pt>
                <c:pt idx="73">
                  <c:v>2023</c:v>
                </c:pt>
                <c:pt idx="74">
                  <c:v>2024</c:v>
                </c:pt>
                <c:pt idx="75">
                  <c:v>2025</c:v>
                </c:pt>
                <c:pt idx="76">
                  <c:v>2026</c:v>
                </c:pt>
                <c:pt idx="77">
                  <c:v>2027</c:v>
                </c:pt>
                <c:pt idx="78">
                  <c:v>2028</c:v>
                </c:pt>
                <c:pt idx="79">
                  <c:v>2029</c:v>
                </c:pt>
                <c:pt idx="80">
                  <c:v>2030</c:v>
                </c:pt>
                <c:pt idx="81">
                  <c:v>2031</c:v>
                </c:pt>
                <c:pt idx="82">
                  <c:v>2032</c:v>
                </c:pt>
                <c:pt idx="83">
                  <c:v>2033</c:v>
                </c:pt>
                <c:pt idx="84">
                  <c:v>2034</c:v>
                </c:pt>
                <c:pt idx="85">
                  <c:v>2035</c:v>
                </c:pt>
                <c:pt idx="86">
                  <c:v>2036</c:v>
                </c:pt>
                <c:pt idx="87">
                  <c:v>2037</c:v>
                </c:pt>
                <c:pt idx="88">
                  <c:v>2038</c:v>
                </c:pt>
                <c:pt idx="89">
                  <c:v>2039</c:v>
                </c:pt>
                <c:pt idx="90">
                  <c:v>2040</c:v>
                </c:pt>
                <c:pt idx="91">
                  <c:v>2041</c:v>
                </c:pt>
                <c:pt idx="92">
                  <c:v>2042</c:v>
                </c:pt>
                <c:pt idx="93">
                  <c:v>2043</c:v>
                </c:pt>
                <c:pt idx="94">
                  <c:v>2044</c:v>
                </c:pt>
                <c:pt idx="95">
                  <c:v>2045</c:v>
                </c:pt>
                <c:pt idx="96">
                  <c:v>2046</c:v>
                </c:pt>
                <c:pt idx="97">
                  <c:v>2047</c:v>
                </c:pt>
                <c:pt idx="98">
                  <c:v>2048</c:v>
                </c:pt>
                <c:pt idx="99">
                  <c:v>2049</c:v>
                </c:pt>
                <c:pt idx="100">
                  <c:v>2050</c:v>
                </c:pt>
                <c:pt idx="101">
                  <c:v>2051</c:v>
                </c:pt>
                <c:pt idx="102">
                  <c:v>2052</c:v>
                </c:pt>
                <c:pt idx="103">
                  <c:v>2053</c:v>
                </c:pt>
                <c:pt idx="104">
                  <c:v>2054</c:v>
                </c:pt>
                <c:pt idx="105">
                  <c:v>2055</c:v>
                </c:pt>
                <c:pt idx="106">
                  <c:v>2056</c:v>
                </c:pt>
                <c:pt idx="107">
                  <c:v>2057</c:v>
                </c:pt>
                <c:pt idx="108">
                  <c:v>2058</c:v>
                </c:pt>
                <c:pt idx="109">
                  <c:v>2059</c:v>
                </c:pt>
                <c:pt idx="110">
                  <c:v>2060</c:v>
                </c:pt>
                <c:pt idx="111">
                  <c:v>2061</c:v>
                </c:pt>
                <c:pt idx="112">
                  <c:v>2062</c:v>
                </c:pt>
                <c:pt idx="113">
                  <c:v>2063</c:v>
                </c:pt>
                <c:pt idx="114">
                  <c:v>2064</c:v>
                </c:pt>
                <c:pt idx="115">
                  <c:v>2065</c:v>
                </c:pt>
                <c:pt idx="116">
                  <c:v>2066</c:v>
                </c:pt>
                <c:pt idx="117">
                  <c:v>2067</c:v>
                </c:pt>
                <c:pt idx="118">
                  <c:v>2068</c:v>
                </c:pt>
                <c:pt idx="119">
                  <c:v>2069</c:v>
                </c:pt>
                <c:pt idx="120">
                  <c:v>2070</c:v>
                </c:pt>
                <c:pt idx="121">
                  <c:v>2071</c:v>
                </c:pt>
                <c:pt idx="122">
                  <c:v>2072</c:v>
                </c:pt>
                <c:pt idx="123">
                  <c:v>2073</c:v>
                </c:pt>
                <c:pt idx="124">
                  <c:v>2074</c:v>
                </c:pt>
                <c:pt idx="125">
                  <c:v>2075</c:v>
                </c:pt>
                <c:pt idx="126">
                  <c:v>2076</c:v>
                </c:pt>
                <c:pt idx="127">
                  <c:v>2077</c:v>
                </c:pt>
                <c:pt idx="128">
                  <c:v>2078</c:v>
                </c:pt>
                <c:pt idx="129">
                  <c:v>2079</c:v>
                </c:pt>
                <c:pt idx="130">
                  <c:v>2080</c:v>
                </c:pt>
                <c:pt idx="131">
                  <c:v>2081</c:v>
                </c:pt>
                <c:pt idx="132">
                  <c:v>2082</c:v>
                </c:pt>
                <c:pt idx="133">
                  <c:v>2083</c:v>
                </c:pt>
                <c:pt idx="134">
                  <c:v>2084</c:v>
                </c:pt>
                <c:pt idx="135">
                  <c:v>2085</c:v>
                </c:pt>
                <c:pt idx="136">
                  <c:v>2086</c:v>
                </c:pt>
                <c:pt idx="137">
                  <c:v>2087</c:v>
                </c:pt>
                <c:pt idx="138">
                  <c:v>2088</c:v>
                </c:pt>
                <c:pt idx="139">
                  <c:v>2089</c:v>
                </c:pt>
                <c:pt idx="140">
                  <c:v>2090</c:v>
                </c:pt>
                <c:pt idx="141">
                  <c:v>2091</c:v>
                </c:pt>
                <c:pt idx="142">
                  <c:v>2092</c:v>
                </c:pt>
                <c:pt idx="143">
                  <c:v>2093</c:v>
                </c:pt>
                <c:pt idx="144">
                  <c:v>2094</c:v>
                </c:pt>
                <c:pt idx="145">
                  <c:v>2095</c:v>
                </c:pt>
                <c:pt idx="146">
                  <c:v>2096</c:v>
                </c:pt>
                <c:pt idx="147">
                  <c:v>2097</c:v>
                </c:pt>
                <c:pt idx="148">
                  <c:v>2098</c:v>
                </c:pt>
                <c:pt idx="149">
                  <c:v>2099</c:v>
                </c:pt>
              </c:strCache>
            </c:strRef>
          </c:cat>
          <c:val>
            <c:numRef>
              <c:f>Sheet3!$G$2:$G$151</c:f>
              <c:numCache>
                <c:formatCode>General</c:formatCode>
                <c:ptCount val="150"/>
                <c:pt idx="0">
                  <c:v>926770</c:v>
                </c:pt>
                <c:pt idx="1">
                  <c:v>960822</c:v>
                </c:pt>
                <c:pt idx="2">
                  <c:v>1026484.99999999</c:v>
                </c:pt>
                <c:pt idx="3">
                  <c:v>1087269</c:v>
                </c:pt>
                <c:pt idx="4">
                  <c:v>1143172</c:v>
                </c:pt>
                <c:pt idx="5">
                  <c:v>1194190</c:v>
                </c:pt>
                <c:pt idx="6">
                  <c:v>1240328</c:v>
                </c:pt>
                <c:pt idx="7">
                  <c:v>1281677</c:v>
                </c:pt>
                <c:pt idx="8">
                  <c:v>1318364</c:v>
                </c:pt>
                <c:pt idx="9">
                  <c:v>1350562</c:v>
                </c:pt>
                <c:pt idx="10">
                  <c:v>1378563</c:v>
                </c:pt>
                <c:pt idx="11">
                  <c:v>1402787</c:v>
                </c:pt>
                <c:pt idx="12">
                  <c:v>1423842</c:v>
                </c:pt>
                <c:pt idx="13">
                  <c:v>1442533</c:v>
                </c:pt>
                <c:pt idx="14">
                  <c:v>1459783</c:v>
                </c:pt>
                <c:pt idx="15">
                  <c:v>1476830</c:v>
                </c:pt>
                <c:pt idx="16">
                  <c:v>1494842</c:v>
                </c:pt>
                <c:pt idx="17">
                  <c:v>1514251</c:v>
                </c:pt>
                <c:pt idx="18">
                  <c:v>1535157</c:v>
                </c:pt>
                <c:pt idx="19">
                  <c:v>1557463</c:v>
                </c:pt>
                <c:pt idx="20">
                  <c:v>1580272</c:v>
                </c:pt>
                <c:pt idx="21">
                  <c:v>1602202</c:v>
                </c:pt>
                <c:pt idx="22">
                  <c:v>1622060</c:v>
                </c:pt>
                <c:pt idx="23">
                  <c:v>1639243</c:v>
                </c:pt>
                <c:pt idx="24">
                  <c:v>1653921</c:v>
                </c:pt>
                <c:pt idx="25">
                  <c:v>1666980</c:v>
                </c:pt>
                <c:pt idx="26">
                  <c:v>1679810</c:v>
                </c:pt>
                <c:pt idx="27">
                  <c:v>1693923</c:v>
                </c:pt>
                <c:pt idx="28">
                  <c:v>1710399</c:v>
                </c:pt>
                <c:pt idx="29">
                  <c:v>1729578</c:v>
                </c:pt>
                <c:pt idx="30">
                  <c:v>1751714</c:v>
                </c:pt>
                <c:pt idx="31">
                  <c:v>1776687</c:v>
                </c:pt>
                <c:pt idx="32">
                  <c:v>1803312</c:v>
                </c:pt>
                <c:pt idx="33">
                  <c:v>1830193</c:v>
                </c:pt>
                <c:pt idx="34">
                  <c:v>1856195</c:v>
                </c:pt>
                <c:pt idx="35">
                  <c:v>1881071</c:v>
                </c:pt>
                <c:pt idx="36">
                  <c:v>1905024</c:v>
                </c:pt>
                <c:pt idx="37">
                  <c:v>1927271</c:v>
                </c:pt>
                <c:pt idx="38">
                  <c:v>1946037</c:v>
                </c:pt>
                <c:pt idx="39">
                  <c:v>1958822</c:v>
                </c:pt>
                <c:pt idx="40">
                  <c:v>1960488</c:v>
                </c:pt>
                <c:pt idx="41">
                  <c:v>1945351</c:v>
                </c:pt>
                <c:pt idx="42">
                  <c:v>1911475</c:v>
                </c:pt>
                <c:pt idx="43">
                  <c:v>1859544</c:v>
                </c:pt>
                <c:pt idx="44">
                  <c:v>1792262</c:v>
                </c:pt>
                <c:pt idx="45">
                  <c:v>1714835</c:v>
                </c:pt>
                <c:pt idx="46">
                  <c:v>1634125</c:v>
                </c:pt>
                <c:pt idx="47">
                  <c:v>1557813</c:v>
                </c:pt>
                <c:pt idx="48">
                  <c:v>1492382</c:v>
                </c:pt>
                <c:pt idx="49">
                  <c:v>1441673</c:v>
                </c:pt>
                <c:pt idx="50">
                  <c:v>1408221</c:v>
                </c:pt>
                <c:pt idx="51">
                  <c:v>1392179</c:v>
                </c:pt>
                <c:pt idx="52">
                  <c:v>1389476</c:v>
                </c:pt>
                <c:pt idx="53">
                  <c:v>1396082</c:v>
                </c:pt>
                <c:pt idx="54">
                  <c:v>1409970</c:v>
                </c:pt>
                <c:pt idx="55">
                  <c:v>1429285</c:v>
                </c:pt>
                <c:pt idx="56">
                  <c:v>1452484</c:v>
                </c:pt>
                <c:pt idx="57">
                  <c:v>1478029</c:v>
                </c:pt>
                <c:pt idx="58">
                  <c:v>1504074</c:v>
                </c:pt>
                <c:pt idx="59">
                  <c:v>1528602</c:v>
                </c:pt>
                <c:pt idx="60">
                  <c:v>1549577</c:v>
                </c:pt>
                <c:pt idx="61">
                  <c:v>1565541</c:v>
                </c:pt>
                <c:pt idx="62">
                  <c:v>1576505</c:v>
                </c:pt>
                <c:pt idx="63">
                  <c:v>1582721</c:v>
                </c:pt>
                <c:pt idx="64">
                  <c:v>1584214</c:v>
                </c:pt>
                <c:pt idx="65">
                  <c:v>1581762</c:v>
                </c:pt>
              </c:numCache>
            </c:numRef>
          </c:val>
          <c:smooth val="0"/>
          <c:extLst>
            <c:ext xmlns:c16="http://schemas.microsoft.com/office/drawing/2014/chart" uri="{C3380CC4-5D6E-409C-BE32-E72D297353CC}">
              <c16:uniqueId val="{00000005-5330-43FE-A27A-85F891E7A248}"/>
            </c:ext>
          </c:extLst>
        </c:ser>
        <c:ser>
          <c:idx val="6"/>
          <c:order val="6"/>
          <c:tx>
            <c:strRef>
              <c:f>Sheet3!$H$1</c:f>
              <c:strCache>
                <c:ptCount val="1"/>
                <c:pt idx="0">
                  <c:v>VI, Projected, 2015 - 2094: Deaths</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strRef>
              <c:f>Sheet3!$A$2:$A$151</c:f>
              <c:strCache>
                <c:ptCount val="150"/>
                <c:pt idx="0">
                  <c:v>1950</c:v>
                </c:pt>
                <c:pt idx="1">
                  <c:v>1951</c:v>
                </c:pt>
                <c:pt idx="2">
                  <c:v>1952</c:v>
                </c:pt>
                <c:pt idx="3">
                  <c:v>1953</c:v>
                </c:pt>
                <c:pt idx="4">
                  <c:v>1954</c:v>
                </c:pt>
                <c:pt idx="5">
                  <c:v>1955</c:v>
                </c:pt>
                <c:pt idx="6">
                  <c:v>1956</c:v>
                </c:pt>
                <c:pt idx="7">
                  <c:v>1957</c:v>
                </c:pt>
                <c:pt idx="8">
                  <c:v>1958</c:v>
                </c:pt>
                <c:pt idx="9">
                  <c:v>1959</c:v>
                </c:pt>
                <c:pt idx="10">
                  <c:v>1960</c:v>
                </c:pt>
                <c:pt idx="11">
                  <c:v>1961</c:v>
                </c:pt>
                <c:pt idx="12">
                  <c:v>1962</c:v>
                </c:pt>
                <c:pt idx="13">
                  <c:v>1963</c:v>
                </c:pt>
                <c:pt idx="14">
                  <c:v>1964</c:v>
                </c:pt>
                <c:pt idx="15">
                  <c:v>1965</c:v>
                </c:pt>
                <c:pt idx="16">
                  <c:v>1966</c:v>
                </c:pt>
                <c:pt idx="17">
                  <c:v>1967</c:v>
                </c:pt>
                <c:pt idx="18">
                  <c:v>1968</c:v>
                </c:pt>
                <c:pt idx="19">
                  <c:v>1969</c:v>
                </c:pt>
                <c:pt idx="20">
                  <c:v>1970</c:v>
                </c:pt>
                <c:pt idx="21">
                  <c:v>1971</c:v>
                </c:pt>
                <c:pt idx="22">
                  <c:v>1972</c:v>
                </c:pt>
                <c:pt idx="23">
                  <c:v>1973</c:v>
                </c:pt>
                <c:pt idx="24">
                  <c:v>1974</c:v>
                </c:pt>
                <c:pt idx="25">
                  <c:v>1975</c:v>
                </c:pt>
                <c:pt idx="26">
                  <c:v>1976</c:v>
                </c:pt>
                <c:pt idx="27">
                  <c:v>1977</c:v>
                </c:pt>
                <c:pt idx="28">
                  <c:v>1978</c:v>
                </c:pt>
                <c:pt idx="29">
                  <c:v>1979</c:v>
                </c:pt>
                <c:pt idx="30">
                  <c:v>1980</c:v>
                </c:pt>
                <c:pt idx="31">
                  <c:v>1981</c:v>
                </c:pt>
                <c:pt idx="32">
                  <c:v>1982</c:v>
                </c:pt>
                <c:pt idx="33">
                  <c:v>1983</c:v>
                </c:pt>
                <c:pt idx="34">
                  <c:v>1984</c:v>
                </c:pt>
                <c:pt idx="35">
                  <c:v>1985</c:v>
                </c:pt>
                <c:pt idx="36">
                  <c:v>1986</c:v>
                </c:pt>
                <c:pt idx="37">
                  <c:v>1987</c:v>
                </c:pt>
                <c:pt idx="38">
                  <c:v>1988</c:v>
                </c:pt>
                <c:pt idx="39">
                  <c:v>1989</c:v>
                </c:pt>
                <c:pt idx="40">
                  <c:v>1990</c:v>
                </c:pt>
                <c:pt idx="41">
                  <c:v>1991</c:v>
                </c:pt>
                <c:pt idx="42">
                  <c:v>1992</c:v>
                </c:pt>
                <c:pt idx="43">
                  <c:v>1993</c:v>
                </c:pt>
                <c:pt idx="44">
                  <c:v>1994</c:v>
                </c:pt>
                <c:pt idx="45">
                  <c:v>1995</c:v>
                </c:pt>
                <c:pt idx="46">
                  <c:v>1996</c:v>
                </c:pt>
                <c:pt idx="47">
                  <c:v>1997</c:v>
                </c:pt>
                <c:pt idx="48">
                  <c:v>1998</c:v>
                </c:pt>
                <c:pt idx="49">
                  <c:v>1999</c:v>
                </c:pt>
                <c:pt idx="50">
                  <c:v>2000</c:v>
                </c:pt>
                <c:pt idx="51">
                  <c:v>2001</c:v>
                </c:pt>
                <c:pt idx="52">
                  <c:v>2002</c:v>
                </c:pt>
                <c:pt idx="53">
                  <c:v>2003</c:v>
                </c:pt>
                <c:pt idx="54">
                  <c:v>2004</c:v>
                </c:pt>
                <c:pt idx="55">
                  <c:v>2005</c:v>
                </c:pt>
                <c:pt idx="56">
                  <c:v>2006</c:v>
                </c:pt>
                <c:pt idx="57">
                  <c:v>2007</c:v>
                </c:pt>
                <c:pt idx="58">
                  <c:v>2008</c:v>
                </c:pt>
                <c:pt idx="59">
                  <c:v>2009</c:v>
                </c:pt>
                <c:pt idx="60">
                  <c:v>2010</c:v>
                </c:pt>
                <c:pt idx="61">
                  <c:v>2011</c:v>
                </c:pt>
                <c:pt idx="62">
                  <c:v>2012</c:v>
                </c:pt>
                <c:pt idx="63">
                  <c:v>2013</c:v>
                </c:pt>
                <c:pt idx="64">
                  <c:v>2014</c:v>
                </c:pt>
                <c:pt idx="65">
                  <c:v>2015</c:v>
                </c:pt>
                <c:pt idx="66">
                  <c:v>2016</c:v>
                </c:pt>
                <c:pt idx="67">
                  <c:v>2017</c:v>
                </c:pt>
                <c:pt idx="68">
                  <c:v>2018</c:v>
                </c:pt>
                <c:pt idx="69">
                  <c:v>2019</c:v>
                </c:pt>
                <c:pt idx="70">
                  <c:v>2020</c:v>
                </c:pt>
                <c:pt idx="71">
                  <c:v>2021</c:v>
                </c:pt>
                <c:pt idx="72">
                  <c:v>2022</c:v>
                </c:pt>
                <c:pt idx="73">
                  <c:v>2023</c:v>
                </c:pt>
                <c:pt idx="74">
                  <c:v>2024</c:v>
                </c:pt>
                <c:pt idx="75">
                  <c:v>2025</c:v>
                </c:pt>
                <c:pt idx="76">
                  <c:v>2026</c:v>
                </c:pt>
                <c:pt idx="77">
                  <c:v>2027</c:v>
                </c:pt>
                <c:pt idx="78">
                  <c:v>2028</c:v>
                </c:pt>
                <c:pt idx="79">
                  <c:v>2029</c:v>
                </c:pt>
                <c:pt idx="80">
                  <c:v>2030</c:v>
                </c:pt>
                <c:pt idx="81">
                  <c:v>2031</c:v>
                </c:pt>
                <c:pt idx="82">
                  <c:v>2032</c:v>
                </c:pt>
                <c:pt idx="83">
                  <c:v>2033</c:v>
                </c:pt>
                <c:pt idx="84">
                  <c:v>2034</c:v>
                </c:pt>
                <c:pt idx="85">
                  <c:v>2035</c:v>
                </c:pt>
                <c:pt idx="86">
                  <c:v>2036</c:v>
                </c:pt>
                <c:pt idx="87">
                  <c:v>2037</c:v>
                </c:pt>
                <c:pt idx="88">
                  <c:v>2038</c:v>
                </c:pt>
                <c:pt idx="89">
                  <c:v>2039</c:v>
                </c:pt>
                <c:pt idx="90">
                  <c:v>2040</c:v>
                </c:pt>
                <c:pt idx="91">
                  <c:v>2041</c:v>
                </c:pt>
                <c:pt idx="92">
                  <c:v>2042</c:v>
                </c:pt>
                <c:pt idx="93">
                  <c:v>2043</c:v>
                </c:pt>
                <c:pt idx="94">
                  <c:v>2044</c:v>
                </c:pt>
                <c:pt idx="95">
                  <c:v>2045</c:v>
                </c:pt>
                <c:pt idx="96">
                  <c:v>2046</c:v>
                </c:pt>
                <c:pt idx="97">
                  <c:v>2047</c:v>
                </c:pt>
                <c:pt idx="98">
                  <c:v>2048</c:v>
                </c:pt>
                <c:pt idx="99">
                  <c:v>2049</c:v>
                </c:pt>
                <c:pt idx="100">
                  <c:v>2050</c:v>
                </c:pt>
                <c:pt idx="101">
                  <c:v>2051</c:v>
                </c:pt>
                <c:pt idx="102">
                  <c:v>2052</c:v>
                </c:pt>
                <c:pt idx="103">
                  <c:v>2053</c:v>
                </c:pt>
                <c:pt idx="104">
                  <c:v>2054</c:v>
                </c:pt>
                <c:pt idx="105">
                  <c:v>2055</c:v>
                </c:pt>
                <c:pt idx="106">
                  <c:v>2056</c:v>
                </c:pt>
                <c:pt idx="107">
                  <c:v>2057</c:v>
                </c:pt>
                <c:pt idx="108">
                  <c:v>2058</c:v>
                </c:pt>
                <c:pt idx="109">
                  <c:v>2059</c:v>
                </c:pt>
                <c:pt idx="110">
                  <c:v>2060</c:v>
                </c:pt>
                <c:pt idx="111">
                  <c:v>2061</c:v>
                </c:pt>
                <c:pt idx="112">
                  <c:v>2062</c:v>
                </c:pt>
                <c:pt idx="113">
                  <c:v>2063</c:v>
                </c:pt>
                <c:pt idx="114">
                  <c:v>2064</c:v>
                </c:pt>
                <c:pt idx="115">
                  <c:v>2065</c:v>
                </c:pt>
                <c:pt idx="116">
                  <c:v>2066</c:v>
                </c:pt>
                <c:pt idx="117">
                  <c:v>2067</c:v>
                </c:pt>
                <c:pt idx="118">
                  <c:v>2068</c:v>
                </c:pt>
                <c:pt idx="119">
                  <c:v>2069</c:v>
                </c:pt>
                <c:pt idx="120">
                  <c:v>2070</c:v>
                </c:pt>
                <c:pt idx="121">
                  <c:v>2071</c:v>
                </c:pt>
                <c:pt idx="122">
                  <c:v>2072</c:v>
                </c:pt>
                <c:pt idx="123">
                  <c:v>2073</c:v>
                </c:pt>
                <c:pt idx="124">
                  <c:v>2074</c:v>
                </c:pt>
                <c:pt idx="125">
                  <c:v>2075</c:v>
                </c:pt>
                <c:pt idx="126">
                  <c:v>2076</c:v>
                </c:pt>
                <c:pt idx="127">
                  <c:v>2077</c:v>
                </c:pt>
                <c:pt idx="128">
                  <c:v>2078</c:v>
                </c:pt>
                <c:pt idx="129">
                  <c:v>2079</c:v>
                </c:pt>
                <c:pt idx="130">
                  <c:v>2080</c:v>
                </c:pt>
                <c:pt idx="131">
                  <c:v>2081</c:v>
                </c:pt>
                <c:pt idx="132">
                  <c:v>2082</c:v>
                </c:pt>
                <c:pt idx="133">
                  <c:v>2083</c:v>
                </c:pt>
                <c:pt idx="134">
                  <c:v>2084</c:v>
                </c:pt>
                <c:pt idx="135">
                  <c:v>2085</c:v>
                </c:pt>
                <c:pt idx="136">
                  <c:v>2086</c:v>
                </c:pt>
                <c:pt idx="137">
                  <c:v>2087</c:v>
                </c:pt>
                <c:pt idx="138">
                  <c:v>2088</c:v>
                </c:pt>
                <c:pt idx="139">
                  <c:v>2089</c:v>
                </c:pt>
                <c:pt idx="140">
                  <c:v>2090</c:v>
                </c:pt>
                <c:pt idx="141">
                  <c:v>2091</c:v>
                </c:pt>
                <c:pt idx="142">
                  <c:v>2092</c:v>
                </c:pt>
                <c:pt idx="143">
                  <c:v>2093</c:v>
                </c:pt>
                <c:pt idx="144">
                  <c:v>2094</c:v>
                </c:pt>
                <c:pt idx="145">
                  <c:v>2095</c:v>
                </c:pt>
                <c:pt idx="146">
                  <c:v>2096</c:v>
                </c:pt>
                <c:pt idx="147">
                  <c:v>2097</c:v>
                </c:pt>
                <c:pt idx="148">
                  <c:v>2098</c:v>
                </c:pt>
                <c:pt idx="149">
                  <c:v>2099</c:v>
                </c:pt>
              </c:strCache>
            </c:strRef>
          </c:cat>
          <c:val>
            <c:numRef>
              <c:f>Sheet3!$H$2:$H$151</c:f>
              <c:numCache>
                <c:formatCode>General</c:formatCode>
                <c:ptCount val="150"/>
                <c:pt idx="65">
                  <c:v>542749</c:v>
                </c:pt>
                <c:pt idx="66">
                  <c:v>549921</c:v>
                </c:pt>
                <c:pt idx="67">
                  <c:v>557243</c:v>
                </c:pt>
                <c:pt idx="68">
                  <c:v>564827</c:v>
                </c:pt>
                <c:pt idx="69">
                  <c:v>572744</c:v>
                </c:pt>
                <c:pt idx="70">
                  <c:v>581017</c:v>
                </c:pt>
                <c:pt idx="71">
                  <c:v>589628</c:v>
                </c:pt>
                <c:pt idx="72">
                  <c:v>598545</c:v>
                </c:pt>
                <c:pt idx="73">
                  <c:v>607766</c:v>
                </c:pt>
                <c:pt idx="74">
                  <c:v>617337</c:v>
                </c:pt>
                <c:pt idx="75">
                  <c:v>627313</c:v>
                </c:pt>
                <c:pt idx="76">
                  <c:v>637751</c:v>
                </c:pt>
                <c:pt idx="77">
                  <c:v>648705</c:v>
                </c:pt>
                <c:pt idx="78">
                  <c:v>660227</c:v>
                </c:pt>
                <c:pt idx="79">
                  <c:v>672359</c:v>
                </c:pt>
                <c:pt idx="80">
                  <c:v>685134</c:v>
                </c:pt>
                <c:pt idx="81">
                  <c:v>698560</c:v>
                </c:pt>
                <c:pt idx="82">
                  <c:v>712615</c:v>
                </c:pt>
                <c:pt idx="83">
                  <c:v>727275</c:v>
                </c:pt>
                <c:pt idx="84">
                  <c:v>742535</c:v>
                </c:pt>
                <c:pt idx="85">
                  <c:v>758418</c:v>
                </c:pt>
                <c:pt idx="86">
                  <c:v>774957</c:v>
                </c:pt>
                <c:pt idx="87">
                  <c:v>792135</c:v>
                </c:pt>
                <c:pt idx="88">
                  <c:v>809904</c:v>
                </c:pt>
                <c:pt idx="89">
                  <c:v>828192</c:v>
                </c:pt>
                <c:pt idx="90">
                  <c:v>846929</c:v>
                </c:pt>
                <c:pt idx="91">
                  <c:v>866050</c:v>
                </c:pt>
                <c:pt idx="92">
                  <c:v>885467</c:v>
                </c:pt>
                <c:pt idx="93">
                  <c:v>905080</c:v>
                </c:pt>
                <c:pt idx="94">
                  <c:v>924788</c:v>
                </c:pt>
                <c:pt idx="95">
                  <c:v>944543</c:v>
                </c:pt>
                <c:pt idx="96">
                  <c:v>964333</c:v>
                </c:pt>
                <c:pt idx="97">
                  <c:v>984147</c:v>
                </c:pt>
                <c:pt idx="98">
                  <c:v>1003933</c:v>
                </c:pt>
                <c:pt idx="99">
                  <c:v>1023587</c:v>
                </c:pt>
                <c:pt idx="100">
                  <c:v>1043003.99999999</c:v>
                </c:pt>
                <c:pt idx="101">
                  <c:v>1062088</c:v>
                </c:pt>
                <c:pt idx="102">
                  <c:v>1080769</c:v>
                </c:pt>
                <c:pt idx="103">
                  <c:v>1098979</c:v>
                </c:pt>
                <c:pt idx="104">
                  <c:v>1116649</c:v>
                </c:pt>
                <c:pt idx="105">
                  <c:v>1133735</c:v>
                </c:pt>
                <c:pt idx="106">
                  <c:v>1150227</c:v>
                </c:pt>
                <c:pt idx="107">
                  <c:v>1166167</c:v>
                </c:pt>
                <c:pt idx="108">
                  <c:v>1181590</c:v>
                </c:pt>
                <c:pt idx="109">
                  <c:v>1196501</c:v>
                </c:pt>
                <c:pt idx="110">
                  <c:v>1210913</c:v>
                </c:pt>
                <c:pt idx="111">
                  <c:v>1224840</c:v>
                </c:pt>
                <c:pt idx="112">
                  <c:v>1238292</c:v>
                </c:pt>
                <c:pt idx="113">
                  <c:v>1251274</c:v>
                </c:pt>
                <c:pt idx="114">
                  <c:v>1263781</c:v>
                </c:pt>
                <c:pt idx="115">
                  <c:v>1275826</c:v>
                </c:pt>
                <c:pt idx="116">
                  <c:v>1287427</c:v>
                </c:pt>
                <c:pt idx="117">
                  <c:v>1298562</c:v>
                </c:pt>
                <c:pt idx="118">
                  <c:v>1309189</c:v>
                </c:pt>
                <c:pt idx="119">
                  <c:v>1319251</c:v>
                </c:pt>
                <c:pt idx="120">
                  <c:v>1328703</c:v>
                </c:pt>
                <c:pt idx="121">
                  <c:v>1337502</c:v>
                </c:pt>
                <c:pt idx="122">
                  <c:v>1345590</c:v>
                </c:pt>
                <c:pt idx="123">
                  <c:v>1352891</c:v>
                </c:pt>
                <c:pt idx="124">
                  <c:v>1359326</c:v>
                </c:pt>
                <c:pt idx="125">
                  <c:v>1364830</c:v>
                </c:pt>
                <c:pt idx="126">
                  <c:v>1369361</c:v>
                </c:pt>
                <c:pt idx="127">
                  <c:v>1372899</c:v>
                </c:pt>
                <c:pt idx="128">
                  <c:v>1375410</c:v>
                </c:pt>
                <c:pt idx="129">
                  <c:v>1376843</c:v>
                </c:pt>
                <c:pt idx="130">
                  <c:v>1377100</c:v>
                </c:pt>
                <c:pt idx="131">
                  <c:v>1376082</c:v>
                </c:pt>
                <c:pt idx="132">
                  <c:v>1373795</c:v>
                </c:pt>
                <c:pt idx="133">
                  <c:v>1370298</c:v>
                </c:pt>
                <c:pt idx="134">
                  <c:v>1365679</c:v>
                </c:pt>
                <c:pt idx="135">
                  <c:v>1360017</c:v>
                </c:pt>
                <c:pt idx="136">
                  <c:v>1353391</c:v>
                </c:pt>
                <c:pt idx="137">
                  <c:v>1345971</c:v>
                </c:pt>
                <c:pt idx="138">
                  <c:v>1337966</c:v>
                </c:pt>
                <c:pt idx="139">
                  <c:v>1329587</c:v>
                </c:pt>
                <c:pt idx="140">
                  <c:v>1321025</c:v>
                </c:pt>
                <c:pt idx="141">
                  <c:v>1312432</c:v>
                </c:pt>
                <c:pt idx="142">
                  <c:v>1303920</c:v>
                </c:pt>
                <c:pt idx="143">
                  <c:v>1295571</c:v>
                </c:pt>
                <c:pt idx="144">
                  <c:v>1287438</c:v>
                </c:pt>
                <c:pt idx="145">
                  <c:v>1279556</c:v>
                </c:pt>
                <c:pt idx="146">
                  <c:v>1271952</c:v>
                </c:pt>
                <c:pt idx="147">
                  <c:v>1264627</c:v>
                </c:pt>
                <c:pt idx="148">
                  <c:v>1257584</c:v>
                </c:pt>
                <c:pt idx="149">
                  <c:v>1250821</c:v>
                </c:pt>
              </c:numCache>
            </c:numRef>
          </c:val>
          <c:smooth val="0"/>
          <c:extLst>
            <c:ext xmlns:c16="http://schemas.microsoft.com/office/drawing/2014/chart" uri="{C3380CC4-5D6E-409C-BE32-E72D297353CC}">
              <c16:uniqueId val="{00000006-5330-43FE-A27A-85F891E7A248}"/>
            </c:ext>
          </c:extLst>
        </c:ser>
        <c:ser>
          <c:idx val="7"/>
          <c:order val="7"/>
          <c:tx>
            <c:strRef>
              <c:f>Sheet3!$I$1</c:f>
              <c:strCache>
                <c:ptCount val="1"/>
                <c:pt idx="0">
                  <c:v>VI, Projected 2015 -2094: Births</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strRef>
              <c:f>Sheet3!$A$2:$A$151</c:f>
              <c:strCache>
                <c:ptCount val="150"/>
                <c:pt idx="0">
                  <c:v>1950</c:v>
                </c:pt>
                <c:pt idx="1">
                  <c:v>1951</c:v>
                </c:pt>
                <c:pt idx="2">
                  <c:v>1952</c:v>
                </c:pt>
                <c:pt idx="3">
                  <c:v>1953</c:v>
                </c:pt>
                <c:pt idx="4">
                  <c:v>1954</c:v>
                </c:pt>
                <c:pt idx="5">
                  <c:v>1955</c:v>
                </c:pt>
                <c:pt idx="6">
                  <c:v>1956</c:v>
                </c:pt>
                <c:pt idx="7">
                  <c:v>1957</c:v>
                </c:pt>
                <c:pt idx="8">
                  <c:v>1958</c:v>
                </c:pt>
                <c:pt idx="9">
                  <c:v>1959</c:v>
                </c:pt>
                <c:pt idx="10">
                  <c:v>1960</c:v>
                </c:pt>
                <c:pt idx="11">
                  <c:v>1961</c:v>
                </c:pt>
                <c:pt idx="12">
                  <c:v>1962</c:v>
                </c:pt>
                <c:pt idx="13">
                  <c:v>1963</c:v>
                </c:pt>
                <c:pt idx="14">
                  <c:v>1964</c:v>
                </c:pt>
                <c:pt idx="15">
                  <c:v>1965</c:v>
                </c:pt>
                <c:pt idx="16">
                  <c:v>1966</c:v>
                </c:pt>
                <c:pt idx="17">
                  <c:v>1967</c:v>
                </c:pt>
                <c:pt idx="18">
                  <c:v>1968</c:v>
                </c:pt>
                <c:pt idx="19">
                  <c:v>1969</c:v>
                </c:pt>
                <c:pt idx="20">
                  <c:v>1970</c:v>
                </c:pt>
                <c:pt idx="21">
                  <c:v>1971</c:v>
                </c:pt>
                <c:pt idx="22">
                  <c:v>1972</c:v>
                </c:pt>
                <c:pt idx="23">
                  <c:v>1973</c:v>
                </c:pt>
                <c:pt idx="24">
                  <c:v>1974</c:v>
                </c:pt>
                <c:pt idx="25">
                  <c:v>1975</c:v>
                </c:pt>
                <c:pt idx="26">
                  <c:v>1976</c:v>
                </c:pt>
                <c:pt idx="27">
                  <c:v>1977</c:v>
                </c:pt>
                <c:pt idx="28">
                  <c:v>1978</c:v>
                </c:pt>
                <c:pt idx="29">
                  <c:v>1979</c:v>
                </c:pt>
                <c:pt idx="30">
                  <c:v>1980</c:v>
                </c:pt>
                <c:pt idx="31">
                  <c:v>1981</c:v>
                </c:pt>
                <c:pt idx="32">
                  <c:v>1982</c:v>
                </c:pt>
                <c:pt idx="33">
                  <c:v>1983</c:v>
                </c:pt>
                <c:pt idx="34">
                  <c:v>1984</c:v>
                </c:pt>
                <c:pt idx="35">
                  <c:v>1985</c:v>
                </c:pt>
                <c:pt idx="36">
                  <c:v>1986</c:v>
                </c:pt>
                <c:pt idx="37">
                  <c:v>1987</c:v>
                </c:pt>
                <c:pt idx="38">
                  <c:v>1988</c:v>
                </c:pt>
                <c:pt idx="39">
                  <c:v>1989</c:v>
                </c:pt>
                <c:pt idx="40">
                  <c:v>1990</c:v>
                </c:pt>
                <c:pt idx="41">
                  <c:v>1991</c:v>
                </c:pt>
                <c:pt idx="42">
                  <c:v>1992</c:v>
                </c:pt>
                <c:pt idx="43">
                  <c:v>1993</c:v>
                </c:pt>
                <c:pt idx="44">
                  <c:v>1994</c:v>
                </c:pt>
                <c:pt idx="45">
                  <c:v>1995</c:v>
                </c:pt>
                <c:pt idx="46">
                  <c:v>1996</c:v>
                </c:pt>
                <c:pt idx="47">
                  <c:v>1997</c:v>
                </c:pt>
                <c:pt idx="48">
                  <c:v>1998</c:v>
                </c:pt>
                <c:pt idx="49">
                  <c:v>1999</c:v>
                </c:pt>
                <c:pt idx="50">
                  <c:v>2000</c:v>
                </c:pt>
                <c:pt idx="51">
                  <c:v>2001</c:v>
                </c:pt>
                <c:pt idx="52">
                  <c:v>2002</c:v>
                </c:pt>
                <c:pt idx="53">
                  <c:v>2003</c:v>
                </c:pt>
                <c:pt idx="54">
                  <c:v>2004</c:v>
                </c:pt>
                <c:pt idx="55">
                  <c:v>2005</c:v>
                </c:pt>
                <c:pt idx="56">
                  <c:v>2006</c:v>
                </c:pt>
                <c:pt idx="57">
                  <c:v>2007</c:v>
                </c:pt>
                <c:pt idx="58">
                  <c:v>2008</c:v>
                </c:pt>
                <c:pt idx="59">
                  <c:v>2009</c:v>
                </c:pt>
                <c:pt idx="60">
                  <c:v>2010</c:v>
                </c:pt>
                <c:pt idx="61">
                  <c:v>2011</c:v>
                </c:pt>
                <c:pt idx="62">
                  <c:v>2012</c:v>
                </c:pt>
                <c:pt idx="63">
                  <c:v>2013</c:v>
                </c:pt>
                <c:pt idx="64">
                  <c:v>2014</c:v>
                </c:pt>
                <c:pt idx="65">
                  <c:v>2015</c:v>
                </c:pt>
                <c:pt idx="66">
                  <c:v>2016</c:v>
                </c:pt>
                <c:pt idx="67">
                  <c:v>2017</c:v>
                </c:pt>
                <c:pt idx="68">
                  <c:v>2018</c:v>
                </c:pt>
                <c:pt idx="69">
                  <c:v>2019</c:v>
                </c:pt>
                <c:pt idx="70">
                  <c:v>2020</c:v>
                </c:pt>
                <c:pt idx="71">
                  <c:v>2021</c:v>
                </c:pt>
                <c:pt idx="72">
                  <c:v>2022</c:v>
                </c:pt>
                <c:pt idx="73">
                  <c:v>2023</c:v>
                </c:pt>
                <c:pt idx="74">
                  <c:v>2024</c:v>
                </c:pt>
                <c:pt idx="75">
                  <c:v>2025</c:v>
                </c:pt>
                <c:pt idx="76">
                  <c:v>2026</c:v>
                </c:pt>
                <c:pt idx="77">
                  <c:v>2027</c:v>
                </c:pt>
                <c:pt idx="78">
                  <c:v>2028</c:v>
                </c:pt>
                <c:pt idx="79">
                  <c:v>2029</c:v>
                </c:pt>
                <c:pt idx="80">
                  <c:v>2030</c:v>
                </c:pt>
                <c:pt idx="81">
                  <c:v>2031</c:v>
                </c:pt>
                <c:pt idx="82">
                  <c:v>2032</c:v>
                </c:pt>
                <c:pt idx="83">
                  <c:v>2033</c:v>
                </c:pt>
                <c:pt idx="84">
                  <c:v>2034</c:v>
                </c:pt>
                <c:pt idx="85">
                  <c:v>2035</c:v>
                </c:pt>
                <c:pt idx="86">
                  <c:v>2036</c:v>
                </c:pt>
                <c:pt idx="87">
                  <c:v>2037</c:v>
                </c:pt>
                <c:pt idx="88">
                  <c:v>2038</c:v>
                </c:pt>
                <c:pt idx="89">
                  <c:v>2039</c:v>
                </c:pt>
                <c:pt idx="90">
                  <c:v>2040</c:v>
                </c:pt>
                <c:pt idx="91">
                  <c:v>2041</c:v>
                </c:pt>
                <c:pt idx="92">
                  <c:v>2042</c:v>
                </c:pt>
                <c:pt idx="93">
                  <c:v>2043</c:v>
                </c:pt>
                <c:pt idx="94">
                  <c:v>2044</c:v>
                </c:pt>
                <c:pt idx="95">
                  <c:v>2045</c:v>
                </c:pt>
                <c:pt idx="96">
                  <c:v>2046</c:v>
                </c:pt>
                <c:pt idx="97">
                  <c:v>2047</c:v>
                </c:pt>
                <c:pt idx="98">
                  <c:v>2048</c:v>
                </c:pt>
                <c:pt idx="99">
                  <c:v>2049</c:v>
                </c:pt>
                <c:pt idx="100">
                  <c:v>2050</c:v>
                </c:pt>
                <c:pt idx="101">
                  <c:v>2051</c:v>
                </c:pt>
                <c:pt idx="102">
                  <c:v>2052</c:v>
                </c:pt>
                <c:pt idx="103">
                  <c:v>2053</c:v>
                </c:pt>
                <c:pt idx="104">
                  <c:v>2054</c:v>
                </c:pt>
                <c:pt idx="105">
                  <c:v>2055</c:v>
                </c:pt>
                <c:pt idx="106">
                  <c:v>2056</c:v>
                </c:pt>
                <c:pt idx="107">
                  <c:v>2057</c:v>
                </c:pt>
                <c:pt idx="108">
                  <c:v>2058</c:v>
                </c:pt>
                <c:pt idx="109">
                  <c:v>2059</c:v>
                </c:pt>
                <c:pt idx="110">
                  <c:v>2060</c:v>
                </c:pt>
                <c:pt idx="111">
                  <c:v>2061</c:v>
                </c:pt>
                <c:pt idx="112">
                  <c:v>2062</c:v>
                </c:pt>
                <c:pt idx="113">
                  <c:v>2063</c:v>
                </c:pt>
                <c:pt idx="114">
                  <c:v>2064</c:v>
                </c:pt>
                <c:pt idx="115">
                  <c:v>2065</c:v>
                </c:pt>
                <c:pt idx="116">
                  <c:v>2066</c:v>
                </c:pt>
                <c:pt idx="117">
                  <c:v>2067</c:v>
                </c:pt>
                <c:pt idx="118">
                  <c:v>2068</c:v>
                </c:pt>
                <c:pt idx="119">
                  <c:v>2069</c:v>
                </c:pt>
                <c:pt idx="120">
                  <c:v>2070</c:v>
                </c:pt>
                <c:pt idx="121">
                  <c:v>2071</c:v>
                </c:pt>
                <c:pt idx="122">
                  <c:v>2072</c:v>
                </c:pt>
                <c:pt idx="123">
                  <c:v>2073</c:v>
                </c:pt>
                <c:pt idx="124">
                  <c:v>2074</c:v>
                </c:pt>
                <c:pt idx="125">
                  <c:v>2075</c:v>
                </c:pt>
                <c:pt idx="126">
                  <c:v>2076</c:v>
                </c:pt>
                <c:pt idx="127">
                  <c:v>2077</c:v>
                </c:pt>
                <c:pt idx="128">
                  <c:v>2078</c:v>
                </c:pt>
                <c:pt idx="129">
                  <c:v>2079</c:v>
                </c:pt>
                <c:pt idx="130">
                  <c:v>2080</c:v>
                </c:pt>
                <c:pt idx="131">
                  <c:v>2081</c:v>
                </c:pt>
                <c:pt idx="132">
                  <c:v>2082</c:v>
                </c:pt>
                <c:pt idx="133">
                  <c:v>2083</c:v>
                </c:pt>
                <c:pt idx="134">
                  <c:v>2084</c:v>
                </c:pt>
                <c:pt idx="135">
                  <c:v>2085</c:v>
                </c:pt>
                <c:pt idx="136">
                  <c:v>2086</c:v>
                </c:pt>
                <c:pt idx="137">
                  <c:v>2087</c:v>
                </c:pt>
                <c:pt idx="138">
                  <c:v>2088</c:v>
                </c:pt>
                <c:pt idx="139">
                  <c:v>2089</c:v>
                </c:pt>
                <c:pt idx="140">
                  <c:v>2090</c:v>
                </c:pt>
                <c:pt idx="141">
                  <c:v>2091</c:v>
                </c:pt>
                <c:pt idx="142">
                  <c:v>2092</c:v>
                </c:pt>
                <c:pt idx="143">
                  <c:v>2093</c:v>
                </c:pt>
                <c:pt idx="144">
                  <c:v>2094</c:v>
                </c:pt>
                <c:pt idx="145">
                  <c:v>2095</c:v>
                </c:pt>
                <c:pt idx="146">
                  <c:v>2096</c:v>
                </c:pt>
                <c:pt idx="147">
                  <c:v>2097</c:v>
                </c:pt>
                <c:pt idx="148">
                  <c:v>2098</c:v>
                </c:pt>
                <c:pt idx="149">
                  <c:v>2099</c:v>
                </c:pt>
              </c:strCache>
            </c:strRef>
          </c:cat>
          <c:val>
            <c:numRef>
              <c:f>Sheet3!$I$2:$I$151</c:f>
              <c:numCache>
                <c:formatCode>General</c:formatCode>
                <c:ptCount val="150"/>
                <c:pt idx="65">
                  <c:v>1581762</c:v>
                </c:pt>
                <c:pt idx="66">
                  <c:v>1576674</c:v>
                </c:pt>
                <c:pt idx="67">
                  <c:v>1570352</c:v>
                </c:pt>
                <c:pt idx="68">
                  <c:v>1563722</c:v>
                </c:pt>
                <c:pt idx="69">
                  <c:v>1556937</c:v>
                </c:pt>
                <c:pt idx="70">
                  <c:v>1549328</c:v>
                </c:pt>
                <c:pt idx="71">
                  <c:v>1539657</c:v>
                </c:pt>
                <c:pt idx="72">
                  <c:v>1526739</c:v>
                </c:pt>
                <c:pt idx="73">
                  <c:v>1509978</c:v>
                </c:pt>
                <c:pt idx="74">
                  <c:v>1489597</c:v>
                </c:pt>
                <c:pt idx="75">
                  <c:v>1466085</c:v>
                </c:pt>
                <c:pt idx="76">
                  <c:v>1440254</c:v>
                </c:pt>
                <c:pt idx="77">
                  <c:v>1413552</c:v>
                </c:pt>
                <c:pt idx="78">
                  <c:v>1387452</c:v>
                </c:pt>
                <c:pt idx="79">
                  <c:v>1363058</c:v>
                </c:pt>
                <c:pt idx="80">
                  <c:v>1341432</c:v>
                </c:pt>
                <c:pt idx="81">
                  <c:v>1323300</c:v>
                </c:pt>
                <c:pt idx="82">
                  <c:v>1308656</c:v>
                </c:pt>
                <c:pt idx="83">
                  <c:v>1297419</c:v>
                </c:pt>
                <c:pt idx="84">
                  <c:v>1289673</c:v>
                </c:pt>
                <c:pt idx="85">
                  <c:v>1285462</c:v>
                </c:pt>
                <c:pt idx="86">
                  <c:v>1284662</c:v>
                </c:pt>
                <c:pt idx="87">
                  <c:v>1286622</c:v>
                </c:pt>
                <c:pt idx="88">
                  <c:v>1290575</c:v>
                </c:pt>
                <c:pt idx="89">
                  <c:v>1295879</c:v>
                </c:pt>
                <c:pt idx="90">
                  <c:v>1301947</c:v>
                </c:pt>
                <c:pt idx="91">
                  <c:v>1308318</c:v>
                </c:pt>
                <c:pt idx="92">
                  <c:v>1314641</c:v>
                </c:pt>
                <c:pt idx="93">
                  <c:v>1320496</c:v>
                </c:pt>
                <c:pt idx="94">
                  <c:v>1325388</c:v>
                </c:pt>
                <c:pt idx="95">
                  <c:v>1328907</c:v>
                </c:pt>
                <c:pt idx="96">
                  <c:v>1330823</c:v>
                </c:pt>
                <c:pt idx="97">
                  <c:v>1331213</c:v>
                </c:pt>
                <c:pt idx="98">
                  <c:v>1330138</c:v>
                </c:pt>
                <c:pt idx="99">
                  <c:v>1327528</c:v>
                </c:pt>
                <c:pt idx="100">
                  <c:v>1323285</c:v>
                </c:pt>
                <c:pt idx="101">
                  <c:v>1317361</c:v>
                </c:pt>
                <c:pt idx="102">
                  <c:v>1309921</c:v>
                </c:pt>
                <c:pt idx="103">
                  <c:v>1301206</c:v>
                </c:pt>
                <c:pt idx="104">
                  <c:v>1291448</c:v>
                </c:pt>
                <c:pt idx="105">
                  <c:v>1280824</c:v>
                </c:pt>
                <c:pt idx="106">
                  <c:v>1269474</c:v>
                </c:pt>
                <c:pt idx="107">
                  <c:v>1257627</c:v>
                </c:pt>
                <c:pt idx="108">
                  <c:v>1245593</c:v>
                </c:pt>
                <c:pt idx="109">
                  <c:v>1233720</c:v>
                </c:pt>
                <c:pt idx="110">
                  <c:v>1222345</c:v>
                </c:pt>
                <c:pt idx="111">
                  <c:v>1211725</c:v>
                </c:pt>
                <c:pt idx="112">
                  <c:v>1201985</c:v>
                </c:pt>
                <c:pt idx="113">
                  <c:v>1193256</c:v>
                </c:pt>
                <c:pt idx="114">
                  <c:v>1185704</c:v>
                </c:pt>
                <c:pt idx="115">
                  <c:v>1179504</c:v>
                </c:pt>
                <c:pt idx="116">
                  <c:v>1174758</c:v>
                </c:pt>
                <c:pt idx="117">
                  <c:v>1171335</c:v>
                </c:pt>
                <c:pt idx="118">
                  <c:v>1169049</c:v>
                </c:pt>
                <c:pt idx="119">
                  <c:v>1167744</c:v>
                </c:pt>
                <c:pt idx="120">
                  <c:v>1167274</c:v>
                </c:pt>
                <c:pt idx="121">
                  <c:v>1167493</c:v>
                </c:pt>
                <c:pt idx="122">
                  <c:v>1168185</c:v>
                </c:pt>
                <c:pt idx="123">
                  <c:v>1169086</c:v>
                </c:pt>
                <c:pt idx="124">
                  <c:v>1169937</c:v>
                </c:pt>
                <c:pt idx="125">
                  <c:v>1170508</c:v>
                </c:pt>
                <c:pt idx="126">
                  <c:v>1170641</c:v>
                </c:pt>
                <c:pt idx="127">
                  <c:v>1170283</c:v>
                </c:pt>
                <c:pt idx="128">
                  <c:v>1169364</c:v>
                </c:pt>
                <c:pt idx="129">
                  <c:v>1167766</c:v>
                </c:pt>
                <c:pt idx="130">
                  <c:v>1165371</c:v>
                </c:pt>
                <c:pt idx="131">
                  <c:v>1162106</c:v>
                </c:pt>
                <c:pt idx="132">
                  <c:v>1158036</c:v>
                </c:pt>
                <c:pt idx="133">
                  <c:v>1153257</c:v>
                </c:pt>
                <c:pt idx="134">
                  <c:v>1147843</c:v>
                </c:pt>
                <c:pt idx="135">
                  <c:v>1141858</c:v>
                </c:pt>
                <c:pt idx="136">
                  <c:v>1135366</c:v>
                </c:pt>
                <c:pt idx="137">
                  <c:v>1128495</c:v>
                </c:pt>
                <c:pt idx="138">
                  <c:v>1121408</c:v>
                </c:pt>
                <c:pt idx="139">
                  <c:v>1114270</c:v>
                </c:pt>
                <c:pt idx="140">
                  <c:v>1107231</c:v>
                </c:pt>
                <c:pt idx="141">
                  <c:v>1100412</c:v>
                </c:pt>
                <c:pt idx="142">
                  <c:v>1093899</c:v>
                </c:pt>
                <c:pt idx="143">
                  <c:v>1087758</c:v>
                </c:pt>
                <c:pt idx="144">
                  <c:v>1082029</c:v>
                </c:pt>
                <c:pt idx="145">
                  <c:v>1076742</c:v>
                </c:pt>
                <c:pt idx="146">
                  <c:v>1071917</c:v>
                </c:pt>
                <c:pt idx="147">
                  <c:v>1067555</c:v>
                </c:pt>
                <c:pt idx="148">
                  <c:v>1063657</c:v>
                </c:pt>
                <c:pt idx="149">
                  <c:v>1060223</c:v>
                </c:pt>
              </c:numCache>
            </c:numRef>
          </c:val>
          <c:smooth val="0"/>
          <c:extLst>
            <c:ext xmlns:c16="http://schemas.microsoft.com/office/drawing/2014/chart" uri="{C3380CC4-5D6E-409C-BE32-E72D297353CC}">
              <c16:uniqueId val="{00000007-5330-43FE-A27A-85F891E7A248}"/>
            </c:ext>
          </c:extLst>
        </c:ser>
        <c:dLbls>
          <c:showLegendKey val="0"/>
          <c:showVal val="0"/>
          <c:showCatName val="0"/>
          <c:showSerName val="0"/>
          <c:showPercent val="0"/>
          <c:showBubbleSize val="0"/>
        </c:dLbls>
        <c:marker val="1"/>
        <c:smooth val="0"/>
        <c:axId val="2072874928"/>
        <c:axId val="2084138192"/>
      </c:lineChart>
      <c:dateAx>
        <c:axId val="2072874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138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84138192"/>
        <c:crosses val="autoZero"/>
        <c:auto val="0"/>
        <c:lblOffset val="100"/>
        <c:baseTimeUnit val="days"/>
      </c:dateAx>
      <c:valAx>
        <c:axId val="20841381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2874928"/>
        <c:crosses val="autoZero"/>
        <c:crossBetween val="between"/>
      </c:valAx>
      <c:spPr>
        <a:noFill/>
        <a:ln>
          <a:noFill/>
        </a:ln>
        <a:effectLst/>
      </c:spPr>
    </c:plotArea>
    <c:legend>
      <c:legendPos val="b"/>
      <c:layout>
        <c:manualLayout>
          <c:xMode val="edge"/>
          <c:yMode val="edge"/>
          <c:x val="0.15258275151424774"/>
          <c:y val="0.87715132469310997"/>
          <c:w val="0.69949899711272778"/>
          <c:h val="0.12284867530688998"/>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a:t>Ethiopia and Vietnam: Population Increase, 1950 - 2099 </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 (2)'!$B$1</c:f>
              <c:strCache>
                <c:ptCount val="1"/>
                <c:pt idx="0">
                  <c:v>Population Increase Ethiopia</c:v>
                </c:pt>
              </c:strCache>
            </c:strRef>
          </c:tx>
          <c:spPr>
            <a:solidFill>
              <a:schemeClr val="accent1"/>
            </a:solidFill>
            <a:ln>
              <a:noFill/>
            </a:ln>
            <a:effectLst/>
          </c:spPr>
          <c:invertIfNegative val="0"/>
          <c:cat>
            <c:numRef>
              <c:f>'Sheet3 (2)'!$A$2:$A$151</c:f>
              <c:numCache>
                <c:formatCode>@</c:formatCode>
                <c:ptCount val="150"/>
                <c:pt idx="0">
                  <c:v>1950</c:v>
                </c:pt>
                <c:pt idx="1">
                  <c:v>1951</c:v>
                </c:pt>
                <c:pt idx="2">
                  <c:v>1952</c:v>
                </c:pt>
                <c:pt idx="3">
                  <c:v>1953</c:v>
                </c:pt>
                <c:pt idx="4">
                  <c:v>1954</c:v>
                </c:pt>
                <c:pt idx="5">
                  <c:v>1955</c:v>
                </c:pt>
                <c:pt idx="6">
                  <c:v>1956</c:v>
                </c:pt>
                <c:pt idx="7">
                  <c:v>1957</c:v>
                </c:pt>
                <c:pt idx="8">
                  <c:v>1958</c:v>
                </c:pt>
                <c:pt idx="9">
                  <c:v>1959</c:v>
                </c:pt>
                <c:pt idx="10">
                  <c:v>1960</c:v>
                </c:pt>
                <c:pt idx="11">
                  <c:v>1961</c:v>
                </c:pt>
                <c:pt idx="12">
                  <c:v>1962</c:v>
                </c:pt>
                <c:pt idx="13">
                  <c:v>1963</c:v>
                </c:pt>
                <c:pt idx="14">
                  <c:v>1964</c:v>
                </c:pt>
                <c:pt idx="15">
                  <c:v>1965</c:v>
                </c:pt>
                <c:pt idx="16">
                  <c:v>1966</c:v>
                </c:pt>
                <c:pt idx="17">
                  <c:v>1967</c:v>
                </c:pt>
                <c:pt idx="18">
                  <c:v>1968</c:v>
                </c:pt>
                <c:pt idx="19">
                  <c:v>1969</c:v>
                </c:pt>
                <c:pt idx="20">
                  <c:v>1970</c:v>
                </c:pt>
                <c:pt idx="21">
                  <c:v>1971</c:v>
                </c:pt>
                <c:pt idx="22">
                  <c:v>1972</c:v>
                </c:pt>
                <c:pt idx="23">
                  <c:v>1973</c:v>
                </c:pt>
                <c:pt idx="24">
                  <c:v>1974</c:v>
                </c:pt>
                <c:pt idx="25">
                  <c:v>1975</c:v>
                </c:pt>
                <c:pt idx="26">
                  <c:v>1976</c:v>
                </c:pt>
                <c:pt idx="27">
                  <c:v>1977</c:v>
                </c:pt>
                <c:pt idx="28">
                  <c:v>1978</c:v>
                </c:pt>
                <c:pt idx="29">
                  <c:v>1979</c:v>
                </c:pt>
                <c:pt idx="30">
                  <c:v>1980</c:v>
                </c:pt>
                <c:pt idx="31">
                  <c:v>1981</c:v>
                </c:pt>
                <c:pt idx="32">
                  <c:v>1982</c:v>
                </c:pt>
                <c:pt idx="33">
                  <c:v>1983</c:v>
                </c:pt>
                <c:pt idx="34">
                  <c:v>1984</c:v>
                </c:pt>
                <c:pt idx="35">
                  <c:v>1985</c:v>
                </c:pt>
                <c:pt idx="36">
                  <c:v>1986</c:v>
                </c:pt>
                <c:pt idx="37">
                  <c:v>1987</c:v>
                </c:pt>
                <c:pt idx="38">
                  <c:v>1988</c:v>
                </c:pt>
                <c:pt idx="39">
                  <c:v>1989</c:v>
                </c:pt>
                <c:pt idx="40">
                  <c:v>1990</c:v>
                </c:pt>
                <c:pt idx="41">
                  <c:v>1991</c:v>
                </c:pt>
                <c:pt idx="42">
                  <c:v>1992</c:v>
                </c:pt>
                <c:pt idx="43">
                  <c:v>1993</c:v>
                </c:pt>
                <c:pt idx="44">
                  <c:v>1994</c:v>
                </c:pt>
                <c:pt idx="45">
                  <c:v>1995</c:v>
                </c:pt>
                <c:pt idx="46">
                  <c:v>1996</c:v>
                </c:pt>
                <c:pt idx="47">
                  <c:v>1997</c:v>
                </c:pt>
                <c:pt idx="48">
                  <c:v>1998</c:v>
                </c:pt>
                <c:pt idx="49">
                  <c:v>1999</c:v>
                </c:pt>
                <c:pt idx="50">
                  <c:v>2000</c:v>
                </c:pt>
                <c:pt idx="51">
                  <c:v>2001</c:v>
                </c:pt>
                <c:pt idx="52">
                  <c:v>2002</c:v>
                </c:pt>
                <c:pt idx="53">
                  <c:v>2003</c:v>
                </c:pt>
                <c:pt idx="54">
                  <c:v>2004</c:v>
                </c:pt>
                <c:pt idx="55">
                  <c:v>2005</c:v>
                </c:pt>
                <c:pt idx="56">
                  <c:v>2006</c:v>
                </c:pt>
                <c:pt idx="57">
                  <c:v>2007</c:v>
                </c:pt>
                <c:pt idx="58">
                  <c:v>2008</c:v>
                </c:pt>
                <c:pt idx="59">
                  <c:v>2009</c:v>
                </c:pt>
                <c:pt idx="60">
                  <c:v>2010</c:v>
                </c:pt>
                <c:pt idx="61">
                  <c:v>2011</c:v>
                </c:pt>
                <c:pt idx="62">
                  <c:v>2012</c:v>
                </c:pt>
                <c:pt idx="63">
                  <c:v>2013</c:v>
                </c:pt>
                <c:pt idx="64">
                  <c:v>2014</c:v>
                </c:pt>
                <c:pt idx="65">
                  <c:v>2015</c:v>
                </c:pt>
                <c:pt idx="66">
                  <c:v>2016</c:v>
                </c:pt>
                <c:pt idx="67">
                  <c:v>2017</c:v>
                </c:pt>
                <c:pt idx="68">
                  <c:v>2018</c:v>
                </c:pt>
                <c:pt idx="69">
                  <c:v>2019</c:v>
                </c:pt>
                <c:pt idx="70">
                  <c:v>2020</c:v>
                </c:pt>
                <c:pt idx="71">
                  <c:v>2021</c:v>
                </c:pt>
                <c:pt idx="72">
                  <c:v>2022</c:v>
                </c:pt>
                <c:pt idx="73">
                  <c:v>2023</c:v>
                </c:pt>
                <c:pt idx="74">
                  <c:v>2024</c:v>
                </c:pt>
                <c:pt idx="75">
                  <c:v>2025</c:v>
                </c:pt>
                <c:pt idx="76">
                  <c:v>2026</c:v>
                </c:pt>
                <c:pt idx="77">
                  <c:v>2027</c:v>
                </c:pt>
                <c:pt idx="78">
                  <c:v>2028</c:v>
                </c:pt>
                <c:pt idx="79">
                  <c:v>2029</c:v>
                </c:pt>
                <c:pt idx="80">
                  <c:v>2030</c:v>
                </c:pt>
                <c:pt idx="81">
                  <c:v>2031</c:v>
                </c:pt>
                <c:pt idx="82">
                  <c:v>2032</c:v>
                </c:pt>
                <c:pt idx="83">
                  <c:v>2033</c:v>
                </c:pt>
                <c:pt idx="84">
                  <c:v>2034</c:v>
                </c:pt>
                <c:pt idx="85">
                  <c:v>2035</c:v>
                </c:pt>
                <c:pt idx="86">
                  <c:v>2036</c:v>
                </c:pt>
                <c:pt idx="87">
                  <c:v>2037</c:v>
                </c:pt>
                <c:pt idx="88">
                  <c:v>2038</c:v>
                </c:pt>
                <c:pt idx="89">
                  <c:v>2039</c:v>
                </c:pt>
                <c:pt idx="90">
                  <c:v>2040</c:v>
                </c:pt>
                <c:pt idx="91">
                  <c:v>2041</c:v>
                </c:pt>
                <c:pt idx="92">
                  <c:v>2042</c:v>
                </c:pt>
                <c:pt idx="93">
                  <c:v>2043</c:v>
                </c:pt>
                <c:pt idx="94">
                  <c:v>2044</c:v>
                </c:pt>
                <c:pt idx="95">
                  <c:v>2045</c:v>
                </c:pt>
                <c:pt idx="96">
                  <c:v>2046</c:v>
                </c:pt>
                <c:pt idx="97">
                  <c:v>2047</c:v>
                </c:pt>
                <c:pt idx="98">
                  <c:v>2048</c:v>
                </c:pt>
                <c:pt idx="99">
                  <c:v>2049</c:v>
                </c:pt>
                <c:pt idx="100">
                  <c:v>2050</c:v>
                </c:pt>
                <c:pt idx="101">
                  <c:v>2051</c:v>
                </c:pt>
                <c:pt idx="102">
                  <c:v>2052</c:v>
                </c:pt>
                <c:pt idx="103">
                  <c:v>2053</c:v>
                </c:pt>
                <c:pt idx="104">
                  <c:v>2054</c:v>
                </c:pt>
                <c:pt idx="105">
                  <c:v>2055</c:v>
                </c:pt>
                <c:pt idx="106">
                  <c:v>2056</c:v>
                </c:pt>
                <c:pt idx="107">
                  <c:v>2057</c:v>
                </c:pt>
                <c:pt idx="108">
                  <c:v>2058</c:v>
                </c:pt>
                <c:pt idx="109">
                  <c:v>2059</c:v>
                </c:pt>
                <c:pt idx="110">
                  <c:v>2060</c:v>
                </c:pt>
                <c:pt idx="111">
                  <c:v>2061</c:v>
                </c:pt>
                <c:pt idx="112">
                  <c:v>2062</c:v>
                </c:pt>
                <c:pt idx="113">
                  <c:v>2063</c:v>
                </c:pt>
                <c:pt idx="114">
                  <c:v>2064</c:v>
                </c:pt>
                <c:pt idx="115">
                  <c:v>2065</c:v>
                </c:pt>
                <c:pt idx="116">
                  <c:v>2066</c:v>
                </c:pt>
                <c:pt idx="117">
                  <c:v>2067</c:v>
                </c:pt>
                <c:pt idx="118">
                  <c:v>2068</c:v>
                </c:pt>
                <c:pt idx="119">
                  <c:v>2069</c:v>
                </c:pt>
                <c:pt idx="120">
                  <c:v>2070</c:v>
                </c:pt>
                <c:pt idx="121">
                  <c:v>2071</c:v>
                </c:pt>
                <c:pt idx="122">
                  <c:v>2072</c:v>
                </c:pt>
                <c:pt idx="123">
                  <c:v>2073</c:v>
                </c:pt>
                <c:pt idx="124">
                  <c:v>2074</c:v>
                </c:pt>
                <c:pt idx="125">
                  <c:v>2075</c:v>
                </c:pt>
                <c:pt idx="126">
                  <c:v>2076</c:v>
                </c:pt>
                <c:pt idx="127">
                  <c:v>2077</c:v>
                </c:pt>
                <c:pt idx="128">
                  <c:v>2078</c:v>
                </c:pt>
                <c:pt idx="129">
                  <c:v>2079</c:v>
                </c:pt>
                <c:pt idx="130">
                  <c:v>2080</c:v>
                </c:pt>
                <c:pt idx="131">
                  <c:v>2081</c:v>
                </c:pt>
                <c:pt idx="132">
                  <c:v>2082</c:v>
                </c:pt>
                <c:pt idx="133">
                  <c:v>2083</c:v>
                </c:pt>
                <c:pt idx="134">
                  <c:v>2084</c:v>
                </c:pt>
                <c:pt idx="135">
                  <c:v>2085</c:v>
                </c:pt>
                <c:pt idx="136">
                  <c:v>2086</c:v>
                </c:pt>
                <c:pt idx="137">
                  <c:v>2087</c:v>
                </c:pt>
                <c:pt idx="138">
                  <c:v>2088</c:v>
                </c:pt>
                <c:pt idx="139">
                  <c:v>2089</c:v>
                </c:pt>
                <c:pt idx="140">
                  <c:v>2090</c:v>
                </c:pt>
                <c:pt idx="141">
                  <c:v>2091</c:v>
                </c:pt>
                <c:pt idx="142">
                  <c:v>2092</c:v>
                </c:pt>
                <c:pt idx="143">
                  <c:v>2093</c:v>
                </c:pt>
                <c:pt idx="144">
                  <c:v>2094</c:v>
                </c:pt>
                <c:pt idx="145">
                  <c:v>2095</c:v>
                </c:pt>
                <c:pt idx="146">
                  <c:v>2096</c:v>
                </c:pt>
                <c:pt idx="147">
                  <c:v>2097</c:v>
                </c:pt>
                <c:pt idx="148">
                  <c:v>2098</c:v>
                </c:pt>
                <c:pt idx="149">
                  <c:v>2099</c:v>
                </c:pt>
              </c:numCache>
            </c:numRef>
          </c:cat>
          <c:val>
            <c:numRef>
              <c:f>'Sheet3 (2)'!$B$2:$B$151</c:f>
              <c:numCache>
                <c:formatCode>0</c:formatCode>
                <c:ptCount val="150"/>
                <c:pt idx="0">
                  <c:v>352803</c:v>
                </c:pt>
                <c:pt idx="1">
                  <c:v>355080</c:v>
                </c:pt>
                <c:pt idx="2">
                  <c:v>361118</c:v>
                </c:pt>
                <c:pt idx="3">
                  <c:v>370128</c:v>
                </c:pt>
                <c:pt idx="4">
                  <c:v>382108</c:v>
                </c:pt>
                <c:pt idx="5">
                  <c:v>397026</c:v>
                </c:pt>
                <c:pt idx="6">
                  <c:v>414763</c:v>
                </c:pt>
                <c:pt idx="7">
                  <c:v>435137</c:v>
                </c:pt>
                <c:pt idx="8">
                  <c:v>457816</c:v>
                </c:pt>
                <c:pt idx="9">
                  <c:v>482220</c:v>
                </c:pt>
                <c:pt idx="10">
                  <c:v>507676</c:v>
                </c:pt>
                <c:pt idx="11">
                  <c:v>533480</c:v>
                </c:pt>
                <c:pt idx="12">
                  <c:v>558948</c:v>
                </c:pt>
                <c:pt idx="13">
                  <c:v>583630</c:v>
                </c:pt>
                <c:pt idx="14">
                  <c:v>607442</c:v>
                </c:pt>
                <c:pt idx="15">
                  <c:v>630925</c:v>
                </c:pt>
                <c:pt idx="16">
                  <c:v>655020</c:v>
                </c:pt>
                <c:pt idx="17">
                  <c:v>680566</c:v>
                </c:pt>
                <c:pt idx="18">
                  <c:v>707938</c:v>
                </c:pt>
                <c:pt idx="19">
                  <c:v>736904</c:v>
                </c:pt>
                <c:pt idx="20">
                  <c:v>766642</c:v>
                </c:pt>
                <c:pt idx="21">
                  <c:v>795962</c:v>
                </c:pt>
                <c:pt idx="22">
                  <c:v>823749</c:v>
                </c:pt>
                <c:pt idx="23">
                  <c:v>849287</c:v>
                </c:pt>
                <c:pt idx="24">
                  <c:v>872444</c:v>
                </c:pt>
                <c:pt idx="25">
                  <c:v>893141</c:v>
                </c:pt>
                <c:pt idx="26">
                  <c:v>911587</c:v>
                </c:pt>
                <c:pt idx="27">
                  <c:v>928912</c:v>
                </c:pt>
                <c:pt idx="28">
                  <c:v>946463</c:v>
                </c:pt>
                <c:pt idx="29">
                  <c:v>965382</c:v>
                </c:pt>
                <c:pt idx="30">
                  <c:v>987233</c:v>
                </c:pt>
                <c:pt idx="31">
                  <c:v>1013510</c:v>
                </c:pt>
                <c:pt idx="32">
                  <c:v>1044816</c:v>
                </c:pt>
                <c:pt idx="33">
                  <c:v>1081324</c:v>
                </c:pt>
                <c:pt idx="34">
                  <c:v>1122931</c:v>
                </c:pt>
                <c:pt idx="35">
                  <c:v>1168788</c:v>
                </c:pt>
                <c:pt idx="36">
                  <c:v>1217503</c:v>
                </c:pt>
                <c:pt idx="37">
                  <c:v>1267541</c:v>
                </c:pt>
                <c:pt idx="38">
                  <c:v>1317826</c:v>
                </c:pt>
                <c:pt idx="39">
                  <c:v>1368059</c:v>
                </c:pt>
                <c:pt idx="40">
                  <c:v>1419133</c:v>
                </c:pt>
                <c:pt idx="41">
                  <c:v>1472652</c:v>
                </c:pt>
                <c:pt idx="42">
                  <c:v>1529750</c:v>
                </c:pt>
                <c:pt idx="43">
                  <c:v>1590585</c:v>
                </c:pt>
                <c:pt idx="44">
                  <c:v>1654197</c:v>
                </c:pt>
                <c:pt idx="45">
                  <c:v>1718593</c:v>
                </c:pt>
                <c:pt idx="46">
                  <c:v>1781225</c:v>
                </c:pt>
                <c:pt idx="47">
                  <c:v>1839760</c:v>
                </c:pt>
                <c:pt idx="48">
                  <c:v>1892536</c:v>
                </c:pt>
                <c:pt idx="49">
                  <c:v>1938890</c:v>
                </c:pt>
                <c:pt idx="50">
                  <c:v>1978588</c:v>
                </c:pt>
                <c:pt idx="51">
                  <c:v>2012166</c:v>
                </c:pt>
                <c:pt idx="52">
                  <c:v>2041717</c:v>
                </c:pt>
                <c:pt idx="53">
                  <c:v>2069424</c:v>
                </c:pt>
                <c:pt idx="54">
                  <c:v>2096784</c:v>
                </c:pt>
                <c:pt idx="55">
                  <c:v>2125836</c:v>
                </c:pt>
                <c:pt idx="56">
                  <c:v>2158470</c:v>
                </c:pt>
                <c:pt idx="57">
                  <c:v>2195182</c:v>
                </c:pt>
                <c:pt idx="58">
                  <c:v>2235844</c:v>
                </c:pt>
                <c:pt idx="59">
                  <c:v>2280015</c:v>
                </c:pt>
                <c:pt idx="60">
                  <c:v>2326423</c:v>
                </c:pt>
                <c:pt idx="61">
                  <c:v>2373194</c:v>
                </c:pt>
                <c:pt idx="62">
                  <c:v>2418144</c:v>
                </c:pt>
                <c:pt idx="63">
                  <c:v>2459524</c:v>
                </c:pt>
                <c:pt idx="64">
                  <c:v>2496473</c:v>
                </c:pt>
                <c:pt idx="65">
                  <c:v>2528756</c:v>
                </c:pt>
                <c:pt idx="66">
                  <c:v>2556859</c:v>
                </c:pt>
                <c:pt idx="67">
                  <c:v>2582024</c:v>
                </c:pt>
                <c:pt idx="68">
                  <c:v>2605197</c:v>
                </c:pt>
                <c:pt idx="69">
                  <c:v>2626572</c:v>
                </c:pt>
                <c:pt idx="70">
                  <c:v>2646096</c:v>
                </c:pt>
                <c:pt idx="71">
                  <c:v>2663508</c:v>
                </c:pt>
                <c:pt idx="72">
                  <c:v>2678426</c:v>
                </c:pt>
                <c:pt idx="73">
                  <c:v>2690615</c:v>
                </c:pt>
                <c:pt idx="74">
                  <c:v>2700099</c:v>
                </c:pt>
                <c:pt idx="75">
                  <c:v>2706999</c:v>
                </c:pt>
                <c:pt idx="76">
                  <c:v>2711529</c:v>
                </c:pt>
                <c:pt idx="77">
                  <c:v>2713977</c:v>
                </c:pt>
                <c:pt idx="78">
                  <c:v>2714593</c:v>
                </c:pt>
                <c:pt idx="79">
                  <c:v>2713515</c:v>
                </c:pt>
                <c:pt idx="80">
                  <c:v>2710741</c:v>
                </c:pt>
                <c:pt idx="81">
                  <c:v>2706166</c:v>
                </c:pt>
                <c:pt idx="82">
                  <c:v>2699682</c:v>
                </c:pt>
                <c:pt idx="83">
                  <c:v>2691292</c:v>
                </c:pt>
                <c:pt idx="84">
                  <c:v>2681129</c:v>
                </c:pt>
                <c:pt idx="85">
                  <c:v>2669438</c:v>
                </c:pt>
                <c:pt idx="86">
                  <c:v>2656502</c:v>
                </c:pt>
                <c:pt idx="87">
                  <c:v>2642534</c:v>
                </c:pt>
                <c:pt idx="88">
                  <c:v>2627663</c:v>
                </c:pt>
                <c:pt idx="89">
                  <c:v>2611924</c:v>
                </c:pt>
                <c:pt idx="90">
                  <c:v>2595266</c:v>
                </c:pt>
                <c:pt idx="91">
                  <c:v>2577550</c:v>
                </c:pt>
                <c:pt idx="92">
                  <c:v>2558517</c:v>
                </c:pt>
                <c:pt idx="93">
                  <c:v>2537933</c:v>
                </c:pt>
                <c:pt idx="94">
                  <c:v>2515670</c:v>
                </c:pt>
                <c:pt idx="95">
                  <c:v>2491613</c:v>
                </c:pt>
                <c:pt idx="96">
                  <c:v>2465699</c:v>
                </c:pt>
                <c:pt idx="97">
                  <c:v>2437978</c:v>
                </c:pt>
                <c:pt idx="98">
                  <c:v>2408511</c:v>
                </c:pt>
                <c:pt idx="99">
                  <c:v>2377328</c:v>
                </c:pt>
                <c:pt idx="100">
                  <c:v>2344458</c:v>
                </c:pt>
                <c:pt idx="101">
                  <c:v>2309933</c:v>
                </c:pt>
                <c:pt idx="102">
                  <c:v>2273838</c:v>
                </c:pt>
                <c:pt idx="103">
                  <c:v>2236273</c:v>
                </c:pt>
                <c:pt idx="104">
                  <c:v>2197332</c:v>
                </c:pt>
                <c:pt idx="105">
                  <c:v>2157083</c:v>
                </c:pt>
                <c:pt idx="106">
                  <c:v>2115564</c:v>
                </c:pt>
                <c:pt idx="107">
                  <c:v>2072810</c:v>
                </c:pt>
                <c:pt idx="108">
                  <c:v>2028887</c:v>
                </c:pt>
                <c:pt idx="109">
                  <c:v>1983892</c:v>
                </c:pt>
                <c:pt idx="110">
                  <c:v>1937875</c:v>
                </c:pt>
                <c:pt idx="111">
                  <c:v>1890856</c:v>
                </c:pt>
                <c:pt idx="112">
                  <c:v>1842875</c:v>
                </c:pt>
                <c:pt idx="113">
                  <c:v>1794012</c:v>
                </c:pt>
                <c:pt idx="114">
                  <c:v>1744386</c:v>
                </c:pt>
                <c:pt idx="115">
                  <c:v>1694107</c:v>
                </c:pt>
                <c:pt idx="116">
                  <c:v>1643265</c:v>
                </c:pt>
                <c:pt idx="117">
                  <c:v>1591935</c:v>
                </c:pt>
                <c:pt idx="118">
                  <c:v>1540197</c:v>
                </c:pt>
                <c:pt idx="119">
                  <c:v>1488148</c:v>
                </c:pt>
                <c:pt idx="120">
                  <c:v>1435800</c:v>
                </c:pt>
                <c:pt idx="121">
                  <c:v>1383115</c:v>
                </c:pt>
                <c:pt idx="122">
                  <c:v>1330079</c:v>
                </c:pt>
                <c:pt idx="123">
                  <c:v>1276749</c:v>
                </c:pt>
                <c:pt idx="124">
                  <c:v>1223257</c:v>
                </c:pt>
                <c:pt idx="125">
                  <c:v>1169759</c:v>
                </c:pt>
                <c:pt idx="126">
                  <c:v>1116411</c:v>
                </c:pt>
                <c:pt idx="127">
                  <c:v>1063357</c:v>
                </c:pt>
                <c:pt idx="128">
                  <c:v>1010730</c:v>
                </c:pt>
                <c:pt idx="129">
                  <c:v>958641</c:v>
                </c:pt>
                <c:pt idx="130">
                  <c:v>907088</c:v>
                </c:pt>
                <c:pt idx="131">
                  <c:v>855992.00000001001</c:v>
                </c:pt>
                <c:pt idx="132">
                  <c:v>805284</c:v>
                </c:pt>
                <c:pt idx="133">
                  <c:v>754985</c:v>
                </c:pt>
                <c:pt idx="134">
                  <c:v>705223</c:v>
                </c:pt>
                <c:pt idx="135">
                  <c:v>656179</c:v>
                </c:pt>
                <c:pt idx="136">
                  <c:v>608054</c:v>
                </c:pt>
                <c:pt idx="137">
                  <c:v>561030</c:v>
                </c:pt>
                <c:pt idx="138">
                  <c:v>515258</c:v>
                </c:pt>
                <c:pt idx="139">
                  <c:v>470839</c:v>
                </c:pt>
                <c:pt idx="140">
                  <c:v>427801</c:v>
                </c:pt>
                <c:pt idx="141">
                  <c:v>386108</c:v>
                </c:pt>
                <c:pt idx="142">
                  <c:v>345694</c:v>
                </c:pt>
                <c:pt idx="143">
                  <c:v>306487</c:v>
                </c:pt>
                <c:pt idx="144">
                  <c:v>268410</c:v>
                </c:pt>
                <c:pt idx="145">
                  <c:v>231425</c:v>
                </c:pt>
                <c:pt idx="146">
                  <c:v>195514</c:v>
                </c:pt>
                <c:pt idx="147">
                  <c:v>160657</c:v>
                </c:pt>
                <c:pt idx="148">
                  <c:v>126849</c:v>
                </c:pt>
                <c:pt idx="149">
                  <c:v>94088</c:v>
                </c:pt>
              </c:numCache>
            </c:numRef>
          </c:val>
          <c:extLst>
            <c:ext xmlns:c16="http://schemas.microsoft.com/office/drawing/2014/chart" uri="{C3380CC4-5D6E-409C-BE32-E72D297353CC}">
              <c16:uniqueId val="{00000000-BF80-45EA-9A6D-D90D587272A3}"/>
            </c:ext>
          </c:extLst>
        </c:ser>
        <c:ser>
          <c:idx val="1"/>
          <c:order val="1"/>
          <c:tx>
            <c:strRef>
              <c:f>'Sheet3 (2)'!$C$1</c:f>
              <c:strCache>
                <c:ptCount val="1"/>
                <c:pt idx="0">
                  <c:v>Population Increase Vietnam</c:v>
                </c:pt>
              </c:strCache>
            </c:strRef>
          </c:tx>
          <c:spPr>
            <a:solidFill>
              <a:schemeClr val="accent2"/>
            </a:solidFill>
            <a:ln>
              <a:noFill/>
            </a:ln>
            <a:effectLst/>
          </c:spPr>
          <c:invertIfNegative val="0"/>
          <c:cat>
            <c:numRef>
              <c:f>'Sheet3 (2)'!$A$2:$A$151</c:f>
              <c:numCache>
                <c:formatCode>@</c:formatCode>
                <c:ptCount val="150"/>
                <c:pt idx="0">
                  <c:v>1950</c:v>
                </c:pt>
                <c:pt idx="1">
                  <c:v>1951</c:v>
                </c:pt>
                <c:pt idx="2">
                  <c:v>1952</c:v>
                </c:pt>
                <c:pt idx="3">
                  <c:v>1953</c:v>
                </c:pt>
                <c:pt idx="4">
                  <c:v>1954</c:v>
                </c:pt>
                <c:pt idx="5">
                  <c:v>1955</c:v>
                </c:pt>
                <c:pt idx="6">
                  <c:v>1956</c:v>
                </c:pt>
                <c:pt idx="7">
                  <c:v>1957</c:v>
                </c:pt>
                <c:pt idx="8">
                  <c:v>1958</c:v>
                </c:pt>
                <c:pt idx="9">
                  <c:v>1959</c:v>
                </c:pt>
                <c:pt idx="10">
                  <c:v>1960</c:v>
                </c:pt>
                <c:pt idx="11">
                  <c:v>1961</c:v>
                </c:pt>
                <c:pt idx="12">
                  <c:v>1962</c:v>
                </c:pt>
                <c:pt idx="13">
                  <c:v>1963</c:v>
                </c:pt>
                <c:pt idx="14">
                  <c:v>1964</c:v>
                </c:pt>
                <c:pt idx="15">
                  <c:v>1965</c:v>
                </c:pt>
                <c:pt idx="16">
                  <c:v>1966</c:v>
                </c:pt>
                <c:pt idx="17">
                  <c:v>1967</c:v>
                </c:pt>
                <c:pt idx="18">
                  <c:v>1968</c:v>
                </c:pt>
                <c:pt idx="19">
                  <c:v>1969</c:v>
                </c:pt>
                <c:pt idx="20">
                  <c:v>1970</c:v>
                </c:pt>
                <c:pt idx="21">
                  <c:v>1971</c:v>
                </c:pt>
                <c:pt idx="22">
                  <c:v>1972</c:v>
                </c:pt>
                <c:pt idx="23">
                  <c:v>1973</c:v>
                </c:pt>
                <c:pt idx="24">
                  <c:v>1974</c:v>
                </c:pt>
                <c:pt idx="25">
                  <c:v>1975</c:v>
                </c:pt>
                <c:pt idx="26">
                  <c:v>1976</c:v>
                </c:pt>
                <c:pt idx="27">
                  <c:v>1977</c:v>
                </c:pt>
                <c:pt idx="28">
                  <c:v>1978</c:v>
                </c:pt>
                <c:pt idx="29">
                  <c:v>1979</c:v>
                </c:pt>
                <c:pt idx="30">
                  <c:v>1980</c:v>
                </c:pt>
                <c:pt idx="31">
                  <c:v>1981</c:v>
                </c:pt>
                <c:pt idx="32">
                  <c:v>1982</c:v>
                </c:pt>
                <c:pt idx="33">
                  <c:v>1983</c:v>
                </c:pt>
                <c:pt idx="34">
                  <c:v>1984</c:v>
                </c:pt>
                <c:pt idx="35">
                  <c:v>1985</c:v>
                </c:pt>
                <c:pt idx="36">
                  <c:v>1986</c:v>
                </c:pt>
                <c:pt idx="37">
                  <c:v>1987</c:v>
                </c:pt>
                <c:pt idx="38">
                  <c:v>1988</c:v>
                </c:pt>
                <c:pt idx="39">
                  <c:v>1989</c:v>
                </c:pt>
                <c:pt idx="40">
                  <c:v>1990</c:v>
                </c:pt>
                <c:pt idx="41">
                  <c:v>1991</c:v>
                </c:pt>
                <c:pt idx="42">
                  <c:v>1992</c:v>
                </c:pt>
                <c:pt idx="43">
                  <c:v>1993</c:v>
                </c:pt>
                <c:pt idx="44">
                  <c:v>1994</c:v>
                </c:pt>
                <c:pt idx="45">
                  <c:v>1995</c:v>
                </c:pt>
                <c:pt idx="46">
                  <c:v>1996</c:v>
                </c:pt>
                <c:pt idx="47">
                  <c:v>1997</c:v>
                </c:pt>
                <c:pt idx="48">
                  <c:v>1998</c:v>
                </c:pt>
                <c:pt idx="49">
                  <c:v>1999</c:v>
                </c:pt>
                <c:pt idx="50">
                  <c:v>2000</c:v>
                </c:pt>
                <c:pt idx="51">
                  <c:v>2001</c:v>
                </c:pt>
                <c:pt idx="52">
                  <c:v>2002</c:v>
                </c:pt>
                <c:pt idx="53">
                  <c:v>2003</c:v>
                </c:pt>
                <c:pt idx="54">
                  <c:v>2004</c:v>
                </c:pt>
                <c:pt idx="55">
                  <c:v>2005</c:v>
                </c:pt>
                <c:pt idx="56">
                  <c:v>2006</c:v>
                </c:pt>
                <c:pt idx="57">
                  <c:v>2007</c:v>
                </c:pt>
                <c:pt idx="58">
                  <c:v>2008</c:v>
                </c:pt>
                <c:pt idx="59">
                  <c:v>2009</c:v>
                </c:pt>
                <c:pt idx="60">
                  <c:v>2010</c:v>
                </c:pt>
                <c:pt idx="61">
                  <c:v>2011</c:v>
                </c:pt>
                <c:pt idx="62">
                  <c:v>2012</c:v>
                </c:pt>
                <c:pt idx="63">
                  <c:v>2013</c:v>
                </c:pt>
                <c:pt idx="64">
                  <c:v>2014</c:v>
                </c:pt>
                <c:pt idx="65">
                  <c:v>2015</c:v>
                </c:pt>
                <c:pt idx="66">
                  <c:v>2016</c:v>
                </c:pt>
                <c:pt idx="67">
                  <c:v>2017</c:v>
                </c:pt>
                <c:pt idx="68">
                  <c:v>2018</c:v>
                </c:pt>
                <c:pt idx="69">
                  <c:v>2019</c:v>
                </c:pt>
                <c:pt idx="70">
                  <c:v>2020</c:v>
                </c:pt>
                <c:pt idx="71">
                  <c:v>2021</c:v>
                </c:pt>
                <c:pt idx="72">
                  <c:v>2022</c:v>
                </c:pt>
                <c:pt idx="73">
                  <c:v>2023</c:v>
                </c:pt>
                <c:pt idx="74">
                  <c:v>2024</c:v>
                </c:pt>
                <c:pt idx="75">
                  <c:v>2025</c:v>
                </c:pt>
                <c:pt idx="76">
                  <c:v>2026</c:v>
                </c:pt>
                <c:pt idx="77">
                  <c:v>2027</c:v>
                </c:pt>
                <c:pt idx="78">
                  <c:v>2028</c:v>
                </c:pt>
                <c:pt idx="79">
                  <c:v>2029</c:v>
                </c:pt>
                <c:pt idx="80">
                  <c:v>2030</c:v>
                </c:pt>
                <c:pt idx="81">
                  <c:v>2031</c:v>
                </c:pt>
                <c:pt idx="82">
                  <c:v>2032</c:v>
                </c:pt>
                <c:pt idx="83">
                  <c:v>2033</c:v>
                </c:pt>
                <c:pt idx="84">
                  <c:v>2034</c:v>
                </c:pt>
                <c:pt idx="85">
                  <c:v>2035</c:v>
                </c:pt>
                <c:pt idx="86">
                  <c:v>2036</c:v>
                </c:pt>
                <c:pt idx="87">
                  <c:v>2037</c:v>
                </c:pt>
                <c:pt idx="88">
                  <c:v>2038</c:v>
                </c:pt>
                <c:pt idx="89">
                  <c:v>2039</c:v>
                </c:pt>
                <c:pt idx="90">
                  <c:v>2040</c:v>
                </c:pt>
                <c:pt idx="91">
                  <c:v>2041</c:v>
                </c:pt>
                <c:pt idx="92">
                  <c:v>2042</c:v>
                </c:pt>
                <c:pt idx="93">
                  <c:v>2043</c:v>
                </c:pt>
                <c:pt idx="94">
                  <c:v>2044</c:v>
                </c:pt>
                <c:pt idx="95">
                  <c:v>2045</c:v>
                </c:pt>
                <c:pt idx="96">
                  <c:v>2046</c:v>
                </c:pt>
                <c:pt idx="97">
                  <c:v>2047</c:v>
                </c:pt>
                <c:pt idx="98">
                  <c:v>2048</c:v>
                </c:pt>
                <c:pt idx="99">
                  <c:v>2049</c:v>
                </c:pt>
                <c:pt idx="100">
                  <c:v>2050</c:v>
                </c:pt>
                <c:pt idx="101">
                  <c:v>2051</c:v>
                </c:pt>
                <c:pt idx="102">
                  <c:v>2052</c:v>
                </c:pt>
                <c:pt idx="103">
                  <c:v>2053</c:v>
                </c:pt>
                <c:pt idx="104">
                  <c:v>2054</c:v>
                </c:pt>
                <c:pt idx="105">
                  <c:v>2055</c:v>
                </c:pt>
                <c:pt idx="106">
                  <c:v>2056</c:v>
                </c:pt>
                <c:pt idx="107">
                  <c:v>2057</c:v>
                </c:pt>
                <c:pt idx="108">
                  <c:v>2058</c:v>
                </c:pt>
                <c:pt idx="109">
                  <c:v>2059</c:v>
                </c:pt>
                <c:pt idx="110">
                  <c:v>2060</c:v>
                </c:pt>
                <c:pt idx="111">
                  <c:v>2061</c:v>
                </c:pt>
                <c:pt idx="112">
                  <c:v>2062</c:v>
                </c:pt>
                <c:pt idx="113">
                  <c:v>2063</c:v>
                </c:pt>
                <c:pt idx="114">
                  <c:v>2064</c:v>
                </c:pt>
                <c:pt idx="115">
                  <c:v>2065</c:v>
                </c:pt>
                <c:pt idx="116">
                  <c:v>2066</c:v>
                </c:pt>
                <c:pt idx="117">
                  <c:v>2067</c:v>
                </c:pt>
                <c:pt idx="118">
                  <c:v>2068</c:v>
                </c:pt>
                <c:pt idx="119">
                  <c:v>2069</c:v>
                </c:pt>
                <c:pt idx="120">
                  <c:v>2070</c:v>
                </c:pt>
                <c:pt idx="121">
                  <c:v>2071</c:v>
                </c:pt>
                <c:pt idx="122">
                  <c:v>2072</c:v>
                </c:pt>
                <c:pt idx="123">
                  <c:v>2073</c:v>
                </c:pt>
                <c:pt idx="124">
                  <c:v>2074</c:v>
                </c:pt>
                <c:pt idx="125">
                  <c:v>2075</c:v>
                </c:pt>
                <c:pt idx="126">
                  <c:v>2076</c:v>
                </c:pt>
                <c:pt idx="127">
                  <c:v>2077</c:v>
                </c:pt>
                <c:pt idx="128">
                  <c:v>2078</c:v>
                </c:pt>
                <c:pt idx="129">
                  <c:v>2079</c:v>
                </c:pt>
                <c:pt idx="130">
                  <c:v>2080</c:v>
                </c:pt>
                <c:pt idx="131">
                  <c:v>2081</c:v>
                </c:pt>
                <c:pt idx="132">
                  <c:v>2082</c:v>
                </c:pt>
                <c:pt idx="133">
                  <c:v>2083</c:v>
                </c:pt>
                <c:pt idx="134">
                  <c:v>2084</c:v>
                </c:pt>
                <c:pt idx="135">
                  <c:v>2085</c:v>
                </c:pt>
                <c:pt idx="136">
                  <c:v>2086</c:v>
                </c:pt>
                <c:pt idx="137">
                  <c:v>2087</c:v>
                </c:pt>
                <c:pt idx="138">
                  <c:v>2088</c:v>
                </c:pt>
                <c:pt idx="139">
                  <c:v>2089</c:v>
                </c:pt>
                <c:pt idx="140">
                  <c:v>2090</c:v>
                </c:pt>
                <c:pt idx="141">
                  <c:v>2091</c:v>
                </c:pt>
                <c:pt idx="142">
                  <c:v>2092</c:v>
                </c:pt>
                <c:pt idx="143">
                  <c:v>2093</c:v>
                </c:pt>
                <c:pt idx="144">
                  <c:v>2094</c:v>
                </c:pt>
                <c:pt idx="145">
                  <c:v>2095</c:v>
                </c:pt>
                <c:pt idx="146">
                  <c:v>2096</c:v>
                </c:pt>
                <c:pt idx="147">
                  <c:v>2097</c:v>
                </c:pt>
                <c:pt idx="148">
                  <c:v>2098</c:v>
                </c:pt>
                <c:pt idx="149">
                  <c:v>2099</c:v>
                </c:pt>
              </c:numCache>
            </c:numRef>
          </c:cat>
          <c:val>
            <c:numRef>
              <c:f>'Sheet3 (2)'!$C$2:$C$151</c:f>
              <c:numCache>
                <c:formatCode>0</c:formatCode>
                <c:ptCount val="150"/>
                <c:pt idx="0">
                  <c:v>546202</c:v>
                </c:pt>
                <c:pt idx="1">
                  <c:v>578866</c:v>
                </c:pt>
                <c:pt idx="2">
                  <c:v>641872.99999998999</c:v>
                </c:pt>
                <c:pt idx="3">
                  <c:v>700241</c:v>
                </c:pt>
                <c:pt idx="4">
                  <c:v>753966</c:v>
                </c:pt>
                <c:pt idx="5">
                  <c:v>803075</c:v>
                </c:pt>
                <c:pt idx="6">
                  <c:v>847650</c:v>
                </c:pt>
                <c:pt idx="7">
                  <c:v>887803</c:v>
                </c:pt>
                <c:pt idx="8">
                  <c:v>923749</c:v>
                </c:pt>
                <c:pt idx="9">
                  <c:v>955867</c:v>
                </c:pt>
                <c:pt idx="10">
                  <c:v>984583</c:v>
                </c:pt>
                <c:pt idx="11">
                  <c:v>1010326</c:v>
                </c:pt>
                <c:pt idx="12">
                  <c:v>1033486</c:v>
                </c:pt>
                <c:pt idx="13">
                  <c:v>1054252</c:v>
                </c:pt>
                <c:pt idx="14">
                  <c:v>1072546</c:v>
                </c:pt>
                <c:pt idx="15">
                  <c:v>1086808</c:v>
                </c:pt>
                <c:pt idx="16">
                  <c:v>1094905</c:v>
                </c:pt>
                <c:pt idx="17">
                  <c:v>1096259</c:v>
                </c:pt>
                <c:pt idx="18">
                  <c:v>1091742</c:v>
                </c:pt>
                <c:pt idx="19">
                  <c:v>1083435</c:v>
                </c:pt>
                <c:pt idx="20">
                  <c:v>1075606</c:v>
                </c:pt>
                <c:pt idx="21">
                  <c:v>1073392</c:v>
                </c:pt>
                <c:pt idx="22">
                  <c:v>1080426</c:v>
                </c:pt>
                <c:pt idx="23">
                  <c:v>1098628</c:v>
                </c:pt>
                <c:pt idx="24">
                  <c:v>1127994</c:v>
                </c:pt>
                <c:pt idx="25">
                  <c:v>1166419</c:v>
                </c:pt>
                <c:pt idx="26">
                  <c:v>1210040</c:v>
                </c:pt>
                <c:pt idx="27">
                  <c:v>1253725</c:v>
                </c:pt>
                <c:pt idx="28">
                  <c:v>1293399</c:v>
                </c:pt>
                <c:pt idx="29">
                  <c:v>1327295</c:v>
                </c:pt>
                <c:pt idx="30">
                  <c:v>1355186</c:v>
                </c:pt>
                <c:pt idx="31">
                  <c:v>1378399</c:v>
                </c:pt>
                <c:pt idx="32">
                  <c:v>1399524</c:v>
                </c:pt>
                <c:pt idx="33">
                  <c:v>1420298</c:v>
                </c:pt>
                <c:pt idx="34">
                  <c:v>1440708</c:v>
                </c:pt>
                <c:pt idx="35">
                  <c:v>1461146</c:v>
                </c:pt>
                <c:pt idx="36">
                  <c:v>1481827</c:v>
                </c:pt>
                <c:pt idx="37">
                  <c:v>1501244</c:v>
                </c:pt>
                <c:pt idx="38">
                  <c:v>1517125</c:v>
                </c:pt>
                <c:pt idx="39">
                  <c:v>1527072</c:v>
                </c:pt>
                <c:pt idx="40">
                  <c:v>1526172</c:v>
                </c:pt>
                <c:pt idx="41">
                  <c:v>1508997</c:v>
                </c:pt>
                <c:pt idx="42">
                  <c:v>1473715</c:v>
                </c:pt>
                <c:pt idx="43">
                  <c:v>1420997</c:v>
                </c:pt>
                <c:pt idx="44">
                  <c:v>1353439</c:v>
                </c:pt>
                <c:pt idx="45">
                  <c:v>1276035</c:v>
                </c:pt>
                <c:pt idx="46">
                  <c:v>1195362</c:v>
                </c:pt>
                <c:pt idx="47">
                  <c:v>1118763</c:v>
                </c:pt>
                <c:pt idx="48">
                  <c:v>1052427</c:v>
                </c:pt>
                <c:pt idx="49">
                  <c:v>1000009</c:v>
                </c:pt>
                <c:pt idx="50">
                  <c:v>963909</c:v>
                </c:pt>
                <c:pt idx="51">
                  <c:v>944247</c:v>
                </c:pt>
                <c:pt idx="52">
                  <c:v>937101</c:v>
                </c:pt>
                <c:pt idx="53">
                  <c:v>938594</c:v>
                </c:pt>
                <c:pt idx="54">
                  <c:v>946770</c:v>
                </c:pt>
                <c:pt idx="55">
                  <c:v>959835</c:v>
                </c:pt>
                <c:pt idx="56">
                  <c:v>976296</c:v>
                </c:pt>
                <c:pt idx="57">
                  <c:v>994700</c:v>
                </c:pt>
                <c:pt idx="58">
                  <c:v>1013309</c:v>
                </c:pt>
                <c:pt idx="59">
                  <c:v>1030221</c:v>
                </c:pt>
                <c:pt idx="60">
                  <c:v>1043543</c:v>
                </c:pt>
                <c:pt idx="61">
                  <c:v>1051938.0000000009</c:v>
                </c:pt>
                <c:pt idx="62">
                  <c:v>1055453</c:v>
                </c:pt>
                <c:pt idx="63">
                  <c:v>1054340</c:v>
                </c:pt>
                <c:pt idx="64">
                  <c:v>1048617</c:v>
                </c:pt>
                <c:pt idx="65" formatCode="General">
                  <c:v>1039013</c:v>
                </c:pt>
                <c:pt idx="66" formatCode="General">
                  <c:v>1026753</c:v>
                </c:pt>
                <c:pt idx="67" formatCode="General">
                  <c:v>1013109</c:v>
                </c:pt>
                <c:pt idx="68" formatCode="General">
                  <c:v>998895</c:v>
                </c:pt>
                <c:pt idx="69" formatCode="General">
                  <c:v>984193</c:v>
                </c:pt>
                <c:pt idx="70" formatCode="General">
                  <c:v>968311</c:v>
                </c:pt>
                <c:pt idx="71" formatCode="General">
                  <c:v>950029</c:v>
                </c:pt>
                <c:pt idx="72" formatCode="General">
                  <c:v>928194</c:v>
                </c:pt>
                <c:pt idx="73" formatCode="General">
                  <c:v>902212</c:v>
                </c:pt>
                <c:pt idx="74" formatCode="General">
                  <c:v>872260</c:v>
                </c:pt>
                <c:pt idx="75" formatCode="General">
                  <c:v>838772</c:v>
                </c:pt>
                <c:pt idx="76" formatCode="General">
                  <c:v>802503</c:v>
                </c:pt>
                <c:pt idx="77" formatCode="General">
                  <c:v>764847</c:v>
                </c:pt>
                <c:pt idx="78" formatCode="General">
                  <c:v>727225</c:v>
                </c:pt>
                <c:pt idx="79" formatCode="General">
                  <c:v>690699</c:v>
                </c:pt>
                <c:pt idx="80" formatCode="General">
                  <c:v>656298</c:v>
                </c:pt>
                <c:pt idx="81" formatCode="General">
                  <c:v>624740</c:v>
                </c:pt>
                <c:pt idx="82" formatCode="General">
                  <c:v>596041</c:v>
                </c:pt>
                <c:pt idx="83" formatCode="General">
                  <c:v>570144</c:v>
                </c:pt>
                <c:pt idx="84" formatCode="General">
                  <c:v>547138</c:v>
                </c:pt>
                <c:pt idx="85" formatCode="General">
                  <c:v>527044</c:v>
                </c:pt>
                <c:pt idx="86" formatCode="General">
                  <c:v>509705</c:v>
                </c:pt>
                <c:pt idx="87" formatCode="General">
                  <c:v>494487</c:v>
                </c:pt>
                <c:pt idx="88" formatCode="General">
                  <c:v>480671</c:v>
                </c:pt>
                <c:pt idx="89" formatCode="General">
                  <c:v>467687</c:v>
                </c:pt>
                <c:pt idx="90" formatCode="General">
                  <c:v>455018</c:v>
                </c:pt>
                <c:pt idx="91" formatCode="General">
                  <c:v>442268</c:v>
                </c:pt>
                <c:pt idx="92" formatCode="General">
                  <c:v>429174</c:v>
                </c:pt>
                <c:pt idx="93" formatCode="General">
                  <c:v>415416</c:v>
                </c:pt>
                <c:pt idx="94" formatCode="General">
                  <c:v>400600</c:v>
                </c:pt>
                <c:pt idx="95" formatCode="General">
                  <c:v>384364</c:v>
                </c:pt>
                <c:pt idx="96" formatCode="General">
                  <c:v>366490</c:v>
                </c:pt>
                <c:pt idx="97" formatCode="General">
                  <c:v>347066</c:v>
                </c:pt>
                <c:pt idx="98" formatCode="General">
                  <c:v>326205</c:v>
                </c:pt>
                <c:pt idx="99" formatCode="General">
                  <c:v>303941</c:v>
                </c:pt>
                <c:pt idx="100" formatCode="General">
                  <c:v>280281.00000001001</c:v>
                </c:pt>
                <c:pt idx="101" formatCode="General">
                  <c:v>255273</c:v>
                </c:pt>
                <c:pt idx="102" formatCode="General">
                  <c:v>229152</c:v>
                </c:pt>
                <c:pt idx="103" formatCode="General">
                  <c:v>202227</c:v>
                </c:pt>
                <c:pt idx="104" formatCode="General">
                  <c:v>174799</c:v>
                </c:pt>
                <c:pt idx="105" formatCode="General">
                  <c:v>147089</c:v>
                </c:pt>
                <c:pt idx="106" formatCode="General">
                  <c:v>119247</c:v>
                </c:pt>
                <c:pt idx="107" formatCode="General">
                  <c:v>91460</c:v>
                </c:pt>
                <c:pt idx="108" formatCode="General">
                  <c:v>64003</c:v>
                </c:pt>
                <c:pt idx="109" formatCode="General">
                  <c:v>37219</c:v>
                </c:pt>
                <c:pt idx="110" formatCode="General">
                  <c:v>11432</c:v>
                </c:pt>
                <c:pt idx="111" formatCode="General">
                  <c:v>-13115</c:v>
                </c:pt>
                <c:pt idx="112" formatCode="General">
                  <c:v>-36307</c:v>
                </c:pt>
                <c:pt idx="113" formatCode="General">
                  <c:v>-58018</c:v>
                </c:pt>
                <c:pt idx="114" formatCode="General">
                  <c:v>-78077</c:v>
                </c:pt>
                <c:pt idx="115" formatCode="General">
                  <c:v>-96322</c:v>
                </c:pt>
                <c:pt idx="116" formatCode="General">
                  <c:v>-112669</c:v>
                </c:pt>
                <c:pt idx="117" formatCode="General">
                  <c:v>-127227</c:v>
                </c:pt>
                <c:pt idx="118" formatCode="General">
                  <c:v>-140140</c:v>
                </c:pt>
                <c:pt idx="119" formatCode="General">
                  <c:v>-151507</c:v>
                </c:pt>
                <c:pt idx="120" formatCode="General">
                  <c:v>-161429</c:v>
                </c:pt>
                <c:pt idx="121" formatCode="General">
                  <c:v>-170009</c:v>
                </c:pt>
                <c:pt idx="122" formatCode="General">
                  <c:v>-177405</c:v>
                </c:pt>
                <c:pt idx="123" formatCode="General">
                  <c:v>-183805</c:v>
                </c:pt>
                <c:pt idx="124" formatCode="General">
                  <c:v>-189389</c:v>
                </c:pt>
                <c:pt idx="125" formatCode="General">
                  <c:v>-194322</c:v>
                </c:pt>
                <c:pt idx="126" formatCode="General">
                  <c:v>-198720</c:v>
                </c:pt>
                <c:pt idx="127" formatCode="General">
                  <c:v>-202616</c:v>
                </c:pt>
                <c:pt idx="128" formatCode="General">
                  <c:v>-206046</c:v>
                </c:pt>
                <c:pt idx="129" formatCode="General">
                  <c:v>-209077</c:v>
                </c:pt>
                <c:pt idx="130" formatCode="General">
                  <c:v>-211729</c:v>
                </c:pt>
                <c:pt idx="131" formatCode="General">
                  <c:v>-213976</c:v>
                </c:pt>
                <c:pt idx="132" formatCode="General">
                  <c:v>-215759</c:v>
                </c:pt>
                <c:pt idx="133" formatCode="General">
                  <c:v>-217041</c:v>
                </c:pt>
                <c:pt idx="134" formatCode="General">
                  <c:v>-217836</c:v>
                </c:pt>
                <c:pt idx="135" formatCode="General">
                  <c:v>-218159</c:v>
                </c:pt>
                <c:pt idx="136" formatCode="General">
                  <c:v>-218025</c:v>
                </c:pt>
                <c:pt idx="137" formatCode="General">
                  <c:v>-217476</c:v>
                </c:pt>
                <c:pt idx="138" formatCode="General">
                  <c:v>-216558</c:v>
                </c:pt>
                <c:pt idx="139" formatCode="General">
                  <c:v>-215317</c:v>
                </c:pt>
                <c:pt idx="140" formatCode="General">
                  <c:v>-213794</c:v>
                </c:pt>
                <c:pt idx="141" formatCode="General">
                  <c:v>-212020</c:v>
                </c:pt>
                <c:pt idx="142" formatCode="General">
                  <c:v>-210021</c:v>
                </c:pt>
                <c:pt idx="143" formatCode="General">
                  <c:v>-207813</c:v>
                </c:pt>
                <c:pt idx="144" formatCode="General">
                  <c:v>-205409</c:v>
                </c:pt>
                <c:pt idx="145" formatCode="General">
                  <c:v>-202814</c:v>
                </c:pt>
                <c:pt idx="146" formatCode="General">
                  <c:v>-200035</c:v>
                </c:pt>
                <c:pt idx="147" formatCode="General">
                  <c:v>-197072</c:v>
                </c:pt>
                <c:pt idx="148" formatCode="General">
                  <c:v>-193927</c:v>
                </c:pt>
                <c:pt idx="149" formatCode="General">
                  <c:v>-190598</c:v>
                </c:pt>
              </c:numCache>
            </c:numRef>
          </c:val>
          <c:extLst>
            <c:ext xmlns:c16="http://schemas.microsoft.com/office/drawing/2014/chart" uri="{C3380CC4-5D6E-409C-BE32-E72D297353CC}">
              <c16:uniqueId val="{00000001-BF80-45EA-9A6D-D90D587272A3}"/>
            </c:ext>
          </c:extLst>
        </c:ser>
        <c:dLbls>
          <c:showLegendKey val="0"/>
          <c:showVal val="0"/>
          <c:showCatName val="0"/>
          <c:showSerName val="0"/>
          <c:showPercent val="0"/>
          <c:showBubbleSize val="0"/>
        </c:dLbls>
        <c:gapWidth val="150"/>
        <c:axId val="155094752"/>
        <c:axId val="313767440"/>
      </c:barChart>
      <c:catAx>
        <c:axId val="155094752"/>
        <c:scaling>
          <c:orientation val="minMax"/>
        </c:scaling>
        <c:delete val="0"/>
        <c:axPos val="b"/>
        <c:numFmt formatCode="@" sourceLinked="1"/>
        <c:majorTickMark val="none"/>
        <c:minorTickMark val="none"/>
        <c:tickLblPos val="nextTo"/>
        <c:spPr>
          <a:noFill/>
          <a:ln w="9525" cap="flat" cmpd="sng" algn="ctr">
            <a:solidFill>
              <a:schemeClr val="tx1">
                <a:lumMod val="15000"/>
                <a:lumOff val="85000"/>
              </a:schemeClr>
            </a:solidFill>
            <a:round/>
          </a:ln>
          <a:effectLst/>
        </c:spPr>
        <c:txPr>
          <a:bodyPr rot="96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13767440"/>
        <c:crosses val="autoZero"/>
        <c:auto val="1"/>
        <c:lblAlgn val="ctr"/>
        <c:lblOffset val="100"/>
        <c:noMultiLvlLbl val="0"/>
      </c:catAx>
      <c:valAx>
        <c:axId val="3137674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sz="1100" b="1"/>
                  <a:t>Number of persons</a:t>
                </a:r>
              </a:p>
            </c:rich>
          </c:tx>
          <c:overlay val="0"/>
          <c:spPr>
            <a:noFill/>
            <a:ln>
              <a:noFill/>
            </a:ln>
            <a:effectLst/>
          </c:spPr>
          <c:txPr>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50947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0.44244</cdr:x>
      <cdr:y>0.0644</cdr:y>
    </cdr:from>
    <cdr:to>
      <cdr:x>0.55756</cdr:x>
      <cdr:y>0.13588</cdr:y>
    </cdr:to>
    <cdr:sp macro="" textlink="">
      <cdr:nvSpPr>
        <cdr:cNvPr id="2" name="TextBox 1">
          <a:extLst xmlns:a="http://schemas.openxmlformats.org/drawingml/2006/main">
            <a:ext uri="{FF2B5EF4-FFF2-40B4-BE49-F238E27FC236}">
              <a16:creationId xmlns:a16="http://schemas.microsoft.com/office/drawing/2014/main" id="{29770DD1-9325-41D2-839D-FD1574D89080}"/>
            </a:ext>
          </a:extLst>
        </cdr:cNvPr>
        <cdr:cNvSpPr txBox="1"/>
      </cdr:nvSpPr>
      <cdr:spPr>
        <a:xfrm xmlns:a="http://schemas.openxmlformats.org/drawingml/2006/main">
          <a:off x="5172186" y="388666"/>
          <a:ext cx="1345880" cy="43137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b="1" i="0" dirty="0">
              <a:solidFill>
                <a:srgbClr val="A74D25"/>
              </a:solidFill>
            </a:rPr>
            <a:t>Ethiopia</a:t>
          </a:r>
        </a:p>
      </cdr:txBody>
    </cdr:sp>
  </cdr:relSizeAnchor>
  <cdr:relSizeAnchor xmlns:cdr="http://schemas.openxmlformats.org/drawingml/2006/chartDrawing">
    <cdr:from>
      <cdr:x>0.4434</cdr:x>
      <cdr:y>0.37255</cdr:y>
    </cdr:from>
    <cdr:to>
      <cdr:x>0.5728</cdr:x>
      <cdr:y>0.41845</cdr:y>
    </cdr:to>
    <cdr:sp macro="" textlink="">
      <cdr:nvSpPr>
        <cdr:cNvPr id="3" name="TextBox 1">
          <a:extLst xmlns:a="http://schemas.openxmlformats.org/drawingml/2006/main">
            <a:ext uri="{FF2B5EF4-FFF2-40B4-BE49-F238E27FC236}">
              <a16:creationId xmlns:a16="http://schemas.microsoft.com/office/drawing/2014/main" id="{59E074D9-4075-4712-9CC7-24D53DAB2408}"/>
            </a:ext>
          </a:extLst>
        </cdr:cNvPr>
        <cdr:cNvSpPr txBox="1"/>
      </cdr:nvSpPr>
      <cdr:spPr>
        <a:xfrm xmlns:a="http://schemas.openxmlformats.org/drawingml/2006/main">
          <a:off x="5183438" y="2248357"/>
          <a:ext cx="1512753" cy="2769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400" b="1" i="0" dirty="0">
              <a:solidFill>
                <a:srgbClr val="7030A0"/>
              </a:solidFill>
            </a:rPr>
            <a:t>Vietnam</a:t>
          </a:r>
        </a:p>
      </cdr:txBody>
    </cdr:sp>
  </cdr:relSizeAnchor>
</c:userShapes>
</file>

<file path=ppt/drawings/drawing2.xml><?xml version="1.0" encoding="utf-8"?>
<c:userShapes xmlns:c="http://schemas.openxmlformats.org/drawingml/2006/chart">
  <cdr:relSizeAnchor xmlns:cdr="http://schemas.openxmlformats.org/drawingml/2006/chartDrawing">
    <cdr:from>
      <cdr:x>0.14087</cdr:x>
      <cdr:y>0</cdr:y>
    </cdr:from>
    <cdr:to>
      <cdr:x>0.99495</cdr:x>
      <cdr:y>0.07469</cdr:y>
    </cdr:to>
    <cdr:sp macro="" textlink="">
      <cdr:nvSpPr>
        <cdr:cNvPr id="2" name="TextBox 1">
          <a:extLst xmlns:a="http://schemas.openxmlformats.org/drawingml/2006/main">
            <a:ext uri="{FF2B5EF4-FFF2-40B4-BE49-F238E27FC236}">
              <a16:creationId xmlns:a16="http://schemas.microsoft.com/office/drawing/2014/main" id="{921BCF76-2D19-494A-B765-6C51270B4C49}"/>
            </a:ext>
          </a:extLst>
        </cdr:cNvPr>
        <cdr:cNvSpPr txBox="1"/>
      </cdr:nvSpPr>
      <cdr:spPr>
        <a:xfrm xmlns:a="http://schemas.openxmlformats.org/drawingml/2006/main">
          <a:off x="1683956" y="0"/>
          <a:ext cx="10209752" cy="46389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t>Population of Ethiopia, Vietnam and Japan, 1900 to 2019</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24CDD4-AEB1-440A-A366-74608FE93EE4}" type="datetimeFigureOut">
              <a:rPr lang="en-US" smtClean="0"/>
              <a:t>11/30/2019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397AA8-B7C7-44A3-BDD7-6869BC4AD510}" type="slidenum">
              <a:rPr lang="en-US" smtClean="0"/>
              <a:t>‹#›</a:t>
            </a:fld>
            <a:endParaRPr lang="en-US"/>
          </a:p>
        </p:txBody>
      </p:sp>
    </p:spTree>
    <p:extLst>
      <p:ext uri="{BB962C8B-B14F-4D97-AF65-F5344CB8AC3E}">
        <p14:creationId xmlns:p14="http://schemas.microsoft.com/office/powerpoint/2010/main" val="232685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0CEF1D3-27A6-40BF-A63D-785A28414E38}" type="datetimeFigureOut">
              <a:rPr lang="en-US" smtClean="0"/>
              <a:t>11/30/2019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B747FB-16E8-4697-90A9-303EB83E957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954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CEF1D3-27A6-40BF-A63D-785A28414E38}" type="datetimeFigureOut">
              <a:rPr lang="en-US" smtClean="0"/>
              <a:t>11/30/2019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B747FB-16E8-4697-90A9-303EB83E9578}" type="slidenum">
              <a:rPr lang="en-US" smtClean="0"/>
              <a:t>‹#›</a:t>
            </a:fld>
            <a:endParaRPr lang="en-US"/>
          </a:p>
        </p:txBody>
      </p:sp>
    </p:spTree>
    <p:extLst>
      <p:ext uri="{BB962C8B-B14F-4D97-AF65-F5344CB8AC3E}">
        <p14:creationId xmlns:p14="http://schemas.microsoft.com/office/powerpoint/2010/main" val="70642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CEF1D3-27A6-40BF-A63D-785A28414E38}" type="datetimeFigureOut">
              <a:rPr lang="en-US" smtClean="0"/>
              <a:t>11/30/2019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B747FB-16E8-4697-90A9-303EB83E9578}" type="slidenum">
              <a:rPr lang="en-US" smtClean="0"/>
              <a:t>‹#›</a:t>
            </a:fld>
            <a:endParaRPr lang="en-US"/>
          </a:p>
        </p:txBody>
      </p:sp>
    </p:spTree>
    <p:extLst>
      <p:ext uri="{BB962C8B-B14F-4D97-AF65-F5344CB8AC3E}">
        <p14:creationId xmlns:p14="http://schemas.microsoft.com/office/powerpoint/2010/main" val="3994396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CEF1D3-27A6-40BF-A63D-785A28414E38}" type="datetimeFigureOut">
              <a:rPr lang="en-US" smtClean="0"/>
              <a:t>11/30/2019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B747FB-16E8-4697-90A9-303EB83E9578}" type="slidenum">
              <a:rPr lang="en-US" smtClean="0"/>
              <a:t>‹#›</a:t>
            </a:fld>
            <a:endParaRPr lang="en-US"/>
          </a:p>
        </p:txBody>
      </p:sp>
    </p:spTree>
    <p:extLst>
      <p:ext uri="{BB962C8B-B14F-4D97-AF65-F5344CB8AC3E}">
        <p14:creationId xmlns:p14="http://schemas.microsoft.com/office/powerpoint/2010/main" val="519762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CEF1D3-27A6-40BF-A63D-785A28414E38}" type="datetimeFigureOut">
              <a:rPr lang="en-US" smtClean="0"/>
              <a:t>11/30/2019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B747FB-16E8-4697-90A9-303EB83E957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5509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0CEF1D3-27A6-40BF-A63D-785A28414E38}" type="datetimeFigureOut">
              <a:rPr lang="en-US" smtClean="0"/>
              <a:t>11/30/2019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B747FB-16E8-4697-90A9-303EB83E9578}" type="slidenum">
              <a:rPr lang="en-US" smtClean="0"/>
              <a:t>‹#›</a:t>
            </a:fld>
            <a:endParaRPr lang="en-US"/>
          </a:p>
        </p:txBody>
      </p:sp>
    </p:spTree>
    <p:extLst>
      <p:ext uri="{BB962C8B-B14F-4D97-AF65-F5344CB8AC3E}">
        <p14:creationId xmlns:p14="http://schemas.microsoft.com/office/powerpoint/2010/main" val="1057072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0CEF1D3-27A6-40BF-A63D-785A28414E38}" type="datetimeFigureOut">
              <a:rPr lang="en-US" smtClean="0"/>
              <a:t>11/30/2019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B747FB-16E8-4697-90A9-303EB83E9578}" type="slidenum">
              <a:rPr lang="en-US" smtClean="0"/>
              <a:t>‹#›</a:t>
            </a:fld>
            <a:endParaRPr lang="en-US"/>
          </a:p>
        </p:txBody>
      </p:sp>
    </p:spTree>
    <p:extLst>
      <p:ext uri="{BB962C8B-B14F-4D97-AF65-F5344CB8AC3E}">
        <p14:creationId xmlns:p14="http://schemas.microsoft.com/office/powerpoint/2010/main" val="3888677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0CEF1D3-27A6-40BF-A63D-785A28414E38}" type="datetimeFigureOut">
              <a:rPr lang="en-US" smtClean="0"/>
              <a:t>11/30/2019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B747FB-16E8-4697-90A9-303EB83E9578}" type="slidenum">
              <a:rPr lang="en-US" smtClean="0"/>
              <a:t>‹#›</a:t>
            </a:fld>
            <a:endParaRPr lang="en-US"/>
          </a:p>
        </p:txBody>
      </p:sp>
    </p:spTree>
    <p:extLst>
      <p:ext uri="{BB962C8B-B14F-4D97-AF65-F5344CB8AC3E}">
        <p14:creationId xmlns:p14="http://schemas.microsoft.com/office/powerpoint/2010/main" val="1782825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0CEF1D3-27A6-40BF-A63D-785A28414E38}" type="datetimeFigureOut">
              <a:rPr lang="en-US" smtClean="0"/>
              <a:t>11/30/2019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AB747FB-16E8-4697-90A9-303EB83E9578}" type="slidenum">
              <a:rPr lang="en-US" smtClean="0"/>
              <a:t>‹#›</a:t>
            </a:fld>
            <a:endParaRPr lang="en-US"/>
          </a:p>
        </p:txBody>
      </p:sp>
    </p:spTree>
    <p:extLst>
      <p:ext uri="{BB962C8B-B14F-4D97-AF65-F5344CB8AC3E}">
        <p14:creationId xmlns:p14="http://schemas.microsoft.com/office/powerpoint/2010/main" val="3882764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0CEF1D3-27A6-40BF-A63D-785A28414E38}" type="datetimeFigureOut">
              <a:rPr lang="en-US" smtClean="0"/>
              <a:t>11/30/2019</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AB747FB-16E8-4697-90A9-303EB83E9578}" type="slidenum">
              <a:rPr lang="en-US" smtClean="0"/>
              <a:t>‹#›</a:t>
            </a:fld>
            <a:endParaRPr lang="en-US"/>
          </a:p>
        </p:txBody>
      </p:sp>
    </p:spTree>
    <p:extLst>
      <p:ext uri="{BB962C8B-B14F-4D97-AF65-F5344CB8AC3E}">
        <p14:creationId xmlns:p14="http://schemas.microsoft.com/office/powerpoint/2010/main" val="1032771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0CEF1D3-27A6-40BF-A63D-785A28414E38}" type="datetimeFigureOut">
              <a:rPr lang="en-US" smtClean="0"/>
              <a:t>11/30/2019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B747FB-16E8-4697-90A9-303EB83E9578}" type="slidenum">
              <a:rPr lang="en-US" smtClean="0"/>
              <a:t>‹#›</a:t>
            </a:fld>
            <a:endParaRPr lang="en-US"/>
          </a:p>
        </p:txBody>
      </p:sp>
    </p:spTree>
    <p:extLst>
      <p:ext uri="{BB962C8B-B14F-4D97-AF65-F5344CB8AC3E}">
        <p14:creationId xmlns:p14="http://schemas.microsoft.com/office/powerpoint/2010/main" val="3238521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0CEF1D3-27A6-40BF-A63D-785A28414E38}" type="datetimeFigureOut">
              <a:rPr lang="en-US" smtClean="0"/>
              <a:t>11/30/2019</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AB747FB-16E8-4697-90A9-303EB83E9578}"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94111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hyperlink" Target="https://www.undp.org/content/dam/unct/ethiopia/docs/Other%20docs/Ethiopia_UN_book_low%202018.pdf" TargetMode="External"/><Relationship Id="rId7" Type="http://schemas.openxmlformats.org/officeDocument/2006/relationships/image" Target="../media/image73.jpg"/><Relationship Id="rId2" Type="http://schemas.openxmlformats.org/officeDocument/2006/relationships/image" Target="../media/image69.emf"/><Relationship Id="rId1" Type="http://schemas.openxmlformats.org/officeDocument/2006/relationships/slideLayout" Target="../slideLayouts/slideLayout7.xml"/><Relationship Id="rId6" Type="http://schemas.openxmlformats.org/officeDocument/2006/relationships/image" Target="../media/image72.jpg"/><Relationship Id="rId5" Type="http://schemas.openxmlformats.org/officeDocument/2006/relationships/image" Target="../media/image71.jpg"/><Relationship Id="rId10" Type="http://schemas.openxmlformats.org/officeDocument/2006/relationships/image" Target="../media/image76.jpg"/><Relationship Id="rId4" Type="http://schemas.openxmlformats.org/officeDocument/2006/relationships/image" Target="../media/image70.emf"/><Relationship Id="rId9" Type="http://schemas.openxmlformats.org/officeDocument/2006/relationships/image" Target="../media/image75.jpg"/></Relationships>
</file>

<file path=ppt/slides/_rels/slide11.xml.rels><?xml version="1.0" encoding="UTF-8" standalone="yes"?>
<Relationships xmlns="http://schemas.openxmlformats.org/package/2006/relationships"><Relationship Id="rId8" Type="http://schemas.openxmlformats.org/officeDocument/2006/relationships/image" Target="../media/image83.jpg"/><Relationship Id="rId13" Type="http://schemas.openxmlformats.org/officeDocument/2006/relationships/image" Target="../media/image88.jpg"/><Relationship Id="rId3" Type="http://schemas.openxmlformats.org/officeDocument/2006/relationships/image" Target="../media/image78.jpeg"/><Relationship Id="rId7" Type="http://schemas.openxmlformats.org/officeDocument/2006/relationships/image" Target="../media/image82.jpg"/><Relationship Id="rId12" Type="http://schemas.openxmlformats.org/officeDocument/2006/relationships/image" Target="../media/image87.jpg"/><Relationship Id="rId2" Type="http://schemas.openxmlformats.org/officeDocument/2006/relationships/image" Target="../media/image77.jpeg"/><Relationship Id="rId1" Type="http://schemas.openxmlformats.org/officeDocument/2006/relationships/slideLayout" Target="../slideLayouts/slideLayout7.xml"/><Relationship Id="rId6" Type="http://schemas.openxmlformats.org/officeDocument/2006/relationships/image" Target="../media/image81.jpeg"/><Relationship Id="rId11" Type="http://schemas.openxmlformats.org/officeDocument/2006/relationships/image" Target="../media/image86.jpg"/><Relationship Id="rId5" Type="http://schemas.openxmlformats.org/officeDocument/2006/relationships/image" Target="../media/image80.jpeg"/><Relationship Id="rId10" Type="http://schemas.openxmlformats.org/officeDocument/2006/relationships/image" Target="../media/image85.jpg"/><Relationship Id="rId4" Type="http://schemas.openxmlformats.org/officeDocument/2006/relationships/image" Target="../media/image79.jpg"/><Relationship Id="rId9" Type="http://schemas.openxmlformats.org/officeDocument/2006/relationships/image" Target="../media/image84.jpg"/></Relationships>
</file>

<file path=ppt/slides/_rels/slide12.xml.rels><?xml version="1.0" encoding="UTF-8" standalone="yes"?>
<Relationships xmlns="http://schemas.openxmlformats.org/package/2006/relationships"><Relationship Id="rId8" Type="http://schemas.openxmlformats.org/officeDocument/2006/relationships/image" Target="../media/image94.jpg"/><Relationship Id="rId3" Type="http://schemas.openxmlformats.org/officeDocument/2006/relationships/image" Target="../media/image90.emf"/><Relationship Id="rId7" Type="http://schemas.openxmlformats.org/officeDocument/2006/relationships/image" Target="../media/image93.jpg"/><Relationship Id="rId2" Type="http://schemas.openxmlformats.org/officeDocument/2006/relationships/image" Target="../media/image89.jpg"/><Relationship Id="rId1" Type="http://schemas.openxmlformats.org/officeDocument/2006/relationships/slideLayout" Target="../slideLayouts/slideLayout7.xml"/><Relationship Id="rId6" Type="http://schemas.openxmlformats.org/officeDocument/2006/relationships/image" Target="../media/image92.jpg"/><Relationship Id="rId5" Type="http://schemas.openxmlformats.org/officeDocument/2006/relationships/image" Target="../media/image91.emf"/><Relationship Id="rId4" Type="http://schemas.openxmlformats.org/officeDocument/2006/relationships/hyperlink" Target="https://www.undp.org/content/dam/unct/ethiopia/docs/Other%20docs/Ethiopia_UN_book_low%202018.pdf" TargetMode="External"/><Relationship Id="rId9" Type="http://schemas.openxmlformats.org/officeDocument/2006/relationships/image" Target="../media/image95.jpg"/></Relationships>
</file>

<file path=ppt/slides/_rels/slide13.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image" Target="../media/image96.jpg"/><Relationship Id="rId1" Type="http://schemas.openxmlformats.org/officeDocument/2006/relationships/slideLayout" Target="../slideLayouts/slideLayout7.xml"/><Relationship Id="rId5" Type="http://schemas.openxmlformats.org/officeDocument/2006/relationships/image" Target="../media/image99.jpg"/><Relationship Id="rId4" Type="http://schemas.openxmlformats.org/officeDocument/2006/relationships/image" Target="../media/image9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population.un.org/wup/Country-Profiles/" TargetMode="External"/><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macrotrends.net/countries/VNM/vietnam/rural-population" TargetMode="External"/><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esa.un.org/unpd/wpp/" TargetMode="External"/><Relationship Id="rId2" Type="http://schemas.openxmlformats.org/officeDocument/2006/relationships/chart" Target="../charts/chart5.xml"/><Relationship Id="rId1" Type="http://schemas.openxmlformats.org/officeDocument/2006/relationships/slideLayout" Target="../slideLayouts/slideLayout7.xml"/><Relationship Id="rId4" Type="http://schemas.openxmlformats.org/officeDocument/2006/relationships/hyperlink" Target="http://www.un.org/esa/population/publications/sixbillion/sixbilpart1.pdf" TargetMode="External"/></Relationships>
</file>

<file path=ppt/slides/_rels/slide2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7.xml"/><Relationship Id="rId4" Type="http://schemas.openxmlformats.org/officeDocument/2006/relationships/hyperlink" Target="https://www.populationpyramid.net/world/2019/"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ourworldindata.org/world-population-growth#demographic-transition" TargetMode="External"/><Relationship Id="rId2" Type="http://schemas.openxmlformats.org/officeDocument/2006/relationships/hyperlink" Target="https://www.nature.com/articles/nature08230" TargetMode="Externa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hyperlink" Target="https://ourworldindata.org/fertility-rate#what-explains-the-change-in-the-number-of-children-women-have" TargetMode="External"/><Relationship Id="rId4" Type="http://schemas.openxmlformats.org/officeDocument/2006/relationships/hyperlink" Target="https://www.youtube.com/watch?v=QsBT5EQt348"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18" Type="http://schemas.openxmlformats.org/officeDocument/2006/relationships/image" Target="../media/image16.jpe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17" Type="http://schemas.openxmlformats.org/officeDocument/2006/relationships/hyperlink" Target="https://www.populationpyramid.net/japan/1990/" TargetMode="External"/><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hyperlink" Target="https://www.et.undp.org/content/dam/ethiopia/docs/Understanding%20African%20experiences%20in%20formulating%20and%20implementing%20plans%20for%20emergence%20Growing%20Manufacturing%20Industry.pdf" TargetMode="Externa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jpeg"/><Relationship Id="rId15" Type="http://schemas.openxmlformats.org/officeDocument/2006/relationships/image" Target="../media/image14.png"/><Relationship Id="rId10" Type="http://schemas.openxmlformats.org/officeDocument/2006/relationships/image" Target="../media/image9.jpeg"/><Relationship Id="rId19" Type="http://schemas.openxmlformats.org/officeDocument/2006/relationships/image" Target="../media/image17.jpe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hyperlink" Target="https://ourworldindata.org/fertility-rate#increasing-well-being-and-status-of-children"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hyperlink" Target="https://books.google.com.ec/books?id=qRs5DgAAQBAJ&amp;printsec=frontcover&amp;source=gbs_atb#v=onepage&amp;q&amp;f=false"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ourworldindata.org/fertility-rate#the-global-decline-of-the-fertility-rate-since-1950" TargetMode="External"/><Relationship Id="rId2" Type="http://schemas.openxmlformats.org/officeDocument/2006/relationships/hyperlink" Target="https://ourworldindata.org/grapher/children-per-woman-UN?tab=chart&amp;country=AGO+BEL+BRA+KHM+COG+CRI+ISR+JPN+NZL+OWID_WRL" TargetMode="External"/><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33.xml.rels><?xml version="1.0" encoding="UTF-8" standalone="yes"?>
<Relationships xmlns="http://schemas.openxmlformats.org/package/2006/relationships"><Relationship Id="rId3" Type="http://schemas.openxmlformats.org/officeDocument/2006/relationships/hyperlink" Target="https://www.jstor.org/stable/1972317?seq=1#page_scan_tab_contents" TargetMode="External"/><Relationship Id="rId2" Type="http://schemas.openxmlformats.org/officeDocument/2006/relationships/hyperlink" Target="https://ourworldindata.org/fertility-rate#coercive-policy-interventions" TargetMode="Externa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34.xml.rels><?xml version="1.0" encoding="UTF-8" standalone="yes"?>
<Relationships xmlns="http://schemas.openxmlformats.org/package/2006/relationships"><Relationship Id="rId2" Type="http://schemas.openxmlformats.org/officeDocument/2006/relationships/hyperlink" Target="https://www.populationpyramid.net/ethiopia/1950/"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https://dhsprogram.com/pubs/pdf/FR328/FR328.pdf"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hyperlink" Target="https://www.usaid.gov/sites/default/files/documents/1865/GenderEqualityPolicy_0.pdf"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www.unfpa.org/family-planning" TargetMode="External"/><Relationship Id="rId2" Type="http://schemas.openxmlformats.org/officeDocument/2006/relationships/chart" Target="../charts/chart11.xml"/><Relationship Id="rId1" Type="http://schemas.openxmlformats.org/officeDocument/2006/relationships/slideLayout" Target="../slideLayouts/slideLayout7.xml"/><Relationship Id="rId5" Type="http://schemas.openxmlformats.org/officeDocument/2006/relationships/image" Target="../media/image110.png"/><Relationship Id="rId4" Type="http://schemas.openxmlformats.org/officeDocument/2006/relationships/hyperlink" Target="https://www.unfpa.org/news/family-planning-liberating-women-rural-ethiopia"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unfpa.org/news/family-planning-liberating-women-rural-ethiopia" TargetMode="External"/><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8.jpeg"/><Relationship Id="rId18" Type="http://schemas.openxmlformats.org/officeDocument/2006/relationships/image" Target="../media/image33.png"/><Relationship Id="rId3" Type="http://schemas.openxmlformats.org/officeDocument/2006/relationships/image" Target="../media/image19.jpeg"/><Relationship Id="rId7" Type="http://schemas.openxmlformats.org/officeDocument/2006/relationships/image" Target="../media/image23.jpeg"/><Relationship Id="rId12" Type="http://schemas.openxmlformats.org/officeDocument/2006/relationships/hyperlink" Target="https://www.populationpyramid.net/japan/1990/" TargetMode="External"/><Relationship Id="rId17" Type="http://schemas.openxmlformats.org/officeDocument/2006/relationships/image" Target="../media/image32.jpeg"/><Relationship Id="rId2" Type="http://schemas.openxmlformats.org/officeDocument/2006/relationships/image" Target="../media/image18.jpeg"/><Relationship Id="rId16"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22.jpe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0.png"/><Relationship Id="rId10" Type="http://schemas.openxmlformats.org/officeDocument/2006/relationships/image" Target="../media/image26.png"/><Relationship Id="rId19" Type="http://schemas.openxmlformats.org/officeDocument/2006/relationships/hyperlink" Target="https://www.et.undp.org/content/dam/ethiopia/docs/Understanding%20African%20experiences%20in%20formulating%20and%20implementing%20plans%20for%20emergence%20Growing%20Manufacturing%20Industry.pdf" TargetMode="External"/><Relationship Id="rId4" Type="http://schemas.openxmlformats.org/officeDocument/2006/relationships/image" Target="../media/image20.jpeg"/><Relationship Id="rId9" Type="http://schemas.openxmlformats.org/officeDocument/2006/relationships/image" Target="../media/image25.jpeg"/><Relationship Id="rId14" Type="http://schemas.openxmlformats.org/officeDocument/2006/relationships/image" Target="../media/image29.jpeg"/></Relationships>
</file>

<file path=ppt/slides/_rels/slide40.xml.rels><?xml version="1.0" encoding="UTF-8" standalone="yes"?>
<Relationships xmlns="http://schemas.openxmlformats.org/package/2006/relationships"><Relationship Id="rId3" Type="http://schemas.openxmlformats.org/officeDocument/2006/relationships/hyperlink" Target="https://en.wikipedia.org/wiki/Kambaata_people#/media/File:KembataFamily.jpg" TargetMode="External"/><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7.xml"/><Relationship Id="rId5" Type="http://schemas.openxmlformats.org/officeDocument/2006/relationships/hyperlink" Target="https://youtu.be/bhkrS0qSJLg" TargetMode="External"/><Relationship Id="rId4" Type="http://schemas.openxmlformats.org/officeDocument/2006/relationships/image" Target="../media/image11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righttoplayusa.org/en/stories/new-generation-new-hope/" TargetMode="External"/><Relationship Id="rId2" Type="http://schemas.openxmlformats.org/officeDocument/2006/relationships/image" Target="../media/image119.png"/><Relationship Id="rId1" Type="http://schemas.openxmlformats.org/officeDocument/2006/relationships/slideLayout" Target="../slideLayouts/slideLayout7.xml"/><Relationship Id="rId4" Type="http://schemas.openxmlformats.org/officeDocument/2006/relationships/image" Target="../media/image120.png"/></Relationships>
</file>

<file path=ppt/slides/_rels/slide46.xml.rels><?xml version="1.0" encoding="UTF-8" standalone="yes"?>
<Relationships xmlns="http://schemas.openxmlformats.org/package/2006/relationships"><Relationship Id="rId3" Type="http://schemas.openxmlformats.org/officeDocument/2006/relationships/hyperlink" Target="https://www.righttoplayusa.org/en/stories/new-generation-new-hope/" TargetMode="External"/><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s://www.arcgis.com/home/webmap/viewer.html?webmap=6f5f8f518efc48278fede7c31c3f43e6" TargetMode="External"/><Relationship Id="rId2" Type="http://schemas.openxmlformats.org/officeDocument/2006/relationships/hyperlink" Target="http://www.arcgis.com/home/webmap/viewer.html?webmap=de8f5c12764b47cdbc6333aa93d79ad1" TargetMode="Externa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23.jpeg"/><Relationship Id="rId7" Type="http://schemas.openxmlformats.org/officeDocument/2006/relationships/hyperlink" Target="https://youtu.be/5e1Oh_IXqio" TargetMode="External"/><Relationship Id="rId2" Type="http://schemas.openxmlformats.org/officeDocument/2006/relationships/image" Target="../media/image122.jpeg"/><Relationship Id="rId1" Type="http://schemas.openxmlformats.org/officeDocument/2006/relationships/slideLayout" Target="../slideLayouts/slideLayout7.xml"/><Relationship Id="rId6" Type="http://schemas.openxmlformats.org/officeDocument/2006/relationships/image" Target="../media/image125.png"/><Relationship Id="rId5" Type="http://schemas.openxmlformats.org/officeDocument/2006/relationships/hyperlink" Target="http://servehere.org/wp-content/uploads/2015/07/Blog-crop-jug-line.png" TargetMode="External"/><Relationship Id="rId10" Type="http://schemas.openxmlformats.org/officeDocument/2006/relationships/image" Target="../media/image128.png"/><Relationship Id="rId4" Type="http://schemas.openxmlformats.org/officeDocument/2006/relationships/image" Target="../media/image124.png"/><Relationship Id="rId9" Type="http://schemas.openxmlformats.org/officeDocument/2006/relationships/image" Target="../media/image127.jpeg"/></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hyperlink" Target="https://www.commondreams.org/views/2013/04/09/elephant-room-militarism" TargetMode="External"/><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hyperlink" Target="https://www.populationpyramid.net/japan/1990/" TargetMode="External"/><Relationship Id="rId4" Type="http://schemas.openxmlformats.org/officeDocument/2006/relationships/image" Target="../media/image3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https://dhsprogram.com/pubs/pdf/SR241/SR241.pdf" TargetMode="External"/><Relationship Id="rId2" Type="http://schemas.openxmlformats.org/officeDocument/2006/relationships/image" Target="../media/image12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hyperlink" Target="https://dhsprogram.com/pubs/pdf/SR241/SR241.pdf" TargetMode="External"/><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s://dhsprogram.com/pubs/pdf/SR241/SR241.pdf" TargetMode="External"/><Relationship Id="rId2" Type="http://schemas.openxmlformats.org/officeDocument/2006/relationships/image" Target="../media/image131.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image" Target="../media/image138.jpg"/><Relationship Id="rId13" Type="http://schemas.openxmlformats.org/officeDocument/2006/relationships/image" Target="../media/image143.jpeg"/><Relationship Id="rId3" Type="http://schemas.openxmlformats.org/officeDocument/2006/relationships/image" Target="../media/image133.jpeg"/><Relationship Id="rId7" Type="http://schemas.openxmlformats.org/officeDocument/2006/relationships/image" Target="../media/image137.jpg"/><Relationship Id="rId12" Type="http://schemas.openxmlformats.org/officeDocument/2006/relationships/image" Target="../media/image142.jpeg"/><Relationship Id="rId2" Type="http://schemas.openxmlformats.org/officeDocument/2006/relationships/image" Target="../media/image132.jpg"/><Relationship Id="rId16" Type="http://schemas.openxmlformats.org/officeDocument/2006/relationships/image" Target="../media/image146.jpg"/><Relationship Id="rId1" Type="http://schemas.openxmlformats.org/officeDocument/2006/relationships/slideLayout" Target="../slideLayouts/slideLayout7.xml"/><Relationship Id="rId6" Type="http://schemas.openxmlformats.org/officeDocument/2006/relationships/image" Target="../media/image136.jpg"/><Relationship Id="rId11" Type="http://schemas.openxmlformats.org/officeDocument/2006/relationships/image" Target="../media/image141.jpg"/><Relationship Id="rId5" Type="http://schemas.openxmlformats.org/officeDocument/2006/relationships/image" Target="../media/image135.jpg"/><Relationship Id="rId15" Type="http://schemas.openxmlformats.org/officeDocument/2006/relationships/image" Target="../media/image145.jpeg"/><Relationship Id="rId10" Type="http://schemas.openxmlformats.org/officeDocument/2006/relationships/image" Target="../media/image140.jpg"/><Relationship Id="rId4" Type="http://schemas.openxmlformats.org/officeDocument/2006/relationships/image" Target="../media/image134.jpeg"/><Relationship Id="rId9" Type="http://schemas.openxmlformats.org/officeDocument/2006/relationships/image" Target="../media/image139.jpeg"/><Relationship Id="rId14" Type="http://schemas.openxmlformats.org/officeDocument/2006/relationships/image" Target="../media/image144.jpg"/></Relationships>
</file>

<file path=ppt/slides/_rels/slide57.xml.rels><?xml version="1.0" encoding="UTF-8" standalone="yes"?>
<Relationships xmlns="http://schemas.openxmlformats.org/package/2006/relationships"><Relationship Id="rId3" Type="http://schemas.openxmlformats.org/officeDocument/2006/relationships/hyperlink" Target="https://ourworldindata.org/urbanization" TargetMode="External"/><Relationship Id="rId2" Type="http://schemas.openxmlformats.org/officeDocument/2006/relationships/image" Target="../media/image14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7.xml"/><Relationship Id="rId5" Type="http://schemas.openxmlformats.org/officeDocument/2006/relationships/image" Target="../media/image151.png"/><Relationship Id="rId4" Type="http://schemas.openxmlformats.org/officeDocument/2006/relationships/image" Target="../media/image150.png"/></Relationships>
</file>

<file path=ppt/slides/_rels/slide59.xml.rels><?xml version="1.0" encoding="UTF-8" standalone="yes"?>
<Relationships xmlns="http://schemas.openxmlformats.org/package/2006/relationships"><Relationship Id="rId2" Type="http://schemas.openxmlformats.org/officeDocument/2006/relationships/hyperlink" Target="https://blogs.worldbank.org/africacan/why-should-ethiopians-care-about-urbanization-jobs-infrastructure-and-formal-land-and-housing"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hyperlink" Target="https://blogs.worldbank.org/africacan/why-should-ethiopians-care-about-urbanization-jobs-infrastructure-and-formal-land-and-housing" TargetMode="Externa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image" Target="../media/image158.jpeg"/><Relationship Id="rId3" Type="http://schemas.openxmlformats.org/officeDocument/2006/relationships/image" Target="../media/image153.jpeg"/><Relationship Id="rId7" Type="http://schemas.openxmlformats.org/officeDocument/2006/relationships/image" Target="../media/image157.jpeg"/><Relationship Id="rId2" Type="http://schemas.openxmlformats.org/officeDocument/2006/relationships/image" Target="../media/image152.jpeg"/><Relationship Id="rId1" Type="http://schemas.openxmlformats.org/officeDocument/2006/relationships/slideLayout" Target="../slideLayouts/slideLayout7.xml"/><Relationship Id="rId6" Type="http://schemas.openxmlformats.org/officeDocument/2006/relationships/image" Target="../media/image156.jpeg"/><Relationship Id="rId5" Type="http://schemas.openxmlformats.org/officeDocument/2006/relationships/image" Target="../media/image155.jpeg"/><Relationship Id="rId4" Type="http://schemas.openxmlformats.org/officeDocument/2006/relationships/image" Target="../media/image154.jpeg"/></Relationships>
</file>

<file path=ppt/slides/_rels/slide63.xml.rels><?xml version="1.0" encoding="UTF-8" standalone="yes"?>
<Relationships xmlns="http://schemas.openxmlformats.org/package/2006/relationships"><Relationship Id="rId2" Type="http://schemas.openxmlformats.org/officeDocument/2006/relationships/hyperlink" Target="https://reliefweb.int/report/ethiopia/ethiopia-food-assistance-fact-sheet-updated-april-16-2019" TargetMode="Externa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hyperlink" Target="https://dhsprogram.com/pubs/pdf/SR241/SR241.pdf" TargetMode="Externa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hyperlink" Target="https://dhsprogram.com/pubs/pdf/SR241/SR241.pdf" TargetMode="Externa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image" Target="../media/image166.jpeg"/><Relationship Id="rId13" Type="http://schemas.openxmlformats.org/officeDocument/2006/relationships/image" Target="../media/image171.jpeg"/><Relationship Id="rId3" Type="http://schemas.openxmlformats.org/officeDocument/2006/relationships/image" Target="../media/image161.jpeg"/><Relationship Id="rId7" Type="http://schemas.openxmlformats.org/officeDocument/2006/relationships/image" Target="../media/image165.jpeg"/><Relationship Id="rId12" Type="http://schemas.openxmlformats.org/officeDocument/2006/relationships/image" Target="../media/image170.jpeg"/><Relationship Id="rId2" Type="http://schemas.openxmlformats.org/officeDocument/2006/relationships/image" Target="../media/image160.jpeg"/><Relationship Id="rId1" Type="http://schemas.openxmlformats.org/officeDocument/2006/relationships/slideLayout" Target="../slideLayouts/slideLayout7.xml"/><Relationship Id="rId6" Type="http://schemas.openxmlformats.org/officeDocument/2006/relationships/image" Target="../media/image164.jpeg"/><Relationship Id="rId11" Type="http://schemas.openxmlformats.org/officeDocument/2006/relationships/image" Target="../media/image169.jpeg"/><Relationship Id="rId5" Type="http://schemas.openxmlformats.org/officeDocument/2006/relationships/image" Target="../media/image163.jpeg"/><Relationship Id="rId15" Type="http://schemas.openxmlformats.org/officeDocument/2006/relationships/image" Target="../media/image173.jpeg"/><Relationship Id="rId10" Type="http://schemas.openxmlformats.org/officeDocument/2006/relationships/image" Target="../media/image168.jpeg"/><Relationship Id="rId4" Type="http://schemas.openxmlformats.org/officeDocument/2006/relationships/image" Target="../media/image162.jpeg"/><Relationship Id="rId9" Type="http://schemas.openxmlformats.org/officeDocument/2006/relationships/image" Target="../media/image167.jpeg"/><Relationship Id="rId14" Type="http://schemas.openxmlformats.org/officeDocument/2006/relationships/image" Target="../media/image172.jpeg"/></Relationships>
</file>

<file path=ppt/slides/_rels/slide69.xml.rels><?xml version="1.0" encoding="UTF-8" standalone="yes"?>
<Relationships xmlns="http://schemas.openxmlformats.org/package/2006/relationships"><Relationship Id="rId2" Type="http://schemas.openxmlformats.org/officeDocument/2006/relationships/hyperlink" Target="https://www.idp-uk.org/OurProjects/Environment/EnvironmentProject.htm"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newsecuritybeat.org/2018/12/demographic-change-set-pace-development/" TargetMode="External"/><Relationship Id="rId2" Type="http://schemas.openxmlformats.org/officeDocument/2006/relationships/image" Target="../media/image38.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0.png"/><Relationship Id="rId4" Type="http://schemas.openxmlformats.org/officeDocument/2006/relationships/image" Target="../media/image39.emf"/></Relationships>
</file>

<file path=ppt/slides/_rels/slide70.xml.rels><?xml version="1.0" encoding="UTF-8" standalone="yes"?>
<Relationships xmlns="http://schemas.openxmlformats.org/package/2006/relationships"><Relationship Id="rId3" Type="http://schemas.openxmlformats.org/officeDocument/2006/relationships/hyperlink" Target="https://www.cnn.com/2019/07/29/africa/ethiopia-plants-350-million-trees-intl-hnk/index.html" TargetMode="External"/><Relationship Id="rId2" Type="http://schemas.openxmlformats.org/officeDocument/2006/relationships/hyperlink" Target="https://www.cnn.com/2018/08/21/africa/reppie-waste-to-energy-addis-ababa/index.html" TargetMode="Externa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hyperlink" Target="https://af.reuters.com/article/topNews/idAFKCN1SO07F-OZATP" TargetMode="External"/><Relationship Id="rId2" Type="http://schemas.openxmlformats.org/officeDocument/2006/relationships/image" Target="../media/image17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hyperlink" Target="https://www.export.gov/article?id=Ethiopia-Energy" TargetMode="Externa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hyperlink" Target="https://www.theafricareport.com/13533/growth-prospects-hurt-as-ethiopia-struggles-to-keep-the-lights-on/" TargetMode="Externa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hyperlink" Target="http://www.globalconstructionreview.com/news/ethiopia-announces-four-more-industrial-parks-debt/" TargetMode="External"/><Relationship Id="rId2" Type="http://schemas.openxmlformats.org/officeDocument/2006/relationships/hyperlink" Target="http://www.xinhuanet.com/english/2019-05/27/c_138094691.htm" TargetMode="External"/><Relationship Id="rId1" Type="http://schemas.openxmlformats.org/officeDocument/2006/relationships/slideLayout" Target="../slideLayouts/slideLayout7.xml"/><Relationship Id="rId5" Type="http://schemas.openxmlformats.org/officeDocument/2006/relationships/hyperlink" Target="https://www.theguardian.com/global-development/2017/dec/05/ethiopia-industrial-park-government-investment-boost-economy-low-wages" TargetMode="External"/><Relationship Id="rId4" Type="http://schemas.openxmlformats.org/officeDocument/2006/relationships/hyperlink" Target="https://www.worldbank.org/en/news/feature/2019/11/18/ethiopias-industrial-parks-are-making-jobs-a-reality" TargetMode="External"/></Relationships>
</file>

<file path=ppt/slides/_rels/slide78.xml.rels><?xml version="1.0" encoding="UTF-8" standalone="yes"?>
<Relationships xmlns="http://schemas.openxmlformats.org/package/2006/relationships"><Relationship Id="rId2" Type="http://schemas.openxmlformats.org/officeDocument/2006/relationships/hyperlink" Target="http://www.ipdc.gov.et/index.php/en/" TargetMode="Externa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s://countrymeters.info/en/Ethiopia" TargetMode="Externa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hyperlink" Target="https://unctad.org/meetings/en/Presentation/aldc2019_ethiopia_servicestrade_Bekele_UNCC_en.pdf" TargetMode="Externa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hyperlink" Target="https://www.borgenmagazine.com/infrastructure-in-ethiopia/" TargetMode="External"/><Relationship Id="rId2" Type="http://schemas.openxmlformats.org/officeDocument/2006/relationships/hyperlink" Target="http://projects.worldbank.org/P163452?lang=en" TargetMode="External"/><Relationship Id="rId1" Type="http://schemas.openxmlformats.org/officeDocument/2006/relationships/slideLayout" Target="../slideLayouts/slideLayout7.xml"/><Relationship Id="rId4" Type="http://schemas.openxmlformats.org/officeDocument/2006/relationships/hyperlink" Target="https://projects.worldbank.org/en/projects-operations/project-detail/P163452?lang=en" TargetMode="External"/></Relationships>
</file>

<file path=ppt/slides/_rels/slide83.xml.rels><?xml version="1.0" encoding="UTF-8" standalone="yes"?>
<Relationships xmlns="http://schemas.openxmlformats.org/package/2006/relationships"><Relationship Id="rId2" Type="http://schemas.openxmlformats.org/officeDocument/2006/relationships/hyperlink" Target="http://documents.worldbank.org/curated/en/183691528124593286/pdf/ICR00004205-06012018.pdf" TargetMode="Externa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hyperlink" Target="https://courses.lumenlearning.com/sociology/chapter/types-of-societies/" TargetMode="Externa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hyperlink" Target="http://www.mcit.gov.et/documents/20181/22562/The+National+Information+and++Communication+Technology++%28ICT%29+Policy+and+Strategy/45d74e1f-6eff-4607-bba9-342462a7be13" TargetMode="Externa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hyperlink" Target="http://www.mcit.gov.et/documents/20181/22562/The+National+Information+and++Communication+Technology++%28ICT%29+Policy+and+Strategy/45d74e1f-6eff-4607-bba9-342462a7be13" TargetMode="Externa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hyperlink" Target="https://www.pinterest.com/pin/56295064065191890/" TargetMode="External"/><Relationship Id="rId13" Type="http://schemas.openxmlformats.org/officeDocument/2006/relationships/image" Target="../media/image50.jpeg"/><Relationship Id="rId18" Type="http://schemas.openxmlformats.org/officeDocument/2006/relationships/image" Target="../media/image55.jpeg"/><Relationship Id="rId26" Type="http://schemas.openxmlformats.org/officeDocument/2006/relationships/image" Target="../media/image63.jpeg"/><Relationship Id="rId3" Type="http://schemas.openxmlformats.org/officeDocument/2006/relationships/hyperlink" Target="http://www.ethiodemographyandhealth.org/" TargetMode="External"/><Relationship Id="rId21" Type="http://schemas.openxmlformats.org/officeDocument/2006/relationships/image" Target="../media/image58.jpeg"/><Relationship Id="rId7" Type="http://schemas.openxmlformats.org/officeDocument/2006/relationships/image" Target="../media/image45.jpeg"/><Relationship Id="rId12" Type="http://schemas.openxmlformats.org/officeDocument/2006/relationships/image" Target="../media/image49.jpeg"/><Relationship Id="rId17" Type="http://schemas.openxmlformats.org/officeDocument/2006/relationships/image" Target="../media/image54.jpeg"/><Relationship Id="rId25" Type="http://schemas.openxmlformats.org/officeDocument/2006/relationships/image" Target="../media/image62.jpeg"/><Relationship Id="rId2" Type="http://schemas.openxmlformats.org/officeDocument/2006/relationships/image" Target="../media/image41.jpeg"/><Relationship Id="rId16" Type="http://schemas.openxmlformats.org/officeDocument/2006/relationships/image" Target="../media/image53.jpeg"/><Relationship Id="rId20" Type="http://schemas.openxmlformats.org/officeDocument/2006/relationships/image" Target="../media/image57.jpeg"/><Relationship Id="rId29" Type="http://schemas.openxmlformats.org/officeDocument/2006/relationships/image" Target="../media/image66.jpeg"/><Relationship Id="rId1" Type="http://schemas.openxmlformats.org/officeDocument/2006/relationships/slideLayout" Target="../slideLayouts/slideLayout7.xml"/><Relationship Id="rId6" Type="http://schemas.openxmlformats.org/officeDocument/2006/relationships/image" Target="../media/image44.jpeg"/><Relationship Id="rId11" Type="http://schemas.openxmlformats.org/officeDocument/2006/relationships/image" Target="../media/image48.jpeg"/><Relationship Id="rId24" Type="http://schemas.openxmlformats.org/officeDocument/2006/relationships/image" Target="../media/image61.jpeg"/><Relationship Id="rId5" Type="http://schemas.openxmlformats.org/officeDocument/2006/relationships/image" Target="../media/image43.jpeg"/><Relationship Id="rId15" Type="http://schemas.openxmlformats.org/officeDocument/2006/relationships/image" Target="../media/image52.jpeg"/><Relationship Id="rId23" Type="http://schemas.openxmlformats.org/officeDocument/2006/relationships/image" Target="../media/image60.jpeg"/><Relationship Id="rId28" Type="http://schemas.openxmlformats.org/officeDocument/2006/relationships/image" Target="../media/image65.jpeg"/><Relationship Id="rId10" Type="http://schemas.openxmlformats.org/officeDocument/2006/relationships/image" Target="../media/image47.jpeg"/><Relationship Id="rId19" Type="http://schemas.openxmlformats.org/officeDocument/2006/relationships/image" Target="../media/image56.jpeg"/><Relationship Id="rId31" Type="http://schemas.openxmlformats.org/officeDocument/2006/relationships/image" Target="../media/image68.jpeg"/><Relationship Id="rId4" Type="http://schemas.openxmlformats.org/officeDocument/2006/relationships/image" Target="../media/image42.jpeg"/><Relationship Id="rId9" Type="http://schemas.openxmlformats.org/officeDocument/2006/relationships/image" Target="../media/image46.jpeg"/><Relationship Id="rId14" Type="http://schemas.openxmlformats.org/officeDocument/2006/relationships/image" Target="../media/image51.jpeg"/><Relationship Id="rId22" Type="http://schemas.openxmlformats.org/officeDocument/2006/relationships/image" Target="../media/image59.jpeg"/><Relationship Id="rId27" Type="http://schemas.openxmlformats.org/officeDocument/2006/relationships/image" Target="../media/image64.jpeg"/><Relationship Id="rId30" Type="http://schemas.openxmlformats.org/officeDocument/2006/relationships/image" Target="../media/image67.png"/></Relationships>
</file>

<file path=ppt/slides/_rels/slide90.xml.rels><?xml version="1.0" encoding="UTF-8" standalone="yes"?>
<Relationships xmlns="http://schemas.openxmlformats.org/package/2006/relationships"><Relationship Id="rId2" Type="http://schemas.openxmlformats.org/officeDocument/2006/relationships/hyperlink" Target="https://www.who.int/news-room/fact-sheets/detail/human-rights-and-health" TargetMode="Externa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hyperlink" Target="https://www.statcompiler.com/en/" TargetMode="External"/><Relationship Id="rId2" Type="http://schemas.openxmlformats.org/officeDocument/2006/relationships/chart" Target="../charts/chart14.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hyperlink" Target="https://www.statcompiler.com/en/" TargetMode="External"/><Relationship Id="rId2" Type="http://schemas.openxmlformats.org/officeDocument/2006/relationships/image" Target="../media/image175.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hyperlink" Target="https://www.statcompiler.com/en/" TargetMode="External"/><Relationship Id="rId2" Type="http://schemas.openxmlformats.org/officeDocument/2006/relationships/chart" Target="../charts/chart15.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hyperlink" Target="https://www.statcompiler.com/en/" TargetMode="External"/><Relationship Id="rId2" Type="http://schemas.openxmlformats.org/officeDocument/2006/relationships/image" Target="../media/image176.png"/><Relationship Id="rId1" Type="http://schemas.openxmlformats.org/officeDocument/2006/relationships/slideLayout" Target="../slideLayouts/slideLayout7.xml"/><Relationship Id="rId4" Type="http://schemas.openxmlformats.org/officeDocument/2006/relationships/image" Target="../media/image177.png"/></Relationships>
</file>

<file path=ppt/slides/_rels/slide95.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slideLayout" Target="../slideLayouts/slideLayout7.xml"/><Relationship Id="rId4" Type="http://schemas.openxmlformats.org/officeDocument/2006/relationships/image" Target="../media/image180.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hyperlink" Target="https://chilot.me/wp-content/uploads/2011/08/national-science-technolgy-and-innovation-policy.pdf" TargetMode="External"/><Relationship Id="rId2" Type="http://schemas.openxmlformats.org/officeDocument/2006/relationships/hyperlink" Target="https://www.ed.gov/stem" TargetMode="Externa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hyperlink" Target="https://worldpopulationhistory.org/map/1/mercator/1/0/25/"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1D9E7-1BAD-42F8-8DF0-77BF12981F37}"/>
              </a:ext>
            </a:extLst>
          </p:cNvPr>
          <p:cNvSpPr>
            <a:spLocks noGrp="1"/>
          </p:cNvSpPr>
          <p:nvPr>
            <p:ph type="ctrTitle"/>
          </p:nvPr>
        </p:nvSpPr>
        <p:spPr>
          <a:xfrm>
            <a:off x="324420" y="4359673"/>
            <a:ext cx="11780668" cy="1859961"/>
          </a:xfrm>
        </p:spPr>
        <p:txBody>
          <a:bodyPr>
            <a:noAutofit/>
          </a:bodyPr>
          <a:lstStyle/>
          <a:p>
            <a:pPr algn="ctr"/>
            <a:r>
              <a:rPr lang="en-US" sz="6600" b="1" dirty="0">
                <a:solidFill>
                  <a:schemeClr val="accent3"/>
                </a:solidFill>
                <a:effectLst>
                  <a:outerShdw blurRad="38100" dist="38100" dir="2700000" algn="tl">
                    <a:srgbClr val="000000">
                      <a:alpha val="43137"/>
                    </a:srgbClr>
                  </a:outerShdw>
                </a:effectLst>
              </a:rPr>
              <a:t>Population and Development </a:t>
            </a:r>
            <a:br>
              <a:rPr lang="en-US" sz="6600" b="1" dirty="0">
                <a:solidFill>
                  <a:schemeClr val="accent3"/>
                </a:solidFill>
                <a:effectLst>
                  <a:outerShdw blurRad="38100" dist="38100" dir="2700000" algn="tl">
                    <a:srgbClr val="000000">
                      <a:alpha val="43137"/>
                    </a:srgbClr>
                  </a:outerShdw>
                </a:effectLst>
              </a:rPr>
            </a:br>
            <a:r>
              <a:rPr lang="en-US" sz="6600" b="1" dirty="0">
                <a:solidFill>
                  <a:schemeClr val="accent3"/>
                </a:solidFill>
                <a:effectLst>
                  <a:outerShdw blurRad="38100" dist="38100" dir="2700000" algn="tl">
                    <a:srgbClr val="000000">
                      <a:alpha val="43137"/>
                    </a:srgbClr>
                  </a:outerShdw>
                </a:effectLst>
              </a:rPr>
              <a:t>Ethiopia: 2050</a:t>
            </a:r>
            <a:br>
              <a:rPr lang="en-US" sz="7200" b="1" dirty="0">
                <a:solidFill>
                  <a:schemeClr val="accent3"/>
                </a:solidFill>
                <a:effectLst>
                  <a:outerShdw blurRad="38100" dist="38100" dir="2700000" algn="tl">
                    <a:srgbClr val="000000">
                      <a:alpha val="43137"/>
                    </a:srgbClr>
                  </a:outerShdw>
                </a:effectLst>
              </a:rPr>
            </a:br>
            <a:br>
              <a:rPr lang="en-US" sz="7200" b="1" dirty="0">
                <a:solidFill>
                  <a:schemeClr val="accent3"/>
                </a:solidFill>
                <a:effectLst>
                  <a:outerShdw blurRad="38100" dist="38100" dir="2700000" algn="tl">
                    <a:srgbClr val="000000">
                      <a:alpha val="43137"/>
                    </a:srgbClr>
                  </a:outerShdw>
                </a:effectLst>
              </a:rPr>
            </a:br>
            <a:r>
              <a:rPr lang="en-US" sz="7200" b="1" dirty="0">
                <a:solidFill>
                  <a:schemeClr val="tx1"/>
                </a:solidFill>
                <a:effectLst>
                  <a:outerShdw blurRad="38100" dist="38100" dir="2700000" algn="tl">
                    <a:srgbClr val="000000">
                      <a:alpha val="43137"/>
                    </a:srgbClr>
                  </a:outerShdw>
                </a:effectLst>
              </a:rPr>
              <a:t>Aynalem Adugna </a:t>
            </a:r>
            <a:br>
              <a:rPr lang="en-US" sz="7200" b="1" dirty="0">
                <a:solidFill>
                  <a:schemeClr val="tx1"/>
                </a:solidFill>
                <a:effectLst>
                  <a:outerShdw blurRad="38100" dist="38100" dir="2700000" algn="tl">
                    <a:srgbClr val="000000">
                      <a:alpha val="43137"/>
                    </a:srgbClr>
                  </a:outerShdw>
                </a:effectLst>
              </a:rPr>
            </a:br>
            <a:r>
              <a:rPr lang="en-US" sz="4400" b="1" dirty="0">
                <a:solidFill>
                  <a:schemeClr val="tx1"/>
                </a:solidFill>
                <a:effectLst>
                  <a:outerShdw blurRad="38100" dist="38100" dir="2700000" algn="tl">
                    <a:srgbClr val="000000">
                      <a:alpha val="43137"/>
                    </a:srgbClr>
                  </a:outerShdw>
                </a:effectLst>
              </a:rPr>
              <a:t>California Department of Social Services </a:t>
            </a:r>
            <a:br>
              <a:rPr lang="en-US" sz="4800" b="1" dirty="0">
                <a:solidFill>
                  <a:schemeClr val="accent3"/>
                </a:solidFill>
                <a:effectLst>
                  <a:outerShdw blurRad="38100" dist="38100" dir="2700000" algn="tl">
                    <a:srgbClr val="000000">
                      <a:alpha val="43137"/>
                    </a:srgbClr>
                  </a:outerShdw>
                </a:effectLst>
              </a:rPr>
            </a:br>
            <a:br>
              <a:rPr lang="en-US" sz="4800" b="1" dirty="0">
                <a:solidFill>
                  <a:schemeClr val="accent3"/>
                </a:solidFill>
                <a:effectLst>
                  <a:outerShdw blurRad="38100" dist="38100" dir="2700000" algn="tl">
                    <a:srgbClr val="000000">
                      <a:alpha val="43137"/>
                    </a:srgbClr>
                  </a:outerShdw>
                </a:effectLst>
              </a:rPr>
            </a:br>
            <a:r>
              <a:rPr lang="en-US" sz="4800" b="1" dirty="0">
                <a:solidFill>
                  <a:schemeClr val="accent3"/>
                </a:solidFill>
                <a:effectLst>
                  <a:outerShdw blurRad="38100" dist="38100" dir="2700000" algn="tl">
                    <a:srgbClr val="000000">
                      <a:alpha val="43137"/>
                    </a:srgbClr>
                  </a:outerShdw>
                </a:effectLst>
              </a:rPr>
              <a:t>December 19, 2019</a:t>
            </a:r>
            <a:endParaRPr lang="en-US" sz="7200" b="1" dirty="0">
              <a:solidFill>
                <a:schemeClr val="accent3"/>
              </a:solidFill>
              <a:effectLst>
                <a:outerShdw blurRad="38100" dist="38100" dir="2700000" algn="tl">
                  <a:srgbClr val="000000">
                    <a:alpha val="43137"/>
                  </a:srgbClr>
                </a:outerShdw>
              </a:effectLst>
            </a:endParaRPr>
          </a:p>
        </p:txBody>
      </p:sp>
      <p:sp>
        <p:nvSpPr>
          <p:cNvPr id="3" name="Subtitle 2">
            <a:extLst>
              <a:ext uri="{FF2B5EF4-FFF2-40B4-BE49-F238E27FC236}">
                <a16:creationId xmlns:a16="http://schemas.microsoft.com/office/drawing/2014/main" id="{89B289F6-4E14-43E1-8DC0-1E44879084AF}"/>
              </a:ext>
            </a:extLst>
          </p:cNvPr>
          <p:cNvSpPr>
            <a:spLocks noGrp="1"/>
          </p:cNvSpPr>
          <p:nvPr>
            <p:ph type="subTitle" idx="1"/>
          </p:nvPr>
        </p:nvSpPr>
        <p:spPr>
          <a:xfrm>
            <a:off x="610125" y="4848782"/>
            <a:ext cx="10058400" cy="1143000"/>
          </a:xfrm>
        </p:spPr>
        <p:txBody>
          <a:bodyPr>
            <a:normAutofit/>
          </a:bodyPr>
          <a:lstStyle/>
          <a:p>
            <a:pPr algn="ctr"/>
            <a:r>
              <a:rPr lang="en-US" sz="2800" b="1" dirty="0">
                <a:effectLst>
                  <a:outerShdw blurRad="38100" dist="38100" dir="2700000" algn="tl">
                    <a:srgbClr val="000000">
                      <a:alpha val="43137"/>
                    </a:srgbClr>
                  </a:outerShdw>
                </a:effectLst>
              </a:rPr>
              <a:t> </a:t>
            </a:r>
          </a:p>
          <a:p>
            <a:pPr algn="ctr"/>
            <a:r>
              <a:rPr lang="en-US" sz="2800" b="1" dirty="0">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82953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A1D0B16-7185-4615-9EA5-FE9D9ACB02A3}"/>
              </a:ext>
            </a:extLst>
          </p:cNvPr>
          <p:cNvPicPr>
            <a:picLocks noChangeAspect="1"/>
          </p:cNvPicPr>
          <p:nvPr/>
        </p:nvPicPr>
        <p:blipFill>
          <a:blip r:embed="rId2"/>
          <a:stretch>
            <a:fillRect/>
          </a:stretch>
        </p:blipFill>
        <p:spPr>
          <a:xfrm>
            <a:off x="1867234" y="625787"/>
            <a:ext cx="3201525" cy="4296601"/>
          </a:xfrm>
          <a:prstGeom prst="rect">
            <a:avLst/>
          </a:prstGeom>
        </p:spPr>
      </p:pic>
      <p:sp>
        <p:nvSpPr>
          <p:cNvPr id="4" name="TextBox 3">
            <a:extLst>
              <a:ext uri="{FF2B5EF4-FFF2-40B4-BE49-F238E27FC236}">
                <a16:creationId xmlns:a16="http://schemas.microsoft.com/office/drawing/2014/main" id="{21C4B0D9-B837-4C3B-8EAD-7511947D8A9A}"/>
              </a:ext>
            </a:extLst>
          </p:cNvPr>
          <p:cNvSpPr txBox="1"/>
          <p:nvPr/>
        </p:nvSpPr>
        <p:spPr>
          <a:xfrm>
            <a:off x="346599" y="1786164"/>
            <a:ext cx="11230253" cy="363176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sz="11500" b="1" dirty="0"/>
              <a:t>Ethiopia 2050 </a:t>
            </a:r>
            <a:r>
              <a:rPr lang="en-US" sz="11500" b="1" dirty="0">
                <a:solidFill>
                  <a:schemeClr val="accent2">
                    <a:lumMod val="75000"/>
                  </a:schemeClr>
                </a:solidFill>
              </a:rPr>
              <a:t>PEOPLE FIRST !</a:t>
            </a:r>
          </a:p>
        </p:txBody>
      </p:sp>
      <p:sp>
        <p:nvSpPr>
          <p:cNvPr id="5" name="Rectangle 4">
            <a:extLst>
              <a:ext uri="{FF2B5EF4-FFF2-40B4-BE49-F238E27FC236}">
                <a16:creationId xmlns:a16="http://schemas.microsoft.com/office/drawing/2014/main" id="{B40A5941-E476-44F2-9A5B-EF0409EADD94}"/>
              </a:ext>
            </a:extLst>
          </p:cNvPr>
          <p:cNvSpPr/>
          <p:nvPr/>
        </p:nvSpPr>
        <p:spPr>
          <a:xfrm>
            <a:off x="4814848" y="6031234"/>
            <a:ext cx="3622090" cy="307777"/>
          </a:xfrm>
          <a:prstGeom prst="rect">
            <a:avLst/>
          </a:prstGeom>
        </p:spPr>
        <p:txBody>
          <a:bodyPr wrap="square">
            <a:spAutoFit/>
          </a:bodyPr>
          <a:lstStyle/>
          <a:p>
            <a:r>
              <a:rPr lang="en-US" sz="700" dirty="0">
                <a:hlinkClick r:id="rId3"/>
              </a:rPr>
              <a:t>https://www.undp.org/content/dam/unct/ethiopia/docs/Other percent20docs/</a:t>
            </a:r>
            <a:r>
              <a:rPr lang="en-US" sz="700" dirty="0" err="1">
                <a:hlinkClick r:id="rId3"/>
              </a:rPr>
              <a:t>Ethiopia_UN_book_low</a:t>
            </a:r>
            <a:r>
              <a:rPr lang="en-US" sz="700" dirty="0">
                <a:hlinkClick r:id="rId3"/>
              </a:rPr>
              <a:t> percent202018.pdf</a:t>
            </a:r>
            <a:endParaRPr lang="en-US" sz="700" dirty="0"/>
          </a:p>
        </p:txBody>
      </p:sp>
      <p:pic>
        <p:nvPicPr>
          <p:cNvPr id="8" name="Picture 7">
            <a:extLst>
              <a:ext uri="{FF2B5EF4-FFF2-40B4-BE49-F238E27FC236}">
                <a16:creationId xmlns:a16="http://schemas.microsoft.com/office/drawing/2014/main" id="{1C6C6AFE-ED0B-4409-A6F6-BD9545B68577}"/>
              </a:ext>
            </a:extLst>
          </p:cNvPr>
          <p:cNvPicPr>
            <a:picLocks noChangeAspect="1"/>
          </p:cNvPicPr>
          <p:nvPr/>
        </p:nvPicPr>
        <p:blipFill>
          <a:blip r:embed="rId4"/>
          <a:stretch>
            <a:fillRect/>
          </a:stretch>
        </p:blipFill>
        <p:spPr>
          <a:xfrm>
            <a:off x="4757774" y="845098"/>
            <a:ext cx="4031551" cy="5167801"/>
          </a:xfrm>
          <a:prstGeom prst="rect">
            <a:avLst/>
          </a:prstGeom>
        </p:spPr>
      </p:pic>
      <p:pic>
        <p:nvPicPr>
          <p:cNvPr id="10" name="Picture 9">
            <a:extLst>
              <a:ext uri="{FF2B5EF4-FFF2-40B4-BE49-F238E27FC236}">
                <a16:creationId xmlns:a16="http://schemas.microsoft.com/office/drawing/2014/main" id="{7409EC06-8F42-4DA2-AB36-DA66576437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469" y="845099"/>
            <a:ext cx="1809750" cy="2524125"/>
          </a:xfrm>
          <a:prstGeom prst="rect">
            <a:avLst/>
          </a:prstGeom>
        </p:spPr>
      </p:pic>
      <p:pic>
        <p:nvPicPr>
          <p:cNvPr id="12" name="Picture 11">
            <a:extLst>
              <a:ext uri="{FF2B5EF4-FFF2-40B4-BE49-F238E27FC236}">
                <a16:creationId xmlns:a16="http://schemas.microsoft.com/office/drawing/2014/main" id="{0E8AB86A-E81B-4740-A753-46FD5EFFE1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13683" y="2669138"/>
            <a:ext cx="2619375" cy="1743075"/>
          </a:xfrm>
          <a:prstGeom prst="rect">
            <a:avLst/>
          </a:prstGeom>
        </p:spPr>
      </p:pic>
      <p:pic>
        <p:nvPicPr>
          <p:cNvPr id="14" name="Picture 13">
            <a:extLst>
              <a:ext uri="{FF2B5EF4-FFF2-40B4-BE49-F238E27FC236}">
                <a16:creationId xmlns:a16="http://schemas.microsoft.com/office/drawing/2014/main" id="{A310F95D-4E27-479C-9095-183A57363D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94011" y="4489135"/>
            <a:ext cx="2619375" cy="1743075"/>
          </a:xfrm>
          <a:prstGeom prst="rect">
            <a:avLst/>
          </a:prstGeom>
        </p:spPr>
      </p:pic>
      <p:pic>
        <p:nvPicPr>
          <p:cNvPr id="18" name="Picture 22" descr="Image result for ethiopia parents and children">
            <a:extLst>
              <a:ext uri="{FF2B5EF4-FFF2-40B4-BE49-F238E27FC236}">
                <a16:creationId xmlns:a16="http://schemas.microsoft.com/office/drawing/2014/main" id="{858CDAB9-1C5B-4190-8E17-1CFF9075AFE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09877" y="744366"/>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5660D89-9839-4CCC-8A7C-6C8EC1F984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40878" y="2397588"/>
            <a:ext cx="2445434" cy="3668151"/>
          </a:xfrm>
          <a:prstGeom prst="rect">
            <a:avLst/>
          </a:prstGeom>
        </p:spPr>
      </p:pic>
      <p:sp>
        <p:nvSpPr>
          <p:cNvPr id="6" name="TextBox 5">
            <a:extLst>
              <a:ext uri="{FF2B5EF4-FFF2-40B4-BE49-F238E27FC236}">
                <a16:creationId xmlns:a16="http://schemas.microsoft.com/office/drawing/2014/main" id="{CEA834F1-4EE9-4D05-8778-BC0D3C67BB01}"/>
              </a:ext>
            </a:extLst>
          </p:cNvPr>
          <p:cNvSpPr txBox="1"/>
          <p:nvPr/>
        </p:nvSpPr>
        <p:spPr>
          <a:xfrm>
            <a:off x="684302" y="3147361"/>
            <a:ext cx="11361502" cy="1323439"/>
          </a:xfrm>
          <a:prstGeom prst="rect">
            <a:avLst/>
          </a:prstGeom>
          <a:solidFill>
            <a:schemeClr val="bg1"/>
          </a:solidFill>
        </p:spPr>
        <p:txBody>
          <a:bodyPr wrap="square" rtlCol="0">
            <a:spAutoFit/>
          </a:bodyPr>
          <a:lstStyle/>
          <a:p>
            <a:r>
              <a:rPr lang="en-US" sz="8000" b="1" dirty="0"/>
              <a:t> Maternal and child health</a:t>
            </a:r>
          </a:p>
        </p:txBody>
      </p:sp>
      <p:sp>
        <p:nvSpPr>
          <p:cNvPr id="15" name="TextBox 14">
            <a:extLst>
              <a:ext uri="{FF2B5EF4-FFF2-40B4-BE49-F238E27FC236}">
                <a16:creationId xmlns:a16="http://schemas.microsoft.com/office/drawing/2014/main" id="{F5664DFF-DF41-43D6-BB4E-E2D954C0727C}"/>
              </a:ext>
            </a:extLst>
          </p:cNvPr>
          <p:cNvSpPr txBox="1"/>
          <p:nvPr/>
        </p:nvSpPr>
        <p:spPr>
          <a:xfrm>
            <a:off x="64132" y="3170897"/>
            <a:ext cx="12127868" cy="1200329"/>
          </a:xfrm>
          <a:prstGeom prst="rect">
            <a:avLst/>
          </a:prstGeom>
          <a:solidFill>
            <a:schemeClr val="bg1"/>
          </a:solidFill>
        </p:spPr>
        <p:txBody>
          <a:bodyPr wrap="square" rtlCol="0">
            <a:spAutoFit/>
          </a:bodyPr>
          <a:lstStyle/>
          <a:p>
            <a:r>
              <a:rPr lang="en-US" sz="7200" b="1" dirty="0"/>
              <a:t>Greater involvement of fathers</a:t>
            </a:r>
          </a:p>
        </p:txBody>
      </p:sp>
      <p:sp>
        <p:nvSpPr>
          <p:cNvPr id="19" name="TextBox 18">
            <a:extLst>
              <a:ext uri="{FF2B5EF4-FFF2-40B4-BE49-F238E27FC236}">
                <a16:creationId xmlns:a16="http://schemas.microsoft.com/office/drawing/2014/main" id="{A916B421-EEE6-4603-A966-40EE7AA2A2CD}"/>
              </a:ext>
            </a:extLst>
          </p:cNvPr>
          <p:cNvSpPr txBox="1"/>
          <p:nvPr/>
        </p:nvSpPr>
        <p:spPr>
          <a:xfrm>
            <a:off x="653417" y="3119428"/>
            <a:ext cx="11001538" cy="1323439"/>
          </a:xfrm>
          <a:prstGeom prst="rect">
            <a:avLst/>
          </a:prstGeom>
          <a:solidFill>
            <a:schemeClr val="bg1"/>
          </a:solidFill>
        </p:spPr>
        <p:txBody>
          <a:bodyPr wrap="square" rtlCol="0">
            <a:spAutoFit/>
          </a:bodyPr>
          <a:lstStyle/>
          <a:p>
            <a:r>
              <a:rPr lang="en-US" sz="8000" b="1" dirty="0"/>
              <a:t>  Child feeding practices</a:t>
            </a:r>
          </a:p>
        </p:txBody>
      </p:sp>
      <p:sp>
        <p:nvSpPr>
          <p:cNvPr id="20" name="TextBox 19">
            <a:extLst>
              <a:ext uri="{FF2B5EF4-FFF2-40B4-BE49-F238E27FC236}">
                <a16:creationId xmlns:a16="http://schemas.microsoft.com/office/drawing/2014/main" id="{B6CA6865-0063-4889-A42D-1A3CB576292A}"/>
              </a:ext>
            </a:extLst>
          </p:cNvPr>
          <p:cNvSpPr txBox="1"/>
          <p:nvPr/>
        </p:nvSpPr>
        <p:spPr>
          <a:xfrm>
            <a:off x="2331513" y="3077983"/>
            <a:ext cx="7041913" cy="1323439"/>
          </a:xfrm>
          <a:prstGeom prst="rect">
            <a:avLst/>
          </a:prstGeom>
          <a:solidFill>
            <a:schemeClr val="bg1"/>
          </a:solidFill>
        </p:spPr>
        <p:txBody>
          <a:bodyPr wrap="square" rtlCol="0">
            <a:spAutoFit/>
          </a:bodyPr>
          <a:lstStyle/>
          <a:p>
            <a:r>
              <a:rPr lang="en-US" sz="8000" b="1" dirty="0"/>
              <a:t>Family planning</a:t>
            </a:r>
          </a:p>
        </p:txBody>
      </p:sp>
      <p:sp>
        <p:nvSpPr>
          <p:cNvPr id="21" name="TextBox 20">
            <a:extLst>
              <a:ext uri="{FF2B5EF4-FFF2-40B4-BE49-F238E27FC236}">
                <a16:creationId xmlns:a16="http://schemas.microsoft.com/office/drawing/2014/main" id="{4F11EF5E-6B58-4568-8195-9513FF8CFF4D}"/>
              </a:ext>
            </a:extLst>
          </p:cNvPr>
          <p:cNvSpPr txBox="1"/>
          <p:nvPr/>
        </p:nvSpPr>
        <p:spPr>
          <a:xfrm>
            <a:off x="2185971" y="3111635"/>
            <a:ext cx="6414291" cy="1323439"/>
          </a:xfrm>
          <a:prstGeom prst="rect">
            <a:avLst/>
          </a:prstGeom>
          <a:solidFill>
            <a:schemeClr val="bg1"/>
          </a:solidFill>
        </p:spPr>
        <p:txBody>
          <a:bodyPr wrap="square" rtlCol="0">
            <a:spAutoFit/>
          </a:bodyPr>
          <a:lstStyle/>
          <a:p>
            <a:r>
              <a:rPr lang="en-US" sz="8000" b="1" dirty="0"/>
              <a:t>Immunization</a:t>
            </a:r>
          </a:p>
        </p:txBody>
      </p:sp>
      <p:sp>
        <p:nvSpPr>
          <p:cNvPr id="22" name="TextBox 21">
            <a:extLst>
              <a:ext uri="{FF2B5EF4-FFF2-40B4-BE49-F238E27FC236}">
                <a16:creationId xmlns:a16="http://schemas.microsoft.com/office/drawing/2014/main" id="{19932C90-9857-4BB8-AAF7-90CDE6521784}"/>
              </a:ext>
            </a:extLst>
          </p:cNvPr>
          <p:cNvSpPr txBox="1"/>
          <p:nvPr/>
        </p:nvSpPr>
        <p:spPr>
          <a:xfrm>
            <a:off x="340671" y="3170897"/>
            <a:ext cx="11001538" cy="1323439"/>
          </a:xfrm>
          <a:prstGeom prst="rect">
            <a:avLst/>
          </a:prstGeom>
          <a:solidFill>
            <a:schemeClr val="bg1"/>
          </a:solidFill>
        </p:spPr>
        <p:txBody>
          <a:bodyPr wrap="square" rtlCol="0">
            <a:spAutoFit/>
          </a:bodyPr>
          <a:lstStyle/>
          <a:p>
            <a:r>
              <a:rPr lang="en-US" sz="8000" b="1" dirty="0"/>
              <a:t>Female genital mutilation</a:t>
            </a:r>
          </a:p>
        </p:txBody>
      </p:sp>
      <p:sp>
        <p:nvSpPr>
          <p:cNvPr id="23" name="TextBox 22">
            <a:extLst>
              <a:ext uri="{FF2B5EF4-FFF2-40B4-BE49-F238E27FC236}">
                <a16:creationId xmlns:a16="http://schemas.microsoft.com/office/drawing/2014/main" id="{92A97DD5-1537-4BCA-939E-165F6B61B8AC}"/>
              </a:ext>
            </a:extLst>
          </p:cNvPr>
          <p:cNvSpPr txBox="1"/>
          <p:nvPr/>
        </p:nvSpPr>
        <p:spPr>
          <a:xfrm>
            <a:off x="1592020" y="3182484"/>
            <a:ext cx="8133165" cy="1323439"/>
          </a:xfrm>
          <a:prstGeom prst="rect">
            <a:avLst/>
          </a:prstGeom>
          <a:solidFill>
            <a:schemeClr val="bg1"/>
          </a:solidFill>
        </p:spPr>
        <p:txBody>
          <a:bodyPr wrap="square" rtlCol="0">
            <a:spAutoFit/>
          </a:bodyPr>
          <a:lstStyle/>
          <a:p>
            <a:r>
              <a:rPr lang="en-US" sz="8000" b="1" dirty="0"/>
              <a:t>Work-life balance</a:t>
            </a:r>
          </a:p>
        </p:txBody>
      </p:sp>
      <p:pic>
        <p:nvPicPr>
          <p:cNvPr id="25" name="Picture 24">
            <a:extLst>
              <a:ext uri="{FF2B5EF4-FFF2-40B4-BE49-F238E27FC236}">
                <a16:creationId xmlns:a16="http://schemas.microsoft.com/office/drawing/2014/main" id="{5F67C9B1-C769-4014-AEF0-32D06E75387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978" y="4234481"/>
            <a:ext cx="2543175" cy="1800225"/>
          </a:xfrm>
          <a:prstGeom prst="rect">
            <a:avLst/>
          </a:prstGeom>
        </p:spPr>
      </p:pic>
      <p:sp>
        <p:nvSpPr>
          <p:cNvPr id="26" name="TextBox 25">
            <a:extLst>
              <a:ext uri="{FF2B5EF4-FFF2-40B4-BE49-F238E27FC236}">
                <a16:creationId xmlns:a16="http://schemas.microsoft.com/office/drawing/2014/main" id="{65565982-BA32-4C1C-B2DC-0EF1B5562C4F}"/>
              </a:ext>
            </a:extLst>
          </p:cNvPr>
          <p:cNvSpPr txBox="1"/>
          <p:nvPr/>
        </p:nvSpPr>
        <p:spPr>
          <a:xfrm>
            <a:off x="237342" y="1918032"/>
            <a:ext cx="11230253" cy="498598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sz="11500" b="1" dirty="0">
                <a:solidFill>
                  <a:schemeClr val="accent2">
                    <a:lumMod val="75000"/>
                  </a:schemeClr>
                </a:solidFill>
                <a:effectLst>
                  <a:outerShdw blurRad="38100" dist="38100" dir="2700000" algn="tl">
                    <a:srgbClr val="000000">
                      <a:alpha val="43137"/>
                    </a:srgbClr>
                  </a:outerShdw>
                </a:effectLst>
              </a:rPr>
              <a:t>Some of the ISSUES are...ME</a:t>
            </a:r>
          </a:p>
          <a:p>
            <a:pPr algn="ctr"/>
            <a:r>
              <a:rPr lang="en-US" sz="8800" b="1" dirty="0">
                <a:solidFill>
                  <a:schemeClr val="accent2">
                    <a:lumMod val="75000"/>
                  </a:schemeClr>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2252591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anim calcmode="lin" valueType="num">
                                      <p:cBhvr>
                                        <p:cTn id="8" dur="5000" fill="hold"/>
                                        <p:tgtEl>
                                          <p:spTgt spid="4"/>
                                        </p:tgtEl>
                                        <p:attrNameLst>
                                          <p:attrName>ppt_x</p:attrName>
                                        </p:attrNameLst>
                                      </p:cBhvr>
                                      <p:tavLst>
                                        <p:tav tm="0">
                                          <p:val>
                                            <p:strVal val="#ppt_x"/>
                                          </p:val>
                                        </p:tav>
                                        <p:tav tm="100000">
                                          <p:val>
                                            <p:strVal val="#ppt_x"/>
                                          </p:val>
                                        </p:tav>
                                      </p:tavLst>
                                    </p:anim>
                                    <p:anim calcmode="lin" valueType="num">
                                      <p:cBhvr>
                                        <p:cTn id="9" dur="5000" fill="hold"/>
                                        <p:tgtEl>
                                          <p:spTgt spid="4"/>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5"/>
                                            </p:cond>
                                          </p:stCondLst>
                                        </p:cTn>
                                        <p:tgtEl>
                                          <p:spTgt spid="4"/>
                                        </p:tgtEl>
                                        <p:attrNameLst>
                                          <p:attrName>style.visibility</p:attrName>
                                        </p:attrNameLst>
                                      </p:cBhvr>
                                      <p:to>
                                        <p:strVal val="hidden"/>
                                      </p:to>
                                    </p:set>
                                  </p:subTnLst>
                                </p:cTn>
                              </p:par>
                            </p:childTnLst>
                          </p:cTn>
                        </p:par>
                        <p:par>
                          <p:cTn id="10" fill="hold">
                            <p:stCondLst>
                              <p:cond delay="5000"/>
                            </p:stCondLst>
                            <p:childTnLst>
                              <p:par>
                                <p:cTn id="11" presetID="21" presetClass="entr" presetSubtype="1" fill="hold" grpId="0"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heel(1)">
                                      <p:cBhvr>
                                        <p:cTn id="13" dur="5000"/>
                                        <p:tgtEl>
                                          <p:spTgt spid="26"/>
                                        </p:tgtEl>
                                      </p:cBhvr>
                                    </p:animEffect>
                                  </p:childTnLst>
                                  <p:subTnLst>
                                    <p:set>
                                      <p:cBhvr override="childStyle">
                                        <p:cTn dur="1" fill="hold" display="0" masterRel="sameClick" afterEffect="1">
                                          <p:stCondLst>
                                            <p:cond evt="end" delay="0">
                                              <p:tn val="11"/>
                                            </p:cond>
                                          </p:stCondLst>
                                        </p:cTn>
                                        <p:tgtEl>
                                          <p:spTgt spid="26"/>
                                        </p:tgtEl>
                                        <p:attrNameLst>
                                          <p:attrName>style.visibility</p:attrName>
                                        </p:attrNameLst>
                                      </p:cBhvr>
                                      <p:to>
                                        <p:strVal val="hidden"/>
                                      </p:to>
                                    </p:set>
                                  </p:subTnLst>
                                </p:cTn>
                              </p:par>
                              <p:par>
                                <p:cTn id="14" presetID="21" presetClass="entr" presetSubtype="1" fill="hold" nodeType="withEffect">
                                  <p:stCondLst>
                                    <p:cond delay="0"/>
                                  </p:stCondLst>
                                  <p:iterate type="wd">
                                    <p:tmPct val="10000"/>
                                  </p:iterate>
                                  <p:childTnLst>
                                    <p:set>
                                      <p:cBhvr>
                                        <p:cTn id="15" dur="1" fill="hold">
                                          <p:stCondLst>
                                            <p:cond delay="0"/>
                                          </p:stCondLst>
                                        </p:cTn>
                                        <p:tgtEl>
                                          <p:spTgt spid="8"/>
                                        </p:tgtEl>
                                        <p:attrNameLst>
                                          <p:attrName>style.visibility</p:attrName>
                                        </p:attrNameLst>
                                      </p:cBhvr>
                                      <p:to>
                                        <p:strVal val="visible"/>
                                      </p:to>
                                    </p:set>
                                    <p:animEffect transition="in" filter="wheel(1)">
                                      <p:cBhvr>
                                        <p:cTn id="16" dur="2000"/>
                                        <p:tgtEl>
                                          <p:spTgt spid="8"/>
                                        </p:tgtEl>
                                      </p:cBhvr>
                                    </p:animEffect>
                                  </p:childTnLst>
                                </p:cTn>
                              </p:par>
                            </p:childTnLst>
                          </p:cTn>
                        </p:par>
                        <p:par>
                          <p:cTn id="17" fill="hold">
                            <p:stCondLst>
                              <p:cond delay="10000"/>
                            </p:stCondLst>
                            <p:childTnLst>
                              <p:par>
                                <p:cTn id="18" presetID="42" presetClass="entr" presetSubtype="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0"/>
                                        <p:tgtEl>
                                          <p:spTgt spid="6"/>
                                        </p:tgtEl>
                                      </p:cBhvr>
                                    </p:animEffect>
                                    <p:anim calcmode="lin" valueType="num">
                                      <p:cBhvr>
                                        <p:cTn id="21" dur="5000" fill="hold"/>
                                        <p:tgtEl>
                                          <p:spTgt spid="6"/>
                                        </p:tgtEl>
                                        <p:attrNameLst>
                                          <p:attrName>ppt_x</p:attrName>
                                        </p:attrNameLst>
                                      </p:cBhvr>
                                      <p:tavLst>
                                        <p:tav tm="0">
                                          <p:val>
                                            <p:strVal val="#ppt_x"/>
                                          </p:val>
                                        </p:tav>
                                        <p:tav tm="100000">
                                          <p:val>
                                            <p:strVal val="#ppt_x"/>
                                          </p:val>
                                        </p:tav>
                                      </p:tavLst>
                                    </p:anim>
                                    <p:anim calcmode="lin" valueType="num">
                                      <p:cBhvr>
                                        <p:cTn id="22" dur="5000" fill="hold"/>
                                        <p:tgtEl>
                                          <p:spTgt spid="6"/>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8"/>
                                            </p:cond>
                                          </p:stCondLst>
                                        </p:cTn>
                                        <p:tgtEl>
                                          <p:spTgt spid="6"/>
                                        </p:tgtEl>
                                        <p:attrNameLst>
                                          <p:attrName>style.visibility</p:attrName>
                                        </p:attrNameLst>
                                      </p:cBhvr>
                                      <p:to>
                                        <p:strVal val="hidden"/>
                                      </p:to>
                                    </p:set>
                                  </p:subTnLst>
                                </p:cTn>
                              </p:par>
                              <p:par>
                                <p:cTn id="23" presetID="21" presetClass="entr" presetSubtype="1" fill="hold" nodeType="withEffect">
                                  <p:stCondLst>
                                    <p:cond delay="0"/>
                                  </p:stCondLst>
                                  <p:iterate type="wd">
                                    <p:tmPct val="10000"/>
                                  </p:iterate>
                                  <p:childTnLst>
                                    <p:set>
                                      <p:cBhvr>
                                        <p:cTn id="24" dur="1" fill="hold">
                                          <p:stCondLst>
                                            <p:cond delay="0"/>
                                          </p:stCondLst>
                                        </p:cTn>
                                        <p:tgtEl>
                                          <p:spTgt spid="18"/>
                                        </p:tgtEl>
                                        <p:attrNameLst>
                                          <p:attrName>style.visibility</p:attrName>
                                        </p:attrNameLst>
                                      </p:cBhvr>
                                      <p:to>
                                        <p:strVal val="visible"/>
                                      </p:to>
                                    </p:set>
                                    <p:animEffect transition="in" filter="wheel(1)">
                                      <p:cBhvr>
                                        <p:cTn id="25" dur="2000"/>
                                        <p:tgtEl>
                                          <p:spTgt spid="18"/>
                                        </p:tgtEl>
                                      </p:cBhvr>
                                    </p:animEffect>
                                  </p:childTnLst>
                                </p:cTn>
                              </p:par>
                            </p:childTnLst>
                          </p:cTn>
                        </p:par>
                        <p:par>
                          <p:cTn id="26" fill="hold">
                            <p:stCondLst>
                              <p:cond delay="15000"/>
                            </p:stCondLst>
                            <p:childTnLst>
                              <p:par>
                                <p:cTn id="27" presetID="42" presetClass="entr" presetSubtype="0"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0"/>
                                        <p:tgtEl>
                                          <p:spTgt spid="15"/>
                                        </p:tgtEl>
                                      </p:cBhvr>
                                    </p:animEffect>
                                    <p:anim calcmode="lin" valueType="num">
                                      <p:cBhvr>
                                        <p:cTn id="30" dur="5000" fill="hold"/>
                                        <p:tgtEl>
                                          <p:spTgt spid="15"/>
                                        </p:tgtEl>
                                        <p:attrNameLst>
                                          <p:attrName>ppt_x</p:attrName>
                                        </p:attrNameLst>
                                      </p:cBhvr>
                                      <p:tavLst>
                                        <p:tav tm="0">
                                          <p:val>
                                            <p:strVal val="#ppt_x"/>
                                          </p:val>
                                        </p:tav>
                                        <p:tav tm="100000">
                                          <p:val>
                                            <p:strVal val="#ppt_x"/>
                                          </p:val>
                                        </p:tav>
                                      </p:tavLst>
                                    </p:anim>
                                    <p:anim calcmode="lin" valueType="num">
                                      <p:cBhvr>
                                        <p:cTn id="31" dur="5000" fill="hold"/>
                                        <p:tgtEl>
                                          <p:spTgt spid="15"/>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27"/>
                                            </p:cond>
                                          </p:stCondLst>
                                        </p:cTn>
                                        <p:tgtEl>
                                          <p:spTgt spid="15"/>
                                        </p:tgtEl>
                                        <p:attrNameLst>
                                          <p:attrName>style.visibility</p:attrName>
                                        </p:attrNameLst>
                                      </p:cBhvr>
                                      <p:to>
                                        <p:strVal val="hidden"/>
                                      </p:to>
                                    </p:set>
                                  </p:subTnLst>
                                </p:cTn>
                              </p:par>
                              <p:par>
                                <p:cTn id="32" presetID="21" presetClass="entr" presetSubtype="1" fill="hold" nodeType="withEffect">
                                  <p:stCondLst>
                                    <p:cond delay="0"/>
                                  </p:stCondLst>
                                  <p:iterate type="wd">
                                    <p:tmPct val="10000"/>
                                  </p:iterate>
                                  <p:childTnLst>
                                    <p:set>
                                      <p:cBhvr>
                                        <p:cTn id="33" dur="1" fill="hold">
                                          <p:stCondLst>
                                            <p:cond delay="0"/>
                                          </p:stCondLst>
                                        </p:cTn>
                                        <p:tgtEl>
                                          <p:spTgt spid="10"/>
                                        </p:tgtEl>
                                        <p:attrNameLst>
                                          <p:attrName>style.visibility</p:attrName>
                                        </p:attrNameLst>
                                      </p:cBhvr>
                                      <p:to>
                                        <p:strVal val="visible"/>
                                      </p:to>
                                    </p:set>
                                    <p:animEffect transition="in" filter="wheel(1)">
                                      <p:cBhvr>
                                        <p:cTn id="34" dur="2000"/>
                                        <p:tgtEl>
                                          <p:spTgt spid="10"/>
                                        </p:tgtEl>
                                      </p:cBhvr>
                                    </p:animEffect>
                                  </p:childTnLst>
                                </p:cTn>
                              </p:par>
                            </p:childTnLst>
                          </p:cTn>
                        </p:par>
                        <p:par>
                          <p:cTn id="35" fill="hold">
                            <p:stCondLst>
                              <p:cond delay="20000"/>
                            </p:stCondLst>
                            <p:childTnLst>
                              <p:par>
                                <p:cTn id="36" presetID="42" presetClass="entr" presetSubtype="0" fill="hold" grpId="0" nodeType="after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0"/>
                                        <p:tgtEl>
                                          <p:spTgt spid="19"/>
                                        </p:tgtEl>
                                      </p:cBhvr>
                                    </p:animEffect>
                                    <p:anim calcmode="lin" valueType="num">
                                      <p:cBhvr>
                                        <p:cTn id="39" dur="5000" fill="hold"/>
                                        <p:tgtEl>
                                          <p:spTgt spid="19"/>
                                        </p:tgtEl>
                                        <p:attrNameLst>
                                          <p:attrName>ppt_x</p:attrName>
                                        </p:attrNameLst>
                                      </p:cBhvr>
                                      <p:tavLst>
                                        <p:tav tm="0">
                                          <p:val>
                                            <p:strVal val="#ppt_x"/>
                                          </p:val>
                                        </p:tav>
                                        <p:tav tm="100000">
                                          <p:val>
                                            <p:strVal val="#ppt_x"/>
                                          </p:val>
                                        </p:tav>
                                      </p:tavLst>
                                    </p:anim>
                                    <p:anim calcmode="lin" valueType="num">
                                      <p:cBhvr>
                                        <p:cTn id="40" dur="5000" fill="hold"/>
                                        <p:tgtEl>
                                          <p:spTgt spid="19"/>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36"/>
                                            </p:cond>
                                          </p:stCondLst>
                                        </p:cTn>
                                        <p:tgtEl>
                                          <p:spTgt spid="19"/>
                                        </p:tgtEl>
                                        <p:attrNameLst>
                                          <p:attrName>style.visibility</p:attrName>
                                        </p:attrNameLst>
                                      </p:cBhvr>
                                      <p:to>
                                        <p:strVal val="hidden"/>
                                      </p:to>
                                    </p:set>
                                  </p:subTnLst>
                                </p:cTn>
                              </p:par>
                              <p:par>
                                <p:cTn id="41" presetID="21" presetClass="entr" presetSubtype="1" fill="hold" nodeType="withEffect">
                                  <p:stCondLst>
                                    <p:cond delay="0"/>
                                  </p:stCondLst>
                                  <p:iterate type="wd">
                                    <p:tmPct val="10000"/>
                                  </p:iterate>
                                  <p:childTnLst>
                                    <p:set>
                                      <p:cBhvr>
                                        <p:cTn id="42" dur="1" fill="hold">
                                          <p:stCondLst>
                                            <p:cond delay="0"/>
                                          </p:stCondLst>
                                        </p:cTn>
                                        <p:tgtEl>
                                          <p:spTgt spid="25"/>
                                        </p:tgtEl>
                                        <p:attrNameLst>
                                          <p:attrName>style.visibility</p:attrName>
                                        </p:attrNameLst>
                                      </p:cBhvr>
                                      <p:to>
                                        <p:strVal val="visible"/>
                                      </p:to>
                                    </p:set>
                                    <p:animEffect transition="in" filter="wheel(1)">
                                      <p:cBhvr>
                                        <p:cTn id="43" dur="2000"/>
                                        <p:tgtEl>
                                          <p:spTgt spid="25"/>
                                        </p:tgtEl>
                                      </p:cBhvr>
                                    </p:animEffect>
                                  </p:childTnLst>
                                </p:cTn>
                              </p:par>
                            </p:childTnLst>
                          </p:cTn>
                        </p:par>
                        <p:par>
                          <p:cTn id="44" fill="hold">
                            <p:stCondLst>
                              <p:cond delay="25000"/>
                            </p:stCondLst>
                            <p:childTnLst>
                              <p:par>
                                <p:cTn id="45" presetID="42" presetClass="entr" presetSubtype="0"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0"/>
                                        <p:tgtEl>
                                          <p:spTgt spid="20"/>
                                        </p:tgtEl>
                                      </p:cBhvr>
                                    </p:animEffect>
                                    <p:anim calcmode="lin" valueType="num">
                                      <p:cBhvr>
                                        <p:cTn id="48" dur="5000" fill="hold"/>
                                        <p:tgtEl>
                                          <p:spTgt spid="20"/>
                                        </p:tgtEl>
                                        <p:attrNameLst>
                                          <p:attrName>ppt_x</p:attrName>
                                        </p:attrNameLst>
                                      </p:cBhvr>
                                      <p:tavLst>
                                        <p:tav tm="0">
                                          <p:val>
                                            <p:strVal val="#ppt_x"/>
                                          </p:val>
                                        </p:tav>
                                        <p:tav tm="100000">
                                          <p:val>
                                            <p:strVal val="#ppt_x"/>
                                          </p:val>
                                        </p:tav>
                                      </p:tavLst>
                                    </p:anim>
                                    <p:anim calcmode="lin" valueType="num">
                                      <p:cBhvr>
                                        <p:cTn id="49" dur="5000" fill="hold"/>
                                        <p:tgtEl>
                                          <p:spTgt spid="20"/>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45"/>
                                            </p:cond>
                                          </p:stCondLst>
                                        </p:cTn>
                                        <p:tgtEl>
                                          <p:spTgt spid="20"/>
                                        </p:tgtEl>
                                        <p:attrNameLst>
                                          <p:attrName>style.visibility</p:attrName>
                                        </p:attrNameLst>
                                      </p:cBhvr>
                                      <p:to>
                                        <p:strVal val="hidden"/>
                                      </p:to>
                                    </p:set>
                                  </p:subTnLst>
                                </p:cTn>
                              </p:par>
                              <p:par>
                                <p:cTn id="50" presetID="21" presetClass="entr" presetSubtype="1" fill="hold" nodeType="withEffect">
                                  <p:stCondLst>
                                    <p:cond delay="0"/>
                                  </p:stCondLst>
                                  <p:iterate type="wd">
                                    <p:tmPct val="10000"/>
                                  </p:iterate>
                                  <p:childTnLst>
                                    <p:set>
                                      <p:cBhvr>
                                        <p:cTn id="51" dur="1" fill="hold">
                                          <p:stCondLst>
                                            <p:cond delay="0"/>
                                          </p:stCondLst>
                                        </p:cTn>
                                        <p:tgtEl>
                                          <p:spTgt spid="12"/>
                                        </p:tgtEl>
                                        <p:attrNameLst>
                                          <p:attrName>style.visibility</p:attrName>
                                        </p:attrNameLst>
                                      </p:cBhvr>
                                      <p:to>
                                        <p:strVal val="visible"/>
                                      </p:to>
                                    </p:set>
                                    <p:animEffect transition="in" filter="wheel(1)">
                                      <p:cBhvr>
                                        <p:cTn id="52" dur="2000"/>
                                        <p:tgtEl>
                                          <p:spTgt spid="12"/>
                                        </p:tgtEl>
                                      </p:cBhvr>
                                    </p:animEffect>
                                  </p:childTnLst>
                                </p:cTn>
                              </p:par>
                            </p:childTnLst>
                          </p:cTn>
                        </p:par>
                        <p:par>
                          <p:cTn id="53" fill="hold">
                            <p:stCondLst>
                              <p:cond delay="30000"/>
                            </p:stCondLst>
                            <p:childTnLst>
                              <p:par>
                                <p:cTn id="54" presetID="42" presetClass="entr" presetSubtype="0"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0"/>
                                        <p:tgtEl>
                                          <p:spTgt spid="21"/>
                                        </p:tgtEl>
                                      </p:cBhvr>
                                    </p:animEffect>
                                    <p:anim calcmode="lin" valueType="num">
                                      <p:cBhvr>
                                        <p:cTn id="57" dur="5000" fill="hold"/>
                                        <p:tgtEl>
                                          <p:spTgt spid="21"/>
                                        </p:tgtEl>
                                        <p:attrNameLst>
                                          <p:attrName>ppt_x</p:attrName>
                                        </p:attrNameLst>
                                      </p:cBhvr>
                                      <p:tavLst>
                                        <p:tav tm="0">
                                          <p:val>
                                            <p:strVal val="#ppt_x"/>
                                          </p:val>
                                        </p:tav>
                                        <p:tav tm="100000">
                                          <p:val>
                                            <p:strVal val="#ppt_x"/>
                                          </p:val>
                                        </p:tav>
                                      </p:tavLst>
                                    </p:anim>
                                    <p:anim calcmode="lin" valueType="num">
                                      <p:cBhvr>
                                        <p:cTn id="58" dur="5000" fill="hold"/>
                                        <p:tgtEl>
                                          <p:spTgt spid="21"/>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54"/>
                                            </p:cond>
                                          </p:stCondLst>
                                        </p:cTn>
                                        <p:tgtEl>
                                          <p:spTgt spid="21"/>
                                        </p:tgtEl>
                                        <p:attrNameLst>
                                          <p:attrName>style.visibility</p:attrName>
                                        </p:attrNameLst>
                                      </p:cBhvr>
                                      <p:to>
                                        <p:strVal val="hidden"/>
                                      </p:to>
                                    </p:set>
                                  </p:subTnLst>
                                </p:cTn>
                              </p:par>
                              <p:par>
                                <p:cTn id="59" presetID="21" presetClass="entr" presetSubtype="1" fill="hold" nodeType="withEffect">
                                  <p:stCondLst>
                                    <p:cond delay="0"/>
                                  </p:stCondLst>
                                  <p:iterate type="wd">
                                    <p:tmPct val="10000"/>
                                  </p:iterate>
                                  <p:childTnLst>
                                    <p:set>
                                      <p:cBhvr>
                                        <p:cTn id="60" dur="1" fill="hold">
                                          <p:stCondLst>
                                            <p:cond delay="0"/>
                                          </p:stCondLst>
                                        </p:cTn>
                                        <p:tgtEl>
                                          <p:spTgt spid="17"/>
                                        </p:tgtEl>
                                        <p:attrNameLst>
                                          <p:attrName>style.visibility</p:attrName>
                                        </p:attrNameLst>
                                      </p:cBhvr>
                                      <p:to>
                                        <p:strVal val="visible"/>
                                      </p:to>
                                    </p:set>
                                    <p:animEffect transition="in" filter="wheel(1)">
                                      <p:cBhvr>
                                        <p:cTn id="61" dur="2000"/>
                                        <p:tgtEl>
                                          <p:spTgt spid="17"/>
                                        </p:tgtEl>
                                      </p:cBhvr>
                                    </p:animEffect>
                                  </p:childTnLst>
                                </p:cTn>
                              </p:par>
                            </p:childTnLst>
                          </p:cTn>
                        </p:par>
                        <p:par>
                          <p:cTn id="62" fill="hold">
                            <p:stCondLst>
                              <p:cond delay="35000"/>
                            </p:stCondLst>
                            <p:childTnLst>
                              <p:par>
                                <p:cTn id="63" presetID="42" presetClass="entr" presetSubtype="0" fill="hold" grpId="0" nodeType="after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fade">
                                      <p:cBhvr>
                                        <p:cTn id="65" dur="5000"/>
                                        <p:tgtEl>
                                          <p:spTgt spid="22"/>
                                        </p:tgtEl>
                                      </p:cBhvr>
                                    </p:animEffect>
                                    <p:anim calcmode="lin" valueType="num">
                                      <p:cBhvr>
                                        <p:cTn id="66" dur="5000" fill="hold"/>
                                        <p:tgtEl>
                                          <p:spTgt spid="22"/>
                                        </p:tgtEl>
                                        <p:attrNameLst>
                                          <p:attrName>ppt_x</p:attrName>
                                        </p:attrNameLst>
                                      </p:cBhvr>
                                      <p:tavLst>
                                        <p:tav tm="0">
                                          <p:val>
                                            <p:strVal val="#ppt_x"/>
                                          </p:val>
                                        </p:tav>
                                        <p:tav tm="100000">
                                          <p:val>
                                            <p:strVal val="#ppt_x"/>
                                          </p:val>
                                        </p:tav>
                                      </p:tavLst>
                                    </p:anim>
                                    <p:anim calcmode="lin" valueType="num">
                                      <p:cBhvr>
                                        <p:cTn id="67" dur="5000" fill="hold"/>
                                        <p:tgtEl>
                                          <p:spTgt spid="22"/>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63"/>
                                            </p:cond>
                                          </p:stCondLst>
                                        </p:cTn>
                                        <p:tgtEl>
                                          <p:spTgt spid="22"/>
                                        </p:tgtEl>
                                        <p:attrNameLst>
                                          <p:attrName>style.visibility</p:attrName>
                                        </p:attrNameLst>
                                      </p:cBhvr>
                                      <p:to>
                                        <p:strVal val="hidden"/>
                                      </p:to>
                                    </p:set>
                                  </p:subTnLst>
                                </p:cTn>
                              </p:par>
                              <p:par>
                                <p:cTn id="68" presetID="21" presetClass="entr" presetSubtype="1" fill="hold" nodeType="withEffect">
                                  <p:stCondLst>
                                    <p:cond delay="0"/>
                                  </p:stCondLst>
                                  <p:iterate type="wd">
                                    <p:tmPct val="10000"/>
                                  </p:iterate>
                                  <p:childTnLst>
                                    <p:set>
                                      <p:cBhvr>
                                        <p:cTn id="69" dur="1" fill="hold">
                                          <p:stCondLst>
                                            <p:cond delay="0"/>
                                          </p:stCondLst>
                                        </p:cTn>
                                        <p:tgtEl>
                                          <p:spTgt spid="14"/>
                                        </p:tgtEl>
                                        <p:attrNameLst>
                                          <p:attrName>style.visibility</p:attrName>
                                        </p:attrNameLst>
                                      </p:cBhvr>
                                      <p:to>
                                        <p:strVal val="visible"/>
                                      </p:to>
                                    </p:set>
                                    <p:animEffect transition="in" filter="wheel(1)">
                                      <p:cBhvr>
                                        <p:cTn id="70" dur="2000"/>
                                        <p:tgtEl>
                                          <p:spTgt spid="14"/>
                                        </p:tgtEl>
                                      </p:cBhvr>
                                    </p:animEffect>
                                  </p:childTnLst>
                                </p:cTn>
                              </p:par>
                            </p:childTnLst>
                          </p:cTn>
                        </p:par>
                        <p:par>
                          <p:cTn id="71" fill="hold">
                            <p:stCondLst>
                              <p:cond delay="40000"/>
                            </p:stCondLst>
                            <p:childTnLst>
                              <p:par>
                                <p:cTn id="72" presetID="42" presetClass="entr" presetSubtype="0" fill="hold" grpId="0" nodeType="after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fade">
                                      <p:cBhvr>
                                        <p:cTn id="74" dur="5000"/>
                                        <p:tgtEl>
                                          <p:spTgt spid="23"/>
                                        </p:tgtEl>
                                      </p:cBhvr>
                                    </p:animEffect>
                                    <p:anim calcmode="lin" valueType="num">
                                      <p:cBhvr>
                                        <p:cTn id="75" dur="5000" fill="hold"/>
                                        <p:tgtEl>
                                          <p:spTgt spid="23"/>
                                        </p:tgtEl>
                                        <p:attrNameLst>
                                          <p:attrName>ppt_x</p:attrName>
                                        </p:attrNameLst>
                                      </p:cBhvr>
                                      <p:tavLst>
                                        <p:tav tm="0">
                                          <p:val>
                                            <p:strVal val="#ppt_x"/>
                                          </p:val>
                                        </p:tav>
                                        <p:tav tm="100000">
                                          <p:val>
                                            <p:strVal val="#ppt_x"/>
                                          </p:val>
                                        </p:tav>
                                      </p:tavLst>
                                    </p:anim>
                                    <p:anim calcmode="lin" valueType="num">
                                      <p:cBhvr>
                                        <p:cTn id="76" dur="5000" fill="hold"/>
                                        <p:tgtEl>
                                          <p:spTgt spid="23"/>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72"/>
                                            </p:cond>
                                          </p:stCondLst>
                                        </p:cTn>
                                        <p:tgtEl>
                                          <p:spTgt spid="23"/>
                                        </p:tgtEl>
                                        <p:attrNameLst>
                                          <p:attrName>style.visibility</p:attrName>
                                        </p:attrNameLst>
                                      </p:cBhvr>
                                      <p:to>
                                        <p:strVal val="hidden"/>
                                      </p:to>
                                    </p:set>
                                  </p:subTnLst>
                                </p:cTn>
                              </p:par>
                              <p:par>
                                <p:cTn id="77" presetID="21" presetClass="entr" presetSubtype="1" fill="hold" nodeType="withEffect">
                                  <p:stCondLst>
                                    <p:cond delay="0"/>
                                  </p:stCondLst>
                                  <p:iterate type="wd">
                                    <p:tmPct val="10000"/>
                                  </p:iterate>
                                  <p:childTnLst>
                                    <p:set>
                                      <p:cBhvr>
                                        <p:cTn id="78" dur="1" fill="hold">
                                          <p:stCondLst>
                                            <p:cond delay="0"/>
                                          </p:stCondLst>
                                        </p:cTn>
                                        <p:tgtEl>
                                          <p:spTgt spid="3"/>
                                        </p:tgtEl>
                                        <p:attrNameLst>
                                          <p:attrName>style.visibility</p:attrName>
                                        </p:attrNameLst>
                                      </p:cBhvr>
                                      <p:to>
                                        <p:strVal val="visible"/>
                                      </p:to>
                                    </p:set>
                                    <p:animEffect transition="in" filter="wheel(1)">
                                      <p:cBhvr>
                                        <p:cTn id="7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15" grpId="0" animBg="1"/>
      <p:bldP spid="19" grpId="0" animBg="1"/>
      <p:bldP spid="20" grpId="0" animBg="1"/>
      <p:bldP spid="21" grpId="0" animBg="1"/>
      <p:bldP spid="22" grpId="0" animBg="1"/>
      <p:bldP spid="23" grpId="0" animBg="1"/>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CE6DD293-957E-4095-9F8D-14AB49398A9C}"/>
              </a:ext>
            </a:extLst>
          </p:cNvPr>
          <p:cNvSpPr txBox="1"/>
          <p:nvPr/>
        </p:nvSpPr>
        <p:spPr>
          <a:xfrm>
            <a:off x="491835" y="1522466"/>
            <a:ext cx="11230253" cy="1862048"/>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sz="11500" b="1" dirty="0"/>
              <a:t>MORE ISSUES!</a:t>
            </a:r>
            <a:endParaRPr lang="en-US" sz="11500" b="1" dirty="0">
              <a:solidFill>
                <a:schemeClr val="accent2">
                  <a:lumMod val="75000"/>
                </a:schemeClr>
              </a:solidFill>
            </a:endParaRPr>
          </a:p>
        </p:txBody>
      </p:sp>
      <p:pic>
        <p:nvPicPr>
          <p:cNvPr id="1026" name="Picture 2" descr="Image result for ethiopia children">
            <a:extLst>
              <a:ext uri="{FF2B5EF4-FFF2-40B4-BE49-F238E27FC236}">
                <a16:creationId xmlns:a16="http://schemas.microsoft.com/office/drawing/2014/main" id="{32E9731A-E80A-4D9C-9909-0D34CCCC44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910" y="183717"/>
            <a:ext cx="2457450" cy="1857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ethiopia children">
            <a:extLst>
              <a:ext uri="{FF2B5EF4-FFF2-40B4-BE49-F238E27FC236}">
                <a16:creationId xmlns:a16="http://schemas.microsoft.com/office/drawing/2014/main" id="{B185C1F6-9B0C-4E8A-8F70-182A4C7235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0072" y="2453264"/>
            <a:ext cx="2628900" cy="17430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0BC115AC-AC5D-4783-A7F1-E6C3435B14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8899" y="115634"/>
            <a:ext cx="2628900" cy="1743075"/>
          </a:xfrm>
          <a:prstGeom prst="rect">
            <a:avLst/>
          </a:prstGeom>
        </p:spPr>
      </p:pic>
      <p:pic>
        <p:nvPicPr>
          <p:cNvPr id="1030" name="Picture 6" descr="Image result for ethiopia children">
            <a:extLst>
              <a:ext uri="{FF2B5EF4-FFF2-40B4-BE49-F238E27FC236}">
                <a16:creationId xmlns:a16="http://schemas.microsoft.com/office/drawing/2014/main" id="{16A30BDF-2AAE-4693-807D-A8813648F1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0818" y="29362"/>
            <a:ext cx="2876707" cy="199238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ethiopia children">
            <a:extLst>
              <a:ext uri="{FF2B5EF4-FFF2-40B4-BE49-F238E27FC236}">
                <a16:creationId xmlns:a16="http://schemas.microsoft.com/office/drawing/2014/main" id="{4701FA62-7FD2-4473-8784-1995408C0BF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1835" y="2534227"/>
            <a:ext cx="2895600" cy="15811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0C9488E-5A6B-429D-8460-3684D9365C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78150" y="2221123"/>
            <a:ext cx="2619375" cy="1743075"/>
          </a:xfrm>
          <a:prstGeom prst="rect">
            <a:avLst/>
          </a:prstGeom>
        </p:spPr>
      </p:pic>
      <p:pic>
        <p:nvPicPr>
          <p:cNvPr id="11" name="Picture 10">
            <a:extLst>
              <a:ext uri="{FF2B5EF4-FFF2-40B4-BE49-F238E27FC236}">
                <a16:creationId xmlns:a16="http://schemas.microsoft.com/office/drawing/2014/main" id="{04090017-1032-49EF-9944-67410573C4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184" y="4272398"/>
            <a:ext cx="2994023" cy="1992386"/>
          </a:xfrm>
          <a:prstGeom prst="rect">
            <a:avLst/>
          </a:prstGeom>
        </p:spPr>
      </p:pic>
      <p:pic>
        <p:nvPicPr>
          <p:cNvPr id="13" name="Picture 12">
            <a:extLst>
              <a:ext uri="{FF2B5EF4-FFF2-40B4-BE49-F238E27FC236}">
                <a16:creationId xmlns:a16="http://schemas.microsoft.com/office/drawing/2014/main" id="{B65D983D-ED90-42AD-A66F-D0380F0DC0E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64385" y="183717"/>
            <a:ext cx="2975491" cy="1992387"/>
          </a:xfrm>
          <a:prstGeom prst="rect">
            <a:avLst/>
          </a:prstGeom>
        </p:spPr>
      </p:pic>
      <p:pic>
        <p:nvPicPr>
          <p:cNvPr id="15" name="Picture 14">
            <a:extLst>
              <a:ext uri="{FF2B5EF4-FFF2-40B4-BE49-F238E27FC236}">
                <a16:creationId xmlns:a16="http://schemas.microsoft.com/office/drawing/2014/main" id="{FCEDFF43-F553-496A-A561-DCEC589CD53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01445" y="4071734"/>
            <a:ext cx="3400148" cy="2251270"/>
          </a:xfrm>
          <a:prstGeom prst="rect">
            <a:avLst/>
          </a:prstGeom>
        </p:spPr>
      </p:pic>
      <p:pic>
        <p:nvPicPr>
          <p:cNvPr id="17" name="Picture 16">
            <a:extLst>
              <a:ext uri="{FF2B5EF4-FFF2-40B4-BE49-F238E27FC236}">
                <a16:creationId xmlns:a16="http://schemas.microsoft.com/office/drawing/2014/main" id="{DD9FEE25-BC40-45DB-B20D-AB4ABB2A54B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44111" y="2115505"/>
            <a:ext cx="2619375" cy="1743075"/>
          </a:xfrm>
          <a:prstGeom prst="rect">
            <a:avLst/>
          </a:prstGeom>
        </p:spPr>
      </p:pic>
      <p:pic>
        <p:nvPicPr>
          <p:cNvPr id="19" name="Picture 18">
            <a:extLst>
              <a:ext uri="{FF2B5EF4-FFF2-40B4-BE49-F238E27FC236}">
                <a16:creationId xmlns:a16="http://schemas.microsoft.com/office/drawing/2014/main" id="{8F263949-599F-4AEE-98AE-757DA2BBB2C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20818" y="4196338"/>
            <a:ext cx="1393250" cy="2095113"/>
          </a:xfrm>
          <a:prstGeom prst="rect">
            <a:avLst/>
          </a:prstGeom>
        </p:spPr>
      </p:pic>
      <p:pic>
        <p:nvPicPr>
          <p:cNvPr id="23" name="Picture 22">
            <a:extLst>
              <a:ext uri="{FF2B5EF4-FFF2-40B4-BE49-F238E27FC236}">
                <a16:creationId xmlns:a16="http://schemas.microsoft.com/office/drawing/2014/main" id="{17EB11E8-ED1A-4FE4-ADE8-D8C8BC1E532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017799" y="4344666"/>
            <a:ext cx="2466975" cy="1847850"/>
          </a:xfrm>
          <a:prstGeom prst="rect">
            <a:avLst/>
          </a:prstGeom>
        </p:spPr>
      </p:pic>
      <p:sp>
        <p:nvSpPr>
          <p:cNvPr id="32" name="TextBox 31">
            <a:extLst>
              <a:ext uri="{FF2B5EF4-FFF2-40B4-BE49-F238E27FC236}">
                <a16:creationId xmlns:a16="http://schemas.microsoft.com/office/drawing/2014/main" id="{C3803FC6-2777-43EC-879B-4038F5719570}"/>
              </a:ext>
            </a:extLst>
          </p:cNvPr>
          <p:cNvSpPr txBox="1"/>
          <p:nvPr/>
        </p:nvSpPr>
        <p:spPr>
          <a:xfrm>
            <a:off x="1939635" y="1975785"/>
            <a:ext cx="7990607" cy="1130887"/>
          </a:xfrm>
          <a:prstGeom prst="rect">
            <a:avLst/>
          </a:prstGeom>
          <a:solidFill>
            <a:schemeClr val="bg1"/>
          </a:solidFill>
        </p:spPr>
        <p:txBody>
          <a:bodyPr wrap="square" rtlCol="0">
            <a:spAutoFit/>
          </a:bodyPr>
          <a:lstStyle/>
          <a:p>
            <a:pPr>
              <a:lnSpc>
                <a:spcPct val="107000"/>
              </a:lnSpc>
              <a:spcAft>
                <a:spcPts val="800"/>
              </a:spcAft>
            </a:pPr>
            <a:r>
              <a:rPr lang="en-US" sz="66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After school programs</a:t>
            </a: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3" name="TextBox 32">
            <a:extLst>
              <a:ext uri="{FF2B5EF4-FFF2-40B4-BE49-F238E27FC236}">
                <a16:creationId xmlns:a16="http://schemas.microsoft.com/office/drawing/2014/main" id="{A492A4D4-7A81-4A1B-B482-A7731094DAAE}"/>
              </a:ext>
            </a:extLst>
          </p:cNvPr>
          <p:cNvSpPr txBox="1"/>
          <p:nvPr/>
        </p:nvSpPr>
        <p:spPr>
          <a:xfrm>
            <a:off x="1540079" y="1954255"/>
            <a:ext cx="10468865" cy="1130887"/>
          </a:xfrm>
          <a:prstGeom prst="rect">
            <a:avLst/>
          </a:prstGeom>
          <a:solidFill>
            <a:schemeClr val="bg1"/>
          </a:solidFill>
        </p:spPr>
        <p:txBody>
          <a:bodyPr wrap="square" rtlCol="0">
            <a:spAutoFit/>
          </a:bodyPr>
          <a:lstStyle/>
          <a:p>
            <a:pPr>
              <a:lnSpc>
                <a:spcPct val="107000"/>
              </a:lnSpc>
              <a:spcAft>
                <a:spcPts val="800"/>
              </a:spcAft>
            </a:pPr>
            <a:r>
              <a:rPr lang="en-US" sz="66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Harmful traditional practices</a:t>
            </a: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4" name="TextBox 33">
            <a:extLst>
              <a:ext uri="{FF2B5EF4-FFF2-40B4-BE49-F238E27FC236}">
                <a16:creationId xmlns:a16="http://schemas.microsoft.com/office/drawing/2014/main" id="{7C5E5E25-8411-4DE2-B5D0-C706ACF7743C}"/>
              </a:ext>
            </a:extLst>
          </p:cNvPr>
          <p:cNvSpPr txBox="1"/>
          <p:nvPr/>
        </p:nvSpPr>
        <p:spPr>
          <a:xfrm>
            <a:off x="1960494" y="2775951"/>
            <a:ext cx="7755271" cy="1130887"/>
          </a:xfrm>
          <a:prstGeom prst="rect">
            <a:avLst/>
          </a:prstGeom>
          <a:solidFill>
            <a:schemeClr val="bg1"/>
          </a:solidFill>
        </p:spPr>
        <p:txBody>
          <a:bodyPr wrap="square" rtlCol="0">
            <a:spAutoFit/>
          </a:bodyPr>
          <a:lstStyle/>
          <a:p>
            <a:pPr>
              <a:lnSpc>
                <a:spcPct val="107000"/>
              </a:lnSpc>
              <a:spcAft>
                <a:spcPts val="800"/>
              </a:spcAft>
            </a:pPr>
            <a:r>
              <a:rPr lang="en-US" sz="66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Child care services</a:t>
            </a: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5" name="TextBox 34">
            <a:extLst>
              <a:ext uri="{FF2B5EF4-FFF2-40B4-BE49-F238E27FC236}">
                <a16:creationId xmlns:a16="http://schemas.microsoft.com/office/drawing/2014/main" id="{000C7233-0898-44AB-AEC0-4F47D9C6AD4E}"/>
              </a:ext>
            </a:extLst>
          </p:cNvPr>
          <p:cNvSpPr txBox="1"/>
          <p:nvPr/>
        </p:nvSpPr>
        <p:spPr>
          <a:xfrm>
            <a:off x="1321578" y="2153006"/>
            <a:ext cx="10311866" cy="1130887"/>
          </a:xfrm>
          <a:prstGeom prst="rect">
            <a:avLst/>
          </a:prstGeom>
          <a:solidFill>
            <a:schemeClr val="bg1"/>
          </a:solidFill>
        </p:spPr>
        <p:txBody>
          <a:bodyPr wrap="square" rtlCol="0">
            <a:spAutoFit/>
          </a:bodyPr>
          <a:lstStyle/>
          <a:p>
            <a:pPr>
              <a:lnSpc>
                <a:spcPct val="107000"/>
              </a:lnSpc>
              <a:spcAft>
                <a:spcPts val="800"/>
              </a:spcAft>
            </a:pPr>
            <a:r>
              <a:rPr lang="en-US" sz="66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Children’s emotional health</a:t>
            </a: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Box 35">
            <a:extLst>
              <a:ext uri="{FF2B5EF4-FFF2-40B4-BE49-F238E27FC236}">
                <a16:creationId xmlns:a16="http://schemas.microsoft.com/office/drawing/2014/main" id="{A0E18C58-5C82-4CB5-A486-19400C4DE341}"/>
              </a:ext>
            </a:extLst>
          </p:cNvPr>
          <p:cNvSpPr txBox="1"/>
          <p:nvPr/>
        </p:nvSpPr>
        <p:spPr>
          <a:xfrm>
            <a:off x="2055000" y="1956981"/>
            <a:ext cx="5675189" cy="1130887"/>
          </a:xfrm>
          <a:prstGeom prst="rect">
            <a:avLst/>
          </a:prstGeom>
          <a:solidFill>
            <a:schemeClr val="bg1"/>
          </a:solidFill>
        </p:spPr>
        <p:txBody>
          <a:bodyPr wrap="square" rtlCol="0">
            <a:spAutoFit/>
          </a:bodyPr>
          <a:lstStyle/>
          <a:p>
            <a:pPr>
              <a:lnSpc>
                <a:spcPct val="107000"/>
              </a:lnSpc>
              <a:spcAft>
                <a:spcPts val="800"/>
              </a:spcAft>
            </a:pPr>
            <a:r>
              <a:rPr lang="en-US" sz="66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Child spacing</a:t>
            </a: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7" name="TextBox 36">
            <a:extLst>
              <a:ext uri="{FF2B5EF4-FFF2-40B4-BE49-F238E27FC236}">
                <a16:creationId xmlns:a16="http://schemas.microsoft.com/office/drawing/2014/main" id="{2D5F5544-F4E7-4B09-857B-F43680DBADED}"/>
              </a:ext>
            </a:extLst>
          </p:cNvPr>
          <p:cNvSpPr txBox="1"/>
          <p:nvPr/>
        </p:nvSpPr>
        <p:spPr>
          <a:xfrm>
            <a:off x="1478731" y="2431616"/>
            <a:ext cx="10311866" cy="1130887"/>
          </a:xfrm>
          <a:prstGeom prst="rect">
            <a:avLst/>
          </a:prstGeom>
          <a:solidFill>
            <a:schemeClr val="bg1"/>
          </a:solidFill>
        </p:spPr>
        <p:txBody>
          <a:bodyPr wrap="square" rtlCol="0">
            <a:spAutoFit/>
          </a:bodyPr>
          <a:lstStyle/>
          <a:p>
            <a:pPr>
              <a:lnSpc>
                <a:spcPct val="107000"/>
              </a:lnSpc>
              <a:spcAft>
                <a:spcPts val="800"/>
              </a:spcAft>
            </a:pPr>
            <a:r>
              <a:rPr lang="en-US" sz="66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Gender parity in education</a:t>
            </a: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8" name="TextBox 37">
            <a:extLst>
              <a:ext uri="{FF2B5EF4-FFF2-40B4-BE49-F238E27FC236}">
                <a16:creationId xmlns:a16="http://schemas.microsoft.com/office/drawing/2014/main" id="{84A706D7-F812-48FC-9868-6916EEA4A98F}"/>
              </a:ext>
            </a:extLst>
          </p:cNvPr>
          <p:cNvSpPr txBox="1"/>
          <p:nvPr/>
        </p:nvSpPr>
        <p:spPr>
          <a:xfrm>
            <a:off x="945201" y="2162992"/>
            <a:ext cx="11092257" cy="1130887"/>
          </a:xfrm>
          <a:prstGeom prst="rect">
            <a:avLst/>
          </a:prstGeom>
          <a:solidFill>
            <a:schemeClr val="bg1"/>
          </a:solidFill>
        </p:spPr>
        <p:txBody>
          <a:bodyPr wrap="square" rtlCol="0">
            <a:spAutoFit/>
          </a:bodyPr>
          <a:lstStyle/>
          <a:p>
            <a:pPr>
              <a:lnSpc>
                <a:spcPct val="107000"/>
              </a:lnSpc>
              <a:spcAft>
                <a:spcPts val="800"/>
              </a:spcAft>
            </a:pPr>
            <a:r>
              <a:rPr lang="en-US" sz="66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Prevention of substance abuse</a:t>
            </a: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9" name="TextBox 38">
            <a:extLst>
              <a:ext uri="{FF2B5EF4-FFF2-40B4-BE49-F238E27FC236}">
                <a16:creationId xmlns:a16="http://schemas.microsoft.com/office/drawing/2014/main" id="{0759589D-2EEE-40AE-B897-9E579064CB7A}"/>
              </a:ext>
            </a:extLst>
          </p:cNvPr>
          <p:cNvSpPr txBox="1"/>
          <p:nvPr/>
        </p:nvSpPr>
        <p:spPr>
          <a:xfrm>
            <a:off x="947138" y="2454649"/>
            <a:ext cx="11092257" cy="1130887"/>
          </a:xfrm>
          <a:prstGeom prst="rect">
            <a:avLst/>
          </a:prstGeom>
          <a:solidFill>
            <a:schemeClr val="bg1"/>
          </a:solidFill>
        </p:spPr>
        <p:txBody>
          <a:bodyPr wrap="square" rtlCol="0">
            <a:spAutoFit/>
          </a:bodyPr>
          <a:lstStyle/>
          <a:p>
            <a:pPr>
              <a:lnSpc>
                <a:spcPct val="107000"/>
              </a:lnSpc>
              <a:spcAft>
                <a:spcPts val="800"/>
              </a:spcAft>
            </a:pPr>
            <a:r>
              <a:rPr lang="en-US" sz="66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School supplies/affordability</a:t>
            </a: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0" name="TextBox 39">
            <a:extLst>
              <a:ext uri="{FF2B5EF4-FFF2-40B4-BE49-F238E27FC236}">
                <a16:creationId xmlns:a16="http://schemas.microsoft.com/office/drawing/2014/main" id="{7A545CFD-4B38-413F-B03E-13311A07C87B}"/>
              </a:ext>
            </a:extLst>
          </p:cNvPr>
          <p:cNvSpPr txBox="1"/>
          <p:nvPr/>
        </p:nvSpPr>
        <p:spPr>
          <a:xfrm>
            <a:off x="2034876" y="2428519"/>
            <a:ext cx="4456454" cy="1130887"/>
          </a:xfrm>
          <a:prstGeom prst="rect">
            <a:avLst/>
          </a:prstGeom>
          <a:solidFill>
            <a:schemeClr val="bg1"/>
          </a:solidFill>
        </p:spPr>
        <p:txBody>
          <a:bodyPr wrap="square" rtlCol="0">
            <a:spAutoFit/>
          </a:bodyPr>
          <a:lstStyle/>
          <a:p>
            <a:pPr>
              <a:lnSpc>
                <a:spcPct val="107000"/>
              </a:lnSpc>
              <a:spcAft>
                <a:spcPts val="800"/>
              </a:spcAft>
            </a:pPr>
            <a:r>
              <a:rPr lang="en-US" sz="66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Child labor</a:t>
            </a: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1" name="TextBox 40">
            <a:extLst>
              <a:ext uri="{FF2B5EF4-FFF2-40B4-BE49-F238E27FC236}">
                <a16:creationId xmlns:a16="http://schemas.microsoft.com/office/drawing/2014/main" id="{D0036519-8F8D-47DE-9340-D6644DD4ED3D}"/>
              </a:ext>
            </a:extLst>
          </p:cNvPr>
          <p:cNvSpPr txBox="1"/>
          <p:nvPr/>
        </p:nvSpPr>
        <p:spPr>
          <a:xfrm>
            <a:off x="1987657" y="2385146"/>
            <a:ext cx="4456454" cy="1130887"/>
          </a:xfrm>
          <a:prstGeom prst="rect">
            <a:avLst/>
          </a:prstGeom>
          <a:solidFill>
            <a:schemeClr val="bg1"/>
          </a:solidFill>
        </p:spPr>
        <p:txBody>
          <a:bodyPr wrap="square" rtlCol="0">
            <a:spAutoFit/>
          </a:bodyPr>
          <a:lstStyle/>
          <a:p>
            <a:pPr>
              <a:lnSpc>
                <a:spcPct val="107000"/>
              </a:lnSpc>
              <a:spcAft>
                <a:spcPts val="800"/>
              </a:spcAft>
            </a:pPr>
            <a:r>
              <a:rPr lang="en-US" sz="66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Child safety</a:t>
            </a: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2" name="TextBox 41">
            <a:extLst>
              <a:ext uri="{FF2B5EF4-FFF2-40B4-BE49-F238E27FC236}">
                <a16:creationId xmlns:a16="http://schemas.microsoft.com/office/drawing/2014/main" id="{10BC1B88-E13C-406F-8CCF-96364C18AC8B}"/>
              </a:ext>
            </a:extLst>
          </p:cNvPr>
          <p:cNvSpPr txBox="1"/>
          <p:nvPr/>
        </p:nvSpPr>
        <p:spPr>
          <a:xfrm>
            <a:off x="679006" y="2391371"/>
            <a:ext cx="11530209" cy="942053"/>
          </a:xfrm>
          <a:prstGeom prst="rect">
            <a:avLst/>
          </a:prstGeom>
          <a:solidFill>
            <a:schemeClr val="bg1"/>
          </a:solidFill>
        </p:spPr>
        <p:txBody>
          <a:bodyPr wrap="square" rtlCol="0">
            <a:spAutoFit/>
          </a:bodyPr>
          <a:lstStyle/>
          <a:p>
            <a:pPr>
              <a:lnSpc>
                <a:spcPct val="107000"/>
              </a:lnSpc>
              <a:spcAft>
                <a:spcPts val="800"/>
              </a:spcAft>
            </a:pPr>
            <a:r>
              <a:rPr lang="en-US" sz="5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Socialization and emotional intelligence</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3" name="TextBox 42">
            <a:extLst>
              <a:ext uri="{FF2B5EF4-FFF2-40B4-BE49-F238E27FC236}">
                <a16:creationId xmlns:a16="http://schemas.microsoft.com/office/drawing/2014/main" id="{1552BA76-6585-46AC-AC2A-E1A62C6462F9}"/>
              </a:ext>
            </a:extLst>
          </p:cNvPr>
          <p:cNvSpPr txBox="1"/>
          <p:nvPr/>
        </p:nvSpPr>
        <p:spPr>
          <a:xfrm>
            <a:off x="3702795" y="2574352"/>
            <a:ext cx="5389884" cy="942053"/>
          </a:xfrm>
          <a:prstGeom prst="rect">
            <a:avLst/>
          </a:prstGeom>
          <a:solidFill>
            <a:schemeClr val="bg1"/>
          </a:solidFill>
        </p:spPr>
        <p:txBody>
          <a:bodyPr wrap="square" rtlCol="0">
            <a:spAutoFit/>
          </a:bodyPr>
          <a:lstStyle/>
          <a:p>
            <a:pPr>
              <a:lnSpc>
                <a:spcPct val="107000"/>
              </a:lnSpc>
              <a:spcAft>
                <a:spcPts val="800"/>
              </a:spcAft>
            </a:pPr>
            <a:r>
              <a:rPr lang="en-US" sz="5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Nutrition and diet</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135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80">
                                          <p:stCondLst>
                                            <p:cond delay="0"/>
                                          </p:stCondLst>
                                        </p:cTn>
                                        <p:tgtEl>
                                          <p:spTgt spid="31"/>
                                        </p:tgtEl>
                                      </p:cBhvr>
                                    </p:animEffect>
                                    <p:anim calcmode="lin" valueType="num">
                                      <p:cBhvr>
                                        <p:cTn id="8"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3" dur="26">
                                          <p:stCondLst>
                                            <p:cond delay="650"/>
                                          </p:stCondLst>
                                        </p:cTn>
                                        <p:tgtEl>
                                          <p:spTgt spid="31"/>
                                        </p:tgtEl>
                                      </p:cBhvr>
                                      <p:to x="100000" y="60000"/>
                                    </p:animScale>
                                    <p:animScale>
                                      <p:cBhvr>
                                        <p:cTn id="14" dur="166" decel="50000">
                                          <p:stCondLst>
                                            <p:cond delay="676"/>
                                          </p:stCondLst>
                                        </p:cTn>
                                        <p:tgtEl>
                                          <p:spTgt spid="31"/>
                                        </p:tgtEl>
                                      </p:cBhvr>
                                      <p:to x="100000" y="100000"/>
                                    </p:animScale>
                                    <p:animScale>
                                      <p:cBhvr>
                                        <p:cTn id="15" dur="26">
                                          <p:stCondLst>
                                            <p:cond delay="1312"/>
                                          </p:stCondLst>
                                        </p:cTn>
                                        <p:tgtEl>
                                          <p:spTgt spid="31"/>
                                        </p:tgtEl>
                                      </p:cBhvr>
                                      <p:to x="100000" y="80000"/>
                                    </p:animScale>
                                    <p:animScale>
                                      <p:cBhvr>
                                        <p:cTn id="16" dur="166" decel="50000">
                                          <p:stCondLst>
                                            <p:cond delay="1338"/>
                                          </p:stCondLst>
                                        </p:cTn>
                                        <p:tgtEl>
                                          <p:spTgt spid="31"/>
                                        </p:tgtEl>
                                      </p:cBhvr>
                                      <p:to x="100000" y="100000"/>
                                    </p:animScale>
                                    <p:animScale>
                                      <p:cBhvr>
                                        <p:cTn id="17" dur="26">
                                          <p:stCondLst>
                                            <p:cond delay="1642"/>
                                          </p:stCondLst>
                                        </p:cTn>
                                        <p:tgtEl>
                                          <p:spTgt spid="31"/>
                                        </p:tgtEl>
                                      </p:cBhvr>
                                      <p:to x="100000" y="90000"/>
                                    </p:animScale>
                                    <p:animScale>
                                      <p:cBhvr>
                                        <p:cTn id="18" dur="166" decel="50000">
                                          <p:stCondLst>
                                            <p:cond delay="1668"/>
                                          </p:stCondLst>
                                        </p:cTn>
                                        <p:tgtEl>
                                          <p:spTgt spid="31"/>
                                        </p:tgtEl>
                                      </p:cBhvr>
                                      <p:to x="100000" y="100000"/>
                                    </p:animScale>
                                    <p:animScale>
                                      <p:cBhvr>
                                        <p:cTn id="19" dur="26">
                                          <p:stCondLst>
                                            <p:cond delay="1808"/>
                                          </p:stCondLst>
                                        </p:cTn>
                                        <p:tgtEl>
                                          <p:spTgt spid="31"/>
                                        </p:tgtEl>
                                      </p:cBhvr>
                                      <p:to x="100000" y="95000"/>
                                    </p:animScale>
                                    <p:animScale>
                                      <p:cBhvr>
                                        <p:cTn id="20" dur="166" decel="50000">
                                          <p:stCondLst>
                                            <p:cond delay="1834"/>
                                          </p:stCondLst>
                                        </p:cTn>
                                        <p:tgtEl>
                                          <p:spTgt spid="31"/>
                                        </p:tgtEl>
                                      </p:cBhvr>
                                      <p:to x="100000" y="100000"/>
                                    </p:animScale>
                                  </p:childTnLst>
                                  <p:subTnLst>
                                    <p:set>
                                      <p:cBhvr override="childStyle">
                                        <p:cTn dur="1" fill="hold" display="0" masterRel="sameClick" afterEffect="1">
                                          <p:stCondLst>
                                            <p:cond evt="end" delay="0">
                                              <p:tn val="5"/>
                                            </p:cond>
                                          </p:stCondLst>
                                        </p:cTn>
                                        <p:tgtEl>
                                          <p:spTgt spid="31"/>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wheel(1)">
                                      <p:cBhvr>
                                        <p:cTn id="25" dur="2000"/>
                                        <p:tgtEl>
                                          <p:spTgt spid="1026"/>
                                        </p:tgtEl>
                                      </p:cBhvr>
                                    </p:animEffect>
                                  </p:childTnLst>
                                </p:cTn>
                              </p:par>
                              <p:par>
                                <p:cTn id="26" presetID="42"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3000"/>
                                        <p:tgtEl>
                                          <p:spTgt spid="32"/>
                                        </p:tgtEl>
                                      </p:cBhvr>
                                    </p:animEffect>
                                    <p:anim calcmode="lin" valueType="num">
                                      <p:cBhvr>
                                        <p:cTn id="29" dur="3000" fill="hold"/>
                                        <p:tgtEl>
                                          <p:spTgt spid="32"/>
                                        </p:tgtEl>
                                        <p:attrNameLst>
                                          <p:attrName>ppt_x</p:attrName>
                                        </p:attrNameLst>
                                      </p:cBhvr>
                                      <p:tavLst>
                                        <p:tav tm="0">
                                          <p:val>
                                            <p:strVal val="#ppt_x"/>
                                          </p:val>
                                        </p:tav>
                                        <p:tav tm="100000">
                                          <p:val>
                                            <p:strVal val="#ppt_x"/>
                                          </p:val>
                                        </p:tav>
                                      </p:tavLst>
                                    </p:anim>
                                    <p:anim calcmode="lin" valueType="num">
                                      <p:cBhvr>
                                        <p:cTn id="30" dur="3000" fill="hold"/>
                                        <p:tgtEl>
                                          <p:spTgt spid="32"/>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32"/>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1030"/>
                                        </p:tgtEl>
                                        <p:attrNameLst>
                                          <p:attrName>style.visibility</p:attrName>
                                        </p:attrNameLst>
                                      </p:cBhvr>
                                      <p:to>
                                        <p:strVal val="visible"/>
                                      </p:to>
                                    </p:set>
                                    <p:animEffect transition="in" filter="wheel(1)">
                                      <p:cBhvr>
                                        <p:cTn id="35" dur="3000"/>
                                        <p:tgtEl>
                                          <p:spTgt spid="1030"/>
                                        </p:tgtEl>
                                      </p:cBhvr>
                                    </p:animEffect>
                                  </p:childTnLst>
                                </p:cTn>
                              </p:par>
                              <p:par>
                                <p:cTn id="36" presetID="42" presetClass="entr" presetSubtype="0" fill="hold" grpId="0" nodeType="with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fade">
                                      <p:cBhvr>
                                        <p:cTn id="38" dur="3000"/>
                                        <p:tgtEl>
                                          <p:spTgt spid="33"/>
                                        </p:tgtEl>
                                      </p:cBhvr>
                                    </p:animEffect>
                                    <p:anim calcmode="lin" valueType="num">
                                      <p:cBhvr>
                                        <p:cTn id="39" dur="3000" fill="hold"/>
                                        <p:tgtEl>
                                          <p:spTgt spid="33"/>
                                        </p:tgtEl>
                                        <p:attrNameLst>
                                          <p:attrName>ppt_x</p:attrName>
                                        </p:attrNameLst>
                                      </p:cBhvr>
                                      <p:tavLst>
                                        <p:tav tm="0">
                                          <p:val>
                                            <p:strVal val="#ppt_x"/>
                                          </p:val>
                                        </p:tav>
                                        <p:tav tm="100000">
                                          <p:val>
                                            <p:strVal val="#ppt_x"/>
                                          </p:val>
                                        </p:tav>
                                      </p:tavLst>
                                    </p:anim>
                                    <p:anim calcmode="lin" valueType="num">
                                      <p:cBhvr>
                                        <p:cTn id="40" dur="3000" fill="hold"/>
                                        <p:tgtEl>
                                          <p:spTgt spid="33"/>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36"/>
                                            </p:cond>
                                          </p:stCondLst>
                                        </p:cTn>
                                        <p:tgtEl>
                                          <p:spTgt spid="33"/>
                                        </p:tgtEl>
                                        <p:attrNameLst>
                                          <p:attrName>style.visibility</p:attrName>
                                        </p:attrNameLst>
                                      </p:cBhvr>
                                      <p:to>
                                        <p:strVal val="hidden"/>
                                      </p:to>
                                    </p:set>
                                  </p:subTnLst>
                                </p:cTn>
                              </p:par>
                            </p:childTnLst>
                          </p:cTn>
                        </p:par>
                      </p:childTnLst>
                    </p:cTn>
                  </p:par>
                  <p:par>
                    <p:cTn id="41" fill="hold">
                      <p:stCondLst>
                        <p:cond delay="indefinite"/>
                      </p:stCondLst>
                      <p:childTnLst>
                        <p:par>
                          <p:cTn id="42" fill="hold">
                            <p:stCondLst>
                              <p:cond delay="0"/>
                            </p:stCondLst>
                            <p:childTnLst>
                              <p:par>
                                <p:cTn id="43" presetID="21" presetClass="entr" presetSubtype="1" fill="hold"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heel(1)">
                                      <p:cBhvr>
                                        <p:cTn id="45" dur="3000"/>
                                        <p:tgtEl>
                                          <p:spTgt spid="3"/>
                                        </p:tgtEl>
                                      </p:cBhvr>
                                    </p:animEffect>
                                  </p:childTnLst>
                                </p:cTn>
                              </p:par>
                              <p:par>
                                <p:cTn id="46" presetID="42" presetClass="entr" presetSubtype="0" fill="hold" grpId="0" nodeType="with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fade">
                                      <p:cBhvr>
                                        <p:cTn id="48" dur="3000"/>
                                        <p:tgtEl>
                                          <p:spTgt spid="34"/>
                                        </p:tgtEl>
                                      </p:cBhvr>
                                    </p:animEffect>
                                    <p:anim calcmode="lin" valueType="num">
                                      <p:cBhvr>
                                        <p:cTn id="49" dur="3000" fill="hold"/>
                                        <p:tgtEl>
                                          <p:spTgt spid="34"/>
                                        </p:tgtEl>
                                        <p:attrNameLst>
                                          <p:attrName>ppt_x</p:attrName>
                                        </p:attrNameLst>
                                      </p:cBhvr>
                                      <p:tavLst>
                                        <p:tav tm="0">
                                          <p:val>
                                            <p:strVal val="#ppt_x"/>
                                          </p:val>
                                        </p:tav>
                                        <p:tav tm="100000">
                                          <p:val>
                                            <p:strVal val="#ppt_x"/>
                                          </p:val>
                                        </p:tav>
                                      </p:tavLst>
                                    </p:anim>
                                    <p:anim calcmode="lin" valueType="num">
                                      <p:cBhvr>
                                        <p:cTn id="50" dur="3000" fill="hold"/>
                                        <p:tgtEl>
                                          <p:spTgt spid="34"/>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46"/>
                                            </p:cond>
                                          </p:stCondLst>
                                        </p:cTn>
                                        <p:tgtEl>
                                          <p:spTgt spid="34"/>
                                        </p:tgtEl>
                                        <p:attrNameLst>
                                          <p:attrName>style.visibility</p:attrName>
                                        </p:attrNameLst>
                                      </p:cBhvr>
                                      <p:to>
                                        <p:strVal val="hidden"/>
                                      </p:to>
                                    </p:set>
                                  </p:subTnLst>
                                </p:cTn>
                              </p:par>
                            </p:childTnLst>
                          </p:cTn>
                        </p:par>
                      </p:childTnLst>
                    </p:cTn>
                  </p:par>
                  <p:par>
                    <p:cTn id="51" fill="hold">
                      <p:stCondLst>
                        <p:cond delay="indefinite"/>
                      </p:stCondLst>
                      <p:childTnLst>
                        <p:par>
                          <p:cTn id="52" fill="hold">
                            <p:stCondLst>
                              <p:cond delay="0"/>
                            </p:stCondLst>
                            <p:childTnLst>
                              <p:par>
                                <p:cTn id="53" presetID="21" presetClass="entr" presetSubtype="1"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heel(1)">
                                      <p:cBhvr>
                                        <p:cTn id="55" dur="3000"/>
                                        <p:tgtEl>
                                          <p:spTgt spid="13"/>
                                        </p:tgtEl>
                                      </p:cBhvr>
                                    </p:animEffect>
                                  </p:childTnLst>
                                </p:cTn>
                              </p:par>
                              <p:par>
                                <p:cTn id="56" presetID="42" presetClass="entr" presetSubtype="0" fill="hold" grpId="0" nodeType="with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fade">
                                      <p:cBhvr>
                                        <p:cTn id="58" dur="3000"/>
                                        <p:tgtEl>
                                          <p:spTgt spid="35"/>
                                        </p:tgtEl>
                                      </p:cBhvr>
                                    </p:animEffect>
                                    <p:anim calcmode="lin" valueType="num">
                                      <p:cBhvr>
                                        <p:cTn id="59" dur="3000" fill="hold"/>
                                        <p:tgtEl>
                                          <p:spTgt spid="35"/>
                                        </p:tgtEl>
                                        <p:attrNameLst>
                                          <p:attrName>ppt_x</p:attrName>
                                        </p:attrNameLst>
                                      </p:cBhvr>
                                      <p:tavLst>
                                        <p:tav tm="0">
                                          <p:val>
                                            <p:strVal val="#ppt_x"/>
                                          </p:val>
                                        </p:tav>
                                        <p:tav tm="100000">
                                          <p:val>
                                            <p:strVal val="#ppt_x"/>
                                          </p:val>
                                        </p:tav>
                                      </p:tavLst>
                                    </p:anim>
                                    <p:anim calcmode="lin" valueType="num">
                                      <p:cBhvr>
                                        <p:cTn id="60" dur="3000" fill="hold"/>
                                        <p:tgtEl>
                                          <p:spTgt spid="35"/>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56"/>
                                            </p:cond>
                                          </p:stCondLst>
                                        </p:cTn>
                                        <p:tgtEl>
                                          <p:spTgt spid="35"/>
                                        </p:tgtEl>
                                        <p:attrNameLst>
                                          <p:attrName>style.visibility</p:attrName>
                                        </p:attrNameLst>
                                      </p:cBhvr>
                                      <p:to>
                                        <p:strVal val="hidden"/>
                                      </p:to>
                                    </p:set>
                                  </p:subTnLst>
                                </p:cTn>
                              </p:par>
                            </p:childTnLst>
                          </p:cTn>
                        </p:par>
                      </p:childTnLst>
                    </p:cTn>
                  </p:par>
                  <p:par>
                    <p:cTn id="61" fill="hold">
                      <p:stCondLst>
                        <p:cond delay="indefinite"/>
                      </p:stCondLst>
                      <p:childTnLst>
                        <p:par>
                          <p:cTn id="62" fill="hold">
                            <p:stCondLst>
                              <p:cond delay="0"/>
                            </p:stCondLst>
                            <p:childTnLst>
                              <p:par>
                                <p:cTn id="63" presetID="21" presetClass="entr" presetSubtype="1" fill="hold" nodeType="clickEffect">
                                  <p:stCondLst>
                                    <p:cond delay="0"/>
                                  </p:stCondLst>
                                  <p:childTnLst>
                                    <p:set>
                                      <p:cBhvr>
                                        <p:cTn id="64" dur="1" fill="hold">
                                          <p:stCondLst>
                                            <p:cond delay="0"/>
                                          </p:stCondLst>
                                        </p:cTn>
                                        <p:tgtEl>
                                          <p:spTgt spid="1032"/>
                                        </p:tgtEl>
                                        <p:attrNameLst>
                                          <p:attrName>style.visibility</p:attrName>
                                        </p:attrNameLst>
                                      </p:cBhvr>
                                      <p:to>
                                        <p:strVal val="visible"/>
                                      </p:to>
                                    </p:set>
                                    <p:animEffect transition="in" filter="wheel(1)">
                                      <p:cBhvr>
                                        <p:cTn id="65" dur="3000"/>
                                        <p:tgtEl>
                                          <p:spTgt spid="1032"/>
                                        </p:tgtEl>
                                      </p:cBhvr>
                                    </p:animEffect>
                                  </p:childTnLst>
                                </p:cTn>
                              </p:par>
                              <p:par>
                                <p:cTn id="66" presetID="42" presetClass="entr" presetSubtype="0" fill="hold" grpId="0" nodeType="withEffect">
                                  <p:stCondLst>
                                    <p:cond delay="0"/>
                                  </p:stCondLst>
                                  <p:childTnLst>
                                    <p:set>
                                      <p:cBhvr>
                                        <p:cTn id="67" dur="1" fill="hold">
                                          <p:stCondLst>
                                            <p:cond delay="0"/>
                                          </p:stCondLst>
                                        </p:cTn>
                                        <p:tgtEl>
                                          <p:spTgt spid="36"/>
                                        </p:tgtEl>
                                        <p:attrNameLst>
                                          <p:attrName>style.visibility</p:attrName>
                                        </p:attrNameLst>
                                      </p:cBhvr>
                                      <p:to>
                                        <p:strVal val="visible"/>
                                      </p:to>
                                    </p:set>
                                    <p:animEffect transition="in" filter="fade">
                                      <p:cBhvr>
                                        <p:cTn id="68" dur="3000"/>
                                        <p:tgtEl>
                                          <p:spTgt spid="36"/>
                                        </p:tgtEl>
                                      </p:cBhvr>
                                    </p:animEffect>
                                    <p:anim calcmode="lin" valueType="num">
                                      <p:cBhvr>
                                        <p:cTn id="69" dur="3000" fill="hold"/>
                                        <p:tgtEl>
                                          <p:spTgt spid="36"/>
                                        </p:tgtEl>
                                        <p:attrNameLst>
                                          <p:attrName>ppt_x</p:attrName>
                                        </p:attrNameLst>
                                      </p:cBhvr>
                                      <p:tavLst>
                                        <p:tav tm="0">
                                          <p:val>
                                            <p:strVal val="#ppt_x"/>
                                          </p:val>
                                        </p:tav>
                                        <p:tav tm="100000">
                                          <p:val>
                                            <p:strVal val="#ppt_x"/>
                                          </p:val>
                                        </p:tav>
                                      </p:tavLst>
                                    </p:anim>
                                    <p:anim calcmode="lin" valueType="num">
                                      <p:cBhvr>
                                        <p:cTn id="70" dur="3000" fill="hold"/>
                                        <p:tgtEl>
                                          <p:spTgt spid="36"/>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66"/>
                                            </p:cond>
                                          </p:stCondLst>
                                        </p:cTn>
                                        <p:tgtEl>
                                          <p:spTgt spid="36"/>
                                        </p:tgtEl>
                                        <p:attrNameLst>
                                          <p:attrName>style.visibility</p:attrName>
                                        </p:attrNameLst>
                                      </p:cBhvr>
                                      <p:to>
                                        <p:strVal val="hidden"/>
                                      </p:to>
                                    </p:set>
                                  </p:subTnLst>
                                </p:cTn>
                              </p:par>
                            </p:childTnLst>
                          </p:cTn>
                        </p:par>
                      </p:childTnLst>
                    </p:cTn>
                  </p:par>
                  <p:par>
                    <p:cTn id="71" fill="hold">
                      <p:stCondLst>
                        <p:cond delay="indefinite"/>
                      </p:stCondLst>
                      <p:childTnLst>
                        <p:par>
                          <p:cTn id="72" fill="hold">
                            <p:stCondLst>
                              <p:cond delay="0"/>
                            </p:stCondLst>
                            <p:childTnLst>
                              <p:par>
                                <p:cTn id="73" presetID="21" presetClass="entr" presetSubtype="1" fill="hold" nodeType="click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wheel(1)">
                                      <p:cBhvr>
                                        <p:cTn id="75" dur="3000"/>
                                        <p:tgtEl>
                                          <p:spTgt spid="5"/>
                                        </p:tgtEl>
                                      </p:cBhvr>
                                    </p:animEffect>
                                  </p:childTnLst>
                                </p:cTn>
                              </p:par>
                              <p:par>
                                <p:cTn id="76" presetID="42" presetClass="entr" presetSubtype="0" fill="hold" grpId="0" nodeType="withEffect">
                                  <p:stCondLst>
                                    <p:cond delay="0"/>
                                  </p:stCondLst>
                                  <p:childTnLst>
                                    <p:set>
                                      <p:cBhvr>
                                        <p:cTn id="77" dur="1" fill="hold">
                                          <p:stCondLst>
                                            <p:cond delay="0"/>
                                          </p:stCondLst>
                                        </p:cTn>
                                        <p:tgtEl>
                                          <p:spTgt spid="37"/>
                                        </p:tgtEl>
                                        <p:attrNameLst>
                                          <p:attrName>style.visibility</p:attrName>
                                        </p:attrNameLst>
                                      </p:cBhvr>
                                      <p:to>
                                        <p:strVal val="visible"/>
                                      </p:to>
                                    </p:set>
                                    <p:animEffect transition="in" filter="fade">
                                      <p:cBhvr>
                                        <p:cTn id="78" dur="3000"/>
                                        <p:tgtEl>
                                          <p:spTgt spid="37"/>
                                        </p:tgtEl>
                                      </p:cBhvr>
                                    </p:animEffect>
                                    <p:anim calcmode="lin" valueType="num">
                                      <p:cBhvr>
                                        <p:cTn id="79" dur="3000" fill="hold"/>
                                        <p:tgtEl>
                                          <p:spTgt spid="37"/>
                                        </p:tgtEl>
                                        <p:attrNameLst>
                                          <p:attrName>ppt_x</p:attrName>
                                        </p:attrNameLst>
                                      </p:cBhvr>
                                      <p:tavLst>
                                        <p:tav tm="0">
                                          <p:val>
                                            <p:strVal val="#ppt_x"/>
                                          </p:val>
                                        </p:tav>
                                        <p:tav tm="100000">
                                          <p:val>
                                            <p:strVal val="#ppt_x"/>
                                          </p:val>
                                        </p:tav>
                                      </p:tavLst>
                                    </p:anim>
                                    <p:anim calcmode="lin" valueType="num">
                                      <p:cBhvr>
                                        <p:cTn id="80" dur="3000" fill="hold"/>
                                        <p:tgtEl>
                                          <p:spTgt spid="37"/>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76"/>
                                            </p:cond>
                                          </p:stCondLst>
                                        </p:cTn>
                                        <p:tgtEl>
                                          <p:spTgt spid="37"/>
                                        </p:tgtEl>
                                        <p:attrNameLst>
                                          <p:attrName>style.visibility</p:attrName>
                                        </p:attrNameLst>
                                      </p:cBhvr>
                                      <p:to>
                                        <p:strVal val="hidden"/>
                                      </p:to>
                                    </p:set>
                                  </p:subTnLst>
                                </p:cTn>
                              </p:par>
                            </p:childTnLst>
                          </p:cTn>
                        </p:par>
                      </p:childTnLst>
                    </p:cTn>
                  </p:par>
                  <p:par>
                    <p:cTn id="81" fill="hold">
                      <p:stCondLst>
                        <p:cond delay="indefinite"/>
                      </p:stCondLst>
                      <p:childTnLst>
                        <p:par>
                          <p:cTn id="82" fill="hold">
                            <p:stCondLst>
                              <p:cond delay="0"/>
                            </p:stCondLst>
                            <p:childTnLst>
                              <p:par>
                                <p:cTn id="83" presetID="21" presetClass="entr" presetSubtype="1" fill="hold" nodeType="click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wheel(1)">
                                      <p:cBhvr>
                                        <p:cTn id="85" dur="3000"/>
                                        <p:tgtEl>
                                          <p:spTgt spid="17"/>
                                        </p:tgtEl>
                                      </p:cBhvr>
                                    </p:animEffect>
                                  </p:childTnLst>
                                </p:cTn>
                              </p:par>
                              <p:par>
                                <p:cTn id="86" presetID="42" presetClass="entr" presetSubtype="0" fill="hold" grpId="0" nodeType="withEffect">
                                  <p:stCondLst>
                                    <p:cond delay="0"/>
                                  </p:stCondLst>
                                  <p:childTnLst>
                                    <p:set>
                                      <p:cBhvr>
                                        <p:cTn id="87" dur="1" fill="hold">
                                          <p:stCondLst>
                                            <p:cond delay="0"/>
                                          </p:stCondLst>
                                        </p:cTn>
                                        <p:tgtEl>
                                          <p:spTgt spid="38"/>
                                        </p:tgtEl>
                                        <p:attrNameLst>
                                          <p:attrName>style.visibility</p:attrName>
                                        </p:attrNameLst>
                                      </p:cBhvr>
                                      <p:to>
                                        <p:strVal val="visible"/>
                                      </p:to>
                                    </p:set>
                                    <p:animEffect transition="in" filter="fade">
                                      <p:cBhvr>
                                        <p:cTn id="88" dur="3000"/>
                                        <p:tgtEl>
                                          <p:spTgt spid="38"/>
                                        </p:tgtEl>
                                      </p:cBhvr>
                                    </p:animEffect>
                                    <p:anim calcmode="lin" valueType="num">
                                      <p:cBhvr>
                                        <p:cTn id="89" dur="3000" fill="hold"/>
                                        <p:tgtEl>
                                          <p:spTgt spid="38"/>
                                        </p:tgtEl>
                                        <p:attrNameLst>
                                          <p:attrName>ppt_x</p:attrName>
                                        </p:attrNameLst>
                                      </p:cBhvr>
                                      <p:tavLst>
                                        <p:tav tm="0">
                                          <p:val>
                                            <p:strVal val="#ppt_x"/>
                                          </p:val>
                                        </p:tav>
                                        <p:tav tm="100000">
                                          <p:val>
                                            <p:strVal val="#ppt_x"/>
                                          </p:val>
                                        </p:tav>
                                      </p:tavLst>
                                    </p:anim>
                                    <p:anim calcmode="lin" valueType="num">
                                      <p:cBhvr>
                                        <p:cTn id="90" dur="3000" fill="hold"/>
                                        <p:tgtEl>
                                          <p:spTgt spid="38"/>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86"/>
                                            </p:cond>
                                          </p:stCondLst>
                                        </p:cTn>
                                        <p:tgtEl>
                                          <p:spTgt spid="38"/>
                                        </p:tgtEl>
                                        <p:attrNameLst>
                                          <p:attrName>style.visibility</p:attrName>
                                        </p:attrNameLst>
                                      </p:cBhvr>
                                      <p:to>
                                        <p:strVal val="hidden"/>
                                      </p:to>
                                    </p:set>
                                  </p:subTnLst>
                                </p:cTn>
                              </p:par>
                            </p:childTnLst>
                          </p:cTn>
                        </p:par>
                      </p:childTnLst>
                    </p:cTn>
                  </p:par>
                  <p:par>
                    <p:cTn id="91" fill="hold">
                      <p:stCondLst>
                        <p:cond delay="indefinite"/>
                      </p:stCondLst>
                      <p:childTnLst>
                        <p:par>
                          <p:cTn id="92" fill="hold">
                            <p:stCondLst>
                              <p:cond delay="0"/>
                            </p:stCondLst>
                            <p:childTnLst>
                              <p:par>
                                <p:cTn id="93" presetID="21" presetClass="entr" presetSubtype="1" fill="hold" nodeType="clickEffect">
                                  <p:stCondLst>
                                    <p:cond delay="0"/>
                                  </p:stCondLst>
                                  <p:childTnLst>
                                    <p:set>
                                      <p:cBhvr>
                                        <p:cTn id="94" dur="1" fill="hold">
                                          <p:stCondLst>
                                            <p:cond delay="0"/>
                                          </p:stCondLst>
                                        </p:cTn>
                                        <p:tgtEl>
                                          <p:spTgt spid="1028"/>
                                        </p:tgtEl>
                                        <p:attrNameLst>
                                          <p:attrName>style.visibility</p:attrName>
                                        </p:attrNameLst>
                                      </p:cBhvr>
                                      <p:to>
                                        <p:strVal val="visible"/>
                                      </p:to>
                                    </p:set>
                                    <p:animEffect transition="in" filter="wheel(1)">
                                      <p:cBhvr>
                                        <p:cTn id="95" dur="3000"/>
                                        <p:tgtEl>
                                          <p:spTgt spid="1028"/>
                                        </p:tgtEl>
                                      </p:cBhvr>
                                    </p:animEffect>
                                  </p:childTnLst>
                                </p:cTn>
                              </p:par>
                              <p:par>
                                <p:cTn id="96" presetID="42" presetClass="entr" presetSubtype="0" fill="hold" grpId="0" nodeType="withEffect">
                                  <p:stCondLst>
                                    <p:cond delay="0"/>
                                  </p:stCondLst>
                                  <p:childTnLst>
                                    <p:set>
                                      <p:cBhvr>
                                        <p:cTn id="97" dur="1" fill="hold">
                                          <p:stCondLst>
                                            <p:cond delay="0"/>
                                          </p:stCondLst>
                                        </p:cTn>
                                        <p:tgtEl>
                                          <p:spTgt spid="39"/>
                                        </p:tgtEl>
                                        <p:attrNameLst>
                                          <p:attrName>style.visibility</p:attrName>
                                        </p:attrNameLst>
                                      </p:cBhvr>
                                      <p:to>
                                        <p:strVal val="visible"/>
                                      </p:to>
                                    </p:set>
                                    <p:animEffect transition="in" filter="fade">
                                      <p:cBhvr>
                                        <p:cTn id="98" dur="3000"/>
                                        <p:tgtEl>
                                          <p:spTgt spid="39"/>
                                        </p:tgtEl>
                                      </p:cBhvr>
                                    </p:animEffect>
                                    <p:anim calcmode="lin" valueType="num">
                                      <p:cBhvr>
                                        <p:cTn id="99" dur="3000" fill="hold"/>
                                        <p:tgtEl>
                                          <p:spTgt spid="39"/>
                                        </p:tgtEl>
                                        <p:attrNameLst>
                                          <p:attrName>ppt_x</p:attrName>
                                        </p:attrNameLst>
                                      </p:cBhvr>
                                      <p:tavLst>
                                        <p:tav tm="0">
                                          <p:val>
                                            <p:strVal val="#ppt_x"/>
                                          </p:val>
                                        </p:tav>
                                        <p:tav tm="100000">
                                          <p:val>
                                            <p:strVal val="#ppt_x"/>
                                          </p:val>
                                        </p:tav>
                                      </p:tavLst>
                                    </p:anim>
                                    <p:anim calcmode="lin" valueType="num">
                                      <p:cBhvr>
                                        <p:cTn id="100" dur="3000" fill="hold"/>
                                        <p:tgtEl>
                                          <p:spTgt spid="39"/>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96"/>
                                            </p:cond>
                                          </p:stCondLst>
                                        </p:cTn>
                                        <p:tgtEl>
                                          <p:spTgt spid="39"/>
                                        </p:tgtEl>
                                        <p:attrNameLst>
                                          <p:attrName>style.visibility</p:attrName>
                                        </p:attrNameLst>
                                      </p:cBhvr>
                                      <p:to>
                                        <p:strVal val="hidden"/>
                                      </p:to>
                                    </p:set>
                                  </p:subTnLst>
                                </p:cTn>
                              </p:par>
                            </p:childTnLst>
                          </p:cTn>
                        </p:par>
                      </p:childTnLst>
                    </p:cTn>
                  </p:par>
                  <p:par>
                    <p:cTn id="101" fill="hold">
                      <p:stCondLst>
                        <p:cond delay="indefinite"/>
                      </p:stCondLst>
                      <p:childTnLst>
                        <p:par>
                          <p:cTn id="102" fill="hold">
                            <p:stCondLst>
                              <p:cond delay="0"/>
                            </p:stCondLst>
                            <p:childTnLst>
                              <p:par>
                                <p:cTn id="103" presetID="21" presetClass="entr" presetSubtype="1" fill="hold" nodeType="clickEffect">
                                  <p:stCondLst>
                                    <p:cond delay="0"/>
                                  </p:stCondLst>
                                  <p:childTnLst>
                                    <p:set>
                                      <p:cBhvr>
                                        <p:cTn id="104" dur="1" fill="hold">
                                          <p:stCondLst>
                                            <p:cond delay="0"/>
                                          </p:stCondLst>
                                        </p:cTn>
                                        <p:tgtEl>
                                          <p:spTgt spid="11"/>
                                        </p:tgtEl>
                                        <p:attrNameLst>
                                          <p:attrName>style.visibility</p:attrName>
                                        </p:attrNameLst>
                                      </p:cBhvr>
                                      <p:to>
                                        <p:strVal val="visible"/>
                                      </p:to>
                                    </p:set>
                                    <p:animEffect transition="in" filter="wheel(1)">
                                      <p:cBhvr>
                                        <p:cTn id="105" dur="3000"/>
                                        <p:tgtEl>
                                          <p:spTgt spid="11"/>
                                        </p:tgtEl>
                                      </p:cBhvr>
                                    </p:animEffect>
                                  </p:childTnLst>
                                </p:cTn>
                              </p:par>
                              <p:par>
                                <p:cTn id="106" presetID="42" presetClass="entr" presetSubtype="0" fill="hold" grpId="0" nodeType="withEffect">
                                  <p:stCondLst>
                                    <p:cond delay="0"/>
                                  </p:stCondLst>
                                  <p:childTnLst>
                                    <p:set>
                                      <p:cBhvr>
                                        <p:cTn id="107" dur="1" fill="hold">
                                          <p:stCondLst>
                                            <p:cond delay="0"/>
                                          </p:stCondLst>
                                        </p:cTn>
                                        <p:tgtEl>
                                          <p:spTgt spid="40"/>
                                        </p:tgtEl>
                                        <p:attrNameLst>
                                          <p:attrName>style.visibility</p:attrName>
                                        </p:attrNameLst>
                                      </p:cBhvr>
                                      <p:to>
                                        <p:strVal val="visible"/>
                                      </p:to>
                                    </p:set>
                                    <p:animEffect transition="in" filter="fade">
                                      <p:cBhvr>
                                        <p:cTn id="108" dur="3000"/>
                                        <p:tgtEl>
                                          <p:spTgt spid="40"/>
                                        </p:tgtEl>
                                      </p:cBhvr>
                                    </p:animEffect>
                                    <p:anim calcmode="lin" valueType="num">
                                      <p:cBhvr>
                                        <p:cTn id="109" dur="3000" fill="hold"/>
                                        <p:tgtEl>
                                          <p:spTgt spid="40"/>
                                        </p:tgtEl>
                                        <p:attrNameLst>
                                          <p:attrName>ppt_x</p:attrName>
                                        </p:attrNameLst>
                                      </p:cBhvr>
                                      <p:tavLst>
                                        <p:tav tm="0">
                                          <p:val>
                                            <p:strVal val="#ppt_x"/>
                                          </p:val>
                                        </p:tav>
                                        <p:tav tm="100000">
                                          <p:val>
                                            <p:strVal val="#ppt_x"/>
                                          </p:val>
                                        </p:tav>
                                      </p:tavLst>
                                    </p:anim>
                                    <p:anim calcmode="lin" valueType="num">
                                      <p:cBhvr>
                                        <p:cTn id="110" dur="3000" fill="hold"/>
                                        <p:tgtEl>
                                          <p:spTgt spid="40"/>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06"/>
                                            </p:cond>
                                          </p:stCondLst>
                                        </p:cTn>
                                        <p:tgtEl>
                                          <p:spTgt spid="40"/>
                                        </p:tgtEl>
                                        <p:attrNameLst>
                                          <p:attrName>style.visibility</p:attrName>
                                        </p:attrNameLst>
                                      </p:cBhvr>
                                      <p:to>
                                        <p:strVal val="hidden"/>
                                      </p:to>
                                    </p:set>
                                  </p:subTnLst>
                                </p:cTn>
                              </p:par>
                            </p:childTnLst>
                          </p:cTn>
                        </p:par>
                      </p:childTnLst>
                    </p:cTn>
                  </p:par>
                  <p:par>
                    <p:cTn id="111" fill="hold">
                      <p:stCondLst>
                        <p:cond delay="indefinite"/>
                      </p:stCondLst>
                      <p:childTnLst>
                        <p:par>
                          <p:cTn id="112" fill="hold">
                            <p:stCondLst>
                              <p:cond delay="0"/>
                            </p:stCondLst>
                            <p:childTnLst>
                              <p:par>
                                <p:cTn id="113" presetID="21" presetClass="entr" presetSubtype="1" fill="hold" nodeType="clickEffect">
                                  <p:stCondLst>
                                    <p:cond delay="0"/>
                                  </p:stCondLst>
                                  <p:childTnLst>
                                    <p:set>
                                      <p:cBhvr>
                                        <p:cTn id="114" dur="1" fill="hold">
                                          <p:stCondLst>
                                            <p:cond delay="0"/>
                                          </p:stCondLst>
                                        </p:cTn>
                                        <p:tgtEl>
                                          <p:spTgt spid="19"/>
                                        </p:tgtEl>
                                        <p:attrNameLst>
                                          <p:attrName>style.visibility</p:attrName>
                                        </p:attrNameLst>
                                      </p:cBhvr>
                                      <p:to>
                                        <p:strVal val="visible"/>
                                      </p:to>
                                    </p:set>
                                    <p:animEffect transition="in" filter="wheel(1)">
                                      <p:cBhvr>
                                        <p:cTn id="115" dur="3000"/>
                                        <p:tgtEl>
                                          <p:spTgt spid="19"/>
                                        </p:tgtEl>
                                      </p:cBhvr>
                                    </p:animEffect>
                                  </p:childTnLst>
                                </p:cTn>
                              </p:par>
                              <p:par>
                                <p:cTn id="116" presetID="42" presetClass="entr" presetSubtype="0" fill="hold" grpId="0" nodeType="withEffect">
                                  <p:stCondLst>
                                    <p:cond delay="0"/>
                                  </p:stCondLst>
                                  <p:childTnLst>
                                    <p:set>
                                      <p:cBhvr>
                                        <p:cTn id="117" dur="1" fill="hold">
                                          <p:stCondLst>
                                            <p:cond delay="0"/>
                                          </p:stCondLst>
                                        </p:cTn>
                                        <p:tgtEl>
                                          <p:spTgt spid="41"/>
                                        </p:tgtEl>
                                        <p:attrNameLst>
                                          <p:attrName>style.visibility</p:attrName>
                                        </p:attrNameLst>
                                      </p:cBhvr>
                                      <p:to>
                                        <p:strVal val="visible"/>
                                      </p:to>
                                    </p:set>
                                    <p:animEffect transition="in" filter="fade">
                                      <p:cBhvr>
                                        <p:cTn id="118" dur="3000"/>
                                        <p:tgtEl>
                                          <p:spTgt spid="41"/>
                                        </p:tgtEl>
                                      </p:cBhvr>
                                    </p:animEffect>
                                    <p:anim calcmode="lin" valueType="num">
                                      <p:cBhvr>
                                        <p:cTn id="119" dur="3000" fill="hold"/>
                                        <p:tgtEl>
                                          <p:spTgt spid="41"/>
                                        </p:tgtEl>
                                        <p:attrNameLst>
                                          <p:attrName>ppt_x</p:attrName>
                                        </p:attrNameLst>
                                      </p:cBhvr>
                                      <p:tavLst>
                                        <p:tav tm="0">
                                          <p:val>
                                            <p:strVal val="#ppt_x"/>
                                          </p:val>
                                        </p:tav>
                                        <p:tav tm="100000">
                                          <p:val>
                                            <p:strVal val="#ppt_x"/>
                                          </p:val>
                                        </p:tav>
                                      </p:tavLst>
                                    </p:anim>
                                    <p:anim calcmode="lin" valueType="num">
                                      <p:cBhvr>
                                        <p:cTn id="120" dur="3000" fill="hold"/>
                                        <p:tgtEl>
                                          <p:spTgt spid="41"/>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16"/>
                                            </p:cond>
                                          </p:stCondLst>
                                        </p:cTn>
                                        <p:tgtEl>
                                          <p:spTgt spid="41"/>
                                        </p:tgtEl>
                                        <p:attrNameLst>
                                          <p:attrName>style.visibility</p:attrName>
                                        </p:attrNameLst>
                                      </p:cBhvr>
                                      <p:to>
                                        <p:strVal val="hidden"/>
                                      </p:to>
                                    </p:set>
                                  </p:subTnLst>
                                </p:cTn>
                              </p:par>
                            </p:childTnLst>
                          </p:cTn>
                        </p:par>
                      </p:childTnLst>
                    </p:cTn>
                  </p:par>
                  <p:par>
                    <p:cTn id="121" fill="hold">
                      <p:stCondLst>
                        <p:cond delay="indefinite"/>
                      </p:stCondLst>
                      <p:childTnLst>
                        <p:par>
                          <p:cTn id="122" fill="hold">
                            <p:stCondLst>
                              <p:cond delay="0"/>
                            </p:stCondLst>
                            <p:childTnLst>
                              <p:par>
                                <p:cTn id="123" presetID="21" presetClass="entr" presetSubtype="1" fill="hold" nodeType="clickEffect">
                                  <p:stCondLst>
                                    <p:cond delay="0"/>
                                  </p:stCondLst>
                                  <p:childTnLst>
                                    <p:set>
                                      <p:cBhvr>
                                        <p:cTn id="124" dur="1" fill="hold">
                                          <p:stCondLst>
                                            <p:cond delay="0"/>
                                          </p:stCondLst>
                                        </p:cTn>
                                        <p:tgtEl>
                                          <p:spTgt spid="15"/>
                                        </p:tgtEl>
                                        <p:attrNameLst>
                                          <p:attrName>style.visibility</p:attrName>
                                        </p:attrNameLst>
                                      </p:cBhvr>
                                      <p:to>
                                        <p:strVal val="visible"/>
                                      </p:to>
                                    </p:set>
                                    <p:animEffect transition="in" filter="wheel(1)">
                                      <p:cBhvr>
                                        <p:cTn id="125" dur="3000"/>
                                        <p:tgtEl>
                                          <p:spTgt spid="15"/>
                                        </p:tgtEl>
                                      </p:cBhvr>
                                    </p:animEffect>
                                  </p:childTnLst>
                                </p:cTn>
                              </p:par>
                              <p:par>
                                <p:cTn id="126" presetID="42" presetClass="entr" presetSubtype="0" fill="hold" grpId="0" nodeType="withEffect">
                                  <p:stCondLst>
                                    <p:cond delay="0"/>
                                  </p:stCondLst>
                                  <p:childTnLst>
                                    <p:set>
                                      <p:cBhvr>
                                        <p:cTn id="127" dur="1" fill="hold">
                                          <p:stCondLst>
                                            <p:cond delay="0"/>
                                          </p:stCondLst>
                                        </p:cTn>
                                        <p:tgtEl>
                                          <p:spTgt spid="42"/>
                                        </p:tgtEl>
                                        <p:attrNameLst>
                                          <p:attrName>style.visibility</p:attrName>
                                        </p:attrNameLst>
                                      </p:cBhvr>
                                      <p:to>
                                        <p:strVal val="visible"/>
                                      </p:to>
                                    </p:set>
                                    <p:animEffect transition="in" filter="fade">
                                      <p:cBhvr>
                                        <p:cTn id="128" dur="3000"/>
                                        <p:tgtEl>
                                          <p:spTgt spid="42"/>
                                        </p:tgtEl>
                                      </p:cBhvr>
                                    </p:animEffect>
                                    <p:anim calcmode="lin" valueType="num">
                                      <p:cBhvr>
                                        <p:cTn id="129" dur="3000" fill="hold"/>
                                        <p:tgtEl>
                                          <p:spTgt spid="42"/>
                                        </p:tgtEl>
                                        <p:attrNameLst>
                                          <p:attrName>ppt_x</p:attrName>
                                        </p:attrNameLst>
                                      </p:cBhvr>
                                      <p:tavLst>
                                        <p:tav tm="0">
                                          <p:val>
                                            <p:strVal val="#ppt_x"/>
                                          </p:val>
                                        </p:tav>
                                        <p:tav tm="100000">
                                          <p:val>
                                            <p:strVal val="#ppt_x"/>
                                          </p:val>
                                        </p:tav>
                                      </p:tavLst>
                                    </p:anim>
                                    <p:anim calcmode="lin" valueType="num">
                                      <p:cBhvr>
                                        <p:cTn id="130" dur="3000" fill="hold"/>
                                        <p:tgtEl>
                                          <p:spTgt spid="42"/>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26"/>
                                            </p:cond>
                                          </p:stCondLst>
                                        </p:cTn>
                                        <p:tgtEl>
                                          <p:spTgt spid="42"/>
                                        </p:tgtEl>
                                        <p:attrNameLst>
                                          <p:attrName>style.visibility</p:attrName>
                                        </p:attrNameLst>
                                      </p:cBhvr>
                                      <p:to>
                                        <p:strVal val="hidden"/>
                                      </p:to>
                                    </p:set>
                                  </p:subTnLst>
                                </p:cTn>
                              </p:par>
                            </p:childTnLst>
                          </p:cTn>
                        </p:par>
                      </p:childTnLst>
                    </p:cTn>
                  </p:par>
                  <p:par>
                    <p:cTn id="131" fill="hold">
                      <p:stCondLst>
                        <p:cond delay="indefinite"/>
                      </p:stCondLst>
                      <p:childTnLst>
                        <p:par>
                          <p:cTn id="132" fill="hold">
                            <p:stCondLst>
                              <p:cond delay="0"/>
                            </p:stCondLst>
                            <p:childTnLst>
                              <p:par>
                                <p:cTn id="133" presetID="21" presetClass="entr" presetSubtype="1" fill="hold" nodeType="clickEffect">
                                  <p:stCondLst>
                                    <p:cond delay="0"/>
                                  </p:stCondLst>
                                  <p:childTnLst>
                                    <p:set>
                                      <p:cBhvr>
                                        <p:cTn id="134" dur="1" fill="hold">
                                          <p:stCondLst>
                                            <p:cond delay="0"/>
                                          </p:stCondLst>
                                        </p:cTn>
                                        <p:tgtEl>
                                          <p:spTgt spid="23"/>
                                        </p:tgtEl>
                                        <p:attrNameLst>
                                          <p:attrName>style.visibility</p:attrName>
                                        </p:attrNameLst>
                                      </p:cBhvr>
                                      <p:to>
                                        <p:strVal val="visible"/>
                                      </p:to>
                                    </p:set>
                                    <p:animEffect transition="in" filter="wheel(1)">
                                      <p:cBhvr>
                                        <p:cTn id="135" dur="3000"/>
                                        <p:tgtEl>
                                          <p:spTgt spid="23"/>
                                        </p:tgtEl>
                                      </p:cBhvr>
                                    </p:animEffect>
                                  </p:childTnLst>
                                </p:cTn>
                              </p:par>
                              <p:par>
                                <p:cTn id="136" presetID="42" presetClass="entr" presetSubtype="0" fill="hold" grpId="0" nodeType="withEffect">
                                  <p:stCondLst>
                                    <p:cond delay="0"/>
                                  </p:stCondLst>
                                  <p:childTnLst>
                                    <p:set>
                                      <p:cBhvr>
                                        <p:cTn id="137" dur="1" fill="hold">
                                          <p:stCondLst>
                                            <p:cond delay="0"/>
                                          </p:stCondLst>
                                        </p:cTn>
                                        <p:tgtEl>
                                          <p:spTgt spid="43"/>
                                        </p:tgtEl>
                                        <p:attrNameLst>
                                          <p:attrName>style.visibility</p:attrName>
                                        </p:attrNameLst>
                                      </p:cBhvr>
                                      <p:to>
                                        <p:strVal val="visible"/>
                                      </p:to>
                                    </p:set>
                                    <p:animEffect transition="in" filter="fade">
                                      <p:cBhvr>
                                        <p:cTn id="138" dur="3000"/>
                                        <p:tgtEl>
                                          <p:spTgt spid="43"/>
                                        </p:tgtEl>
                                      </p:cBhvr>
                                    </p:animEffect>
                                    <p:anim calcmode="lin" valueType="num">
                                      <p:cBhvr>
                                        <p:cTn id="139" dur="3000" fill="hold"/>
                                        <p:tgtEl>
                                          <p:spTgt spid="43"/>
                                        </p:tgtEl>
                                        <p:attrNameLst>
                                          <p:attrName>ppt_x</p:attrName>
                                        </p:attrNameLst>
                                      </p:cBhvr>
                                      <p:tavLst>
                                        <p:tav tm="0">
                                          <p:val>
                                            <p:strVal val="#ppt_x"/>
                                          </p:val>
                                        </p:tav>
                                        <p:tav tm="100000">
                                          <p:val>
                                            <p:strVal val="#ppt_x"/>
                                          </p:val>
                                        </p:tav>
                                      </p:tavLst>
                                    </p:anim>
                                    <p:anim calcmode="lin" valueType="num">
                                      <p:cBhvr>
                                        <p:cTn id="140" dur="3000" fill="hold"/>
                                        <p:tgtEl>
                                          <p:spTgt spid="43"/>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36"/>
                                            </p:cond>
                                          </p:stCondLst>
                                        </p:cTn>
                                        <p:tgtEl>
                                          <p:spTgt spid="4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14BCE1-0B56-46B2-A960-6E86CD7656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4926" y="27245"/>
            <a:ext cx="4286250" cy="2781300"/>
          </a:xfrm>
          <a:prstGeom prst="rect">
            <a:avLst/>
          </a:prstGeom>
        </p:spPr>
      </p:pic>
      <p:sp>
        <p:nvSpPr>
          <p:cNvPr id="16" name="TextBox 15">
            <a:extLst>
              <a:ext uri="{FF2B5EF4-FFF2-40B4-BE49-F238E27FC236}">
                <a16:creationId xmlns:a16="http://schemas.microsoft.com/office/drawing/2014/main" id="{BBF7DACF-0794-4754-9C69-5C71FBC8CBF2}"/>
              </a:ext>
            </a:extLst>
          </p:cNvPr>
          <p:cNvSpPr txBox="1"/>
          <p:nvPr/>
        </p:nvSpPr>
        <p:spPr>
          <a:xfrm>
            <a:off x="509935" y="2397707"/>
            <a:ext cx="11230253" cy="1862048"/>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sz="11500" b="1" dirty="0"/>
              <a:t>NATIONAL LEVEL</a:t>
            </a:r>
            <a:endParaRPr lang="en-US" sz="11500" b="1" dirty="0">
              <a:solidFill>
                <a:schemeClr val="accent2">
                  <a:lumMod val="75000"/>
                </a:schemeClr>
              </a:solidFill>
            </a:endParaRPr>
          </a:p>
        </p:txBody>
      </p:sp>
      <p:pic>
        <p:nvPicPr>
          <p:cNvPr id="2" name="Picture 1">
            <a:extLst>
              <a:ext uri="{FF2B5EF4-FFF2-40B4-BE49-F238E27FC236}">
                <a16:creationId xmlns:a16="http://schemas.microsoft.com/office/drawing/2014/main" id="{BF4BCE0E-6E58-4F25-909C-209DB2613D98}"/>
              </a:ext>
            </a:extLst>
          </p:cNvPr>
          <p:cNvPicPr>
            <a:picLocks noChangeAspect="1"/>
          </p:cNvPicPr>
          <p:nvPr/>
        </p:nvPicPr>
        <p:blipFill>
          <a:blip r:embed="rId3"/>
          <a:stretch>
            <a:fillRect/>
          </a:stretch>
        </p:blipFill>
        <p:spPr>
          <a:xfrm>
            <a:off x="60387" y="-60480"/>
            <a:ext cx="3971150" cy="2677961"/>
          </a:xfrm>
          <a:prstGeom prst="rect">
            <a:avLst/>
          </a:prstGeom>
        </p:spPr>
      </p:pic>
      <p:sp>
        <p:nvSpPr>
          <p:cNvPr id="5" name="Rectangle 4">
            <a:extLst>
              <a:ext uri="{FF2B5EF4-FFF2-40B4-BE49-F238E27FC236}">
                <a16:creationId xmlns:a16="http://schemas.microsoft.com/office/drawing/2014/main" id="{914069F3-0653-48C5-8595-820FCD0856AC}"/>
              </a:ext>
            </a:extLst>
          </p:cNvPr>
          <p:cNvSpPr/>
          <p:nvPr/>
        </p:nvSpPr>
        <p:spPr>
          <a:xfrm>
            <a:off x="122548" y="6060482"/>
            <a:ext cx="6500194" cy="430887"/>
          </a:xfrm>
          <a:prstGeom prst="rect">
            <a:avLst/>
          </a:prstGeom>
        </p:spPr>
        <p:txBody>
          <a:bodyPr wrap="square">
            <a:spAutoFit/>
          </a:bodyPr>
          <a:lstStyle/>
          <a:p>
            <a:r>
              <a:rPr lang="en-US" sz="1100" dirty="0">
                <a:hlinkClick r:id="rId4"/>
              </a:rPr>
              <a:t>https://www.undp.org/content/dam/unct/ethiopia/docs/Other percent20docs/</a:t>
            </a:r>
            <a:r>
              <a:rPr lang="en-US" sz="1100" dirty="0" err="1">
                <a:hlinkClick r:id="rId4"/>
              </a:rPr>
              <a:t>Ethiopia_UN_book_low</a:t>
            </a:r>
            <a:r>
              <a:rPr lang="en-US" sz="1100" dirty="0">
                <a:hlinkClick r:id="rId4"/>
              </a:rPr>
              <a:t> percent202018.pdf</a:t>
            </a:r>
            <a:endParaRPr lang="en-US" sz="1100" dirty="0"/>
          </a:p>
        </p:txBody>
      </p:sp>
      <p:pic>
        <p:nvPicPr>
          <p:cNvPr id="6" name="Picture 5">
            <a:extLst>
              <a:ext uri="{FF2B5EF4-FFF2-40B4-BE49-F238E27FC236}">
                <a16:creationId xmlns:a16="http://schemas.microsoft.com/office/drawing/2014/main" id="{57F952E7-E853-4AA4-BD3A-99AB0A67217B}"/>
              </a:ext>
            </a:extLst>
          </p:cNvPr>
          <p:cNvPicPr>
            <a:picLocks noChangeAspect="1"/>
          </p:cNvPicPr>
          <p:nvPr/>
        </p:nvPicPr>
        <p:blipFill>
          <a:blip r:embed="rId5"/>
          <a:stretch>
            <a:fillRect/>
          </a:stretch>
        </p:blipFill>
        <p:spPr>
          <a:xfrm>
            <a:off x="4123981" y="1393"/>
            <a:ext cx="3761691" cy="2536034"/>
          </a:xfrm>
          <a:prstGeom prst="rect">
            <a:avLst/>
          </a:prstGeom>
        </p:spPr>
      </p:pic>
      <p:sp>
        <p:nvSpPr>
          <p:cNvPr id="14" name="TextBox 13">
            <a:extLst>
              <a:ext uri="{FF2B5EF4-FFF2-40B4-BE49-F238E27FC236}">
                <a16:creationId xmlns:a16="http://schemas.microsoft.com/office/drawing/2014/main" id="{FE1F91C1-9E79-4A15-8356-A7C9B069C63F}"/>
              </a:ext>
            </a:extLst>
          </p:cNvPr>
          <p:cNvSpPr txBox="1"/>
          <p:nvPr/>
        </p:nvSpPr>
        <p:spPr>
          <a:xfrm>
            <a:off x="3627813" y="2661633"/>
            <a:ext cx="6361073" cy="942053"/>
          </a:xfrm>
          <a:prstGeom prst="rect">
            <a:avLst/>
          </a:prstGeom>
          <a:solidFill>
            <a:schemeClr val="bg1"/>
          </a:solidFill>
        </p:spPr>
        <p:txBody>
          <a:bodyPr wrap="square" rtlCol="0">
            <a:spAutoFit/>
          </a:bodyPr>
          <a:lstStyle/>
          <a:p>
            <a:pPr>
              <a:lnSpc>
                <a:spcPct val="107000"/>
              </a:lnSpc>
              <a:spcAft>
                <a:spcPts val="800"/>
              </a:spcAft>
            </a:pPr>
            <a:r>
              <a:rPr lang="en-US" sz="5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Health care services</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E51CA257-E608-4541-ABBD-BCA28575C51F}"/>
              </a:ext>
            </a:extLst>
          </p:cNvPr>
          <p:cNvSpPr txBox="1"/>
          <p:nvPr/>
        </p:nvSpPr>
        <p:spPr>
          <a:xfrm>
            <a:off x="3689393" y="2537427"/>
            <a:ext cx="5426033" cy="942053"/>
          </a:xfrm>
          <a:prstGeom prst="rect">
            <a:avLst/>
          </a:prstGeom>
          <a:solidFill>
            <a:schemeClr val="bg1"/>
          </a:solidFill>
        </p:spPr>
        <p:txBody>
          <a:bodyPr wrap="square" rtlCol="0">
            <a:spAutoFit/>
          </a:bodyPr>
          <a:lstStyle/>
          <a:p>
            <a:pPr algn="ctr">
              <a:lnSpc>
                <a:spcPct val="107000"/>
              </a:lnSpc>
              <a:spcAft>
                <a:spcPts val="800"/>
              </a:spcAft>
            </a:pPr>
            <a:r>
              <a:rPr lang="en-US" sz="5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Industrialization</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8BBB2D32-B764-4896-A7A2-B8A3A3395BA0}"/>
              </a:ext>
            </a:extLst>
          </p:cNvPr>
          <p:cNvSpPr txBox="1"/>
          <p:nvPr/>
        </p:nvSpPr>
        <p:spPr>
          <a:xfrm>
            <a:off x="3942219" y="2587907"/>
            <a:ext cx="4307561" cy="942053"/>
          </a:xfrm>
          <a:prstGeom prst="rect">
            <a:avLst/>
          </a:prstGeom>
          <a:solidFill>
            <a:schemeClr val="bg1"/>
          </a:solidFill>
        </p:spPr>
        <p:txBody>
          <a:bodyPr wrap="square" rtlCol="0">
            <a:spAutoFit/>
          </a:bodyPr>
          <a:lstStyle/>
          <a:p>
            <a:pPr algn="ctr">
              <a:lnSpc>
                <a:spcPct val="107000"/>
              </a:lnSpc>
              <a:spcAft>
                <a:spcPts val="800"/>
              </a:spcAft>
            </a:pPr>
            <a:r>
              <a:rPr lang="en-US" sz="5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Agriculture</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2" name="Picture 21">
            <a:extLst>
              <a:ext uri="{FF2B5EF4-FFF2-40B4-BE49-F238E27FC236}">
                <a16:creationId xmlns:a16="http://schemas.microsoft.com/office/drawing/2014/main" id="{A4166E5F-DFC3-417B-BFB1-8D527DF8BF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318" y="2808545"/>
            <a:ext cx="4627951" cy="3152665"/>
          </a:xfrm>
          <a:prstGeom prst="rect">
            <a:avLst/>
          </a:prstGeom>
        </p:spPr>
      </p:pic>
      <p:pic>
        <p:nvPicPr>
          <p:cNvPr id="24" name="Picture 23">
            <a:extLst>
              <a:ext uri="{FF2B5EF4-FFF2-40B4-BE49-F238E27FC236}">
                <a16:creationId xmlns:a16="http://schemas.microsoft.com/office/drawing/2014/main" id="{43403011-F6B9-4708-A0E6-1F08FA9597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54459" y="2645984"/>
            <a:ext cx="6885729" cy="3545856"/>
          </a:xfrm>
          <a:prstGeom prst="rect">
            <a:avLst/>
          </a:prstGeom>
        </p:spPr>
      </p:pic>
      <p:sp>
        <p:nvSpPr>
          <p:cNvPr id="28" name="TextBox 27">
            <a:extLst>
              <a:ext uri="{FF2B5EF4-FFF2-40B4-BE49-F238E27FC236}">
                <a16:creationId xmlns:a16="http://schemas.microsoft.com/office/drawing/2014/main" id="{FB7624CF-E07A-4BD8-A8A7-8976C375F5B9}"/>
              </a:ext>
            </a:extLst>
          </p:cNvPr>
          <p:cNvSpPr txBox="1"/>
          <p:nvPr/>
        </p:nvSpPr>
        <p:spPr>
          <a:xfrm>
            <a:off x="2647558" y="2387155"/>
            <a:ext cx="7950368" cy="942053"/>
          </a:xfrm>
          <a:prstGeom prst="rect">
            <a:avLst/>
          </a:prstGeom>
          <a:solidFill>
            <a:schemeClr val="bg1"/>
          </a:solidFill>
        </p:spPr>
        <p:txBody>
          <a:bodyPr wrap="square" rtlCol="0">
            <a:spAutoFit/>
          </a:bodyPr>
          <a:lstStyle/>
          <a:p>
            <a:pPr algn="ctr">
              <a:lnSpc>
                <a:spcPct val="107000"/>
              </a:lnSpc>
              <a:spcAft>
                <a:spcPts val="800"/>
              </a:spcAft>
            </a:pPr>
            <a:r>
              <a:rPr lang="en-US" sz="5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Early childhood education</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47E2109A-E6B8-4E1B-B16F-E2C704D181F3}"/>
              </a:ext>
            </a:extLst>
          </p:cNvPr>
          <p:cNvSpPr txBox="1"/>
          <p:nvPr/>
        </p:nvSpPr>
        <p:spPr>
          <a:xfrm>
            <a:off x="3372645" y="2360110"/>
            <a:ext cx="5895867" cy="942053"/>
          </a:xfrm>
          <a:prstGeom prst="rect">
            <a:avLst/>
          </a:prstGeom>
          <a:solidFill>
            <a:schemeClr val="bg1"/>
          </a:solidFill>
        </p:spPr>
        <p:txBody>
          <a:bodyPr wrap="square" rtlCol="0">
            <a:spAutoFit/>
          </a:bodyPr>
          <a:lstStyle/>
          <a:p>
            <a:pPr algn="ctr">
              <a:lnSpc>
                <a:spcPct val="107000"/>
              </a:lnSpc>
              <a:spcAft>
                <a:spcPts val="800"/>
              </a:spcAft>
            </a:pPr>
            <a:r>
              <a:rPr lang="en-US" sz="5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Higher education</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0" name="Picture 29">
            <a:extLst>
              <a:ext uri="{FF2B5EF4-FFF2-40B4-BE49-F238E27FC236}">
                <a16:creationId xmlns:a16="http://schemas.microsoft.com/office/drawing/2014/main" id="{CC502116-78E2-42B9-99E3-7C51177A752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91654" y="84659"/>
            <a:ext cx="8128000" cy="6096000"/>
          </a:xfrm>
          <a:prstGeom prst="rect">
            <a:avLst/>
          </a:prstGeom>
        </p:spPr>
      </p:pic>
      <p:pic>
        <p:nvPicPr>
          <p:cNvPr id="4" name="Picture 3">
            <a:extLst>
              <a:ext uri="{FF2B5EF4-FFF2-40B4-BE49-F238E27FC236}">
                <a16:creationId xmlns:a16="http://schemas.microsoft.com/office/drawing/2014/main" id="{038AD289-1DA5-41F8-AEB6-6000693A5F9E}"/>
              </a:ext>
            </a:extLst>
          </p:cNvPr>
          <p:cNvPicPr>
            <a:picLocks noChangeAspect="1"/>
          </p:cNvPicPr>
          <p:nvPr/>
        </p:nvPicPr>
        <p:blipFill rotWithShape="1">
          <a:blip r:embed="rId9">
            <a:extLst>
              <a:ext uri="{28A0092B-C50C-407E-A947-70E740481C1C}">
                <a14:useLocalDpi xmlns:a14="http://schemas.microsoft.com/office/drawing/2010/main" val="0"/>
              </a:ext>
            </a:extLst>
          </a:blip>
          <a:srcRect b="15282"/>
          <a:stretch/>
        </p:blipFill>
        <p:spPr>
          <a:xfrm>
            <a:off x="1180766" y="-103122"/>
            <a:ext cx="9648120" cy="6223150"/>
          </a:xfrm>
          <a:prstGeom prst="rect">
            <a:avLst/>
          </a:prstGeom>
        </p:spPr>
      </p:pic>
      <p:sp>
        <p:nvSpPr>
          <p:cNvPr id="20" name="TextBox 19">
            <a:extLst>
              <a:ext uri="{FF2B5EF4-FFF2-40B4-BE49-F238E27FC236}">
                <a16:creationId xmlns:a16="http://schemas.microsoft.com/office/drawing/2014/main" id="{5CCC4151-A04C-4144-9F3E-77AAE1C76EB7}"/>
              </a:ext>
            </a:extLst>
          </p:cNvPr>
          <p:cNvSpPr txBox="1"/>
          <p:nvPr/>
        </p:nvSpPr>
        <p:spPr>
          <a:xfrm>
            <a:off x="3622705" y="2190606"/>
            <a:ext cx="3027376" cy="942053"/>
          </a:xfrm>
          <a:prstGeom prst="rect">
            <a:avLst/>
          </a:prstGeom>
          <a:solidFill>
            <a:schemeClr val="bg1"/>
          </a:solidFill>
        </p:spPr>
        <p:txBody>
          <a:bodyPr wrap="square" rtlCol="0">
            <a:spAutoFit/>
          </a:bodyPr>
          <a:lstStyle/>
          <a:p>
            <a:pPr algn="ctr">
              <a:lnSpc>
                <a:spcPct val="107000"/>
              </a:lnSpc>
              <a:spcAft>
                <a:spcPts val="800"/>
              </a:spcAft>
            </a:pPr>
            <a:r>
              <a:rPr lang="en-US" sz="5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Power</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2" name="TextBox 31">
            <a:extLst>
              <a:ext uri="{FF2B5EF4-FFF2-40B4-BE49-F238E27FC236}">
                <a16:creationId xmlns:a16="http://schemas.microsoft.com/office/drawing/2014/main" id="{D2A9D19D-0DC5-4D1D-BBE6-F1875DA5A3F4}"/>
              </a:ext>
            </a:extLst>
          </p:cNvPr>
          <p:cNvSpPr txBox="1"/>
          <p:nvPr/>
        </p:nvSpPr>
        <p:spPr>
          <a:xfrm>
            <a:off x="3276675" y="2226045"/>
            <a:ext cx="5255376" cy="942053"/>
          </a:xfrm>
          <a:prstGeom prst="rect">
            <a:avLst/>
          </a:prstGeom>
          <a:solidFill>
            <a:schemeClr val="bg1"/>
          </a:solidFill>
        </p:spPr>
        <p:txBody>
          <a:bodyPr wrap="square" rtlCol="0">
            <a:spAutoFit/>
          </a:bodyPr>
          <a:lstStyle/>
          <a:p>
            <a:pPr algn="ctr">
              <a:lnSpc>
                <a:spcPct val="107000"/>
              </a:lnSpc>
              <a:spcAft>
                <a:spcPts val="800"/>
              </a:spcAft>
            </a:pPr>
            <a:r>
              <a:rPr lang="en-US" sz="5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Transportation</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518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heel(1)">
                                      <p:cBhvr>
                                        <p:cTn id="25" dur="20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1000"/>
                                        <p:tgtEl>
                                          <p:spTgt spid="19"/>
                                        </p:tgtEl>
                                      </p:cBhvr>
                                    </p:animEffect>
                                    <p:anim calcmode="lin" valueType="num">
                                      <p:cBhvr>
                                        <p:cTn id="31" dur="1000" fill="hold"/>
                                        <p:tgtEl>
                                          <p:spTgt spid="19"/>
                                        </p:tgtEl>
                                        <p:attrNameLst>
                                          <p:attrName>ppt_x</p:attrName>
                                        </p:attrNameLst>
                                      </p:cBhvr>
                                      <p:tavLst>
                                        <p:tav tm="0">
                                          <p:val>
                                            <p:strVal val="#ppt_x"/>
                                          </p:val>
                                        </p:tav>
                                        <p:tav tm="100000">
                                          <p:val>
                                            <p:strVal val="#ppt_x"/>
                                          </p:val>
                                        </p:tav>
                                      </p:tavLst>
                                    </p:anim>
                                    <p:anim calcmode="lin" valueType="num">
                                      <p:cBhvr>
                                        <p:cTn id="32" dur="1000" fill="hold"/>
                                        <p:tgtEl>
                                          <p:spTgt spid="19"/>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heel(1)">
                                      <p:cBhvr>
                                        <p:cTn id="37" dur="20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45" fill="hold">
                      <p:stCondLst>
                        <p:cond delay="indefinite"/>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heel(1)">
                                      <p:cBhvr>
                                        <p:cTn id="49" dur="20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1000"/>
                                        <p:tgtEl>
                                          <p:spTgt spid="18"/>
                                        </p:tgtEl>
                                      </p:cBhvr>
                                    </p:animEffect>
                                    <p:anim calcmode="lin" valueType="num">
                                      <p:cBhvr>
                                        <p:cTn id="55" dur="1000" fill="hold"/>
                                        <p:tgtEl>
                                          <p:spTgt spid="18"/>
                                        </p:tgtEl>
                                        <p:attrNameLst>
                                          <p:attrName>ppt_x</p:attrName>
                                        </p:attrNameLst>
                                      </p:cBhvr>
                                      <p:tavLst>
                                        <p:tav tm="0">
                                          <p:val>
                                            <p:strVal val="#ppt_x"/>
                                          </p:val>
                                        </p:tav>
                                        <p:tav tm="100000">
                                          <p:val>
                                            <p:strVal val="#ppt_x"/>
                                          </p:val>
                                        </p:tav>
                                      </p:tavLst>
                                    </p:anim>
                                    <p:anim calcmode="lin" valueType="num">
                                      <p:cBhvr>
                                        <p:cTn id="56" dur="1000" fill="hold"/>
                                        <p:tgtEl>
                                          <p:spTgt spid="18"/>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57" fill="hold">
                      <p:stCondLst>
                        <p:cond delay="indefinite"/>
                      </p:stCondLst>
                      <p:childTnLst>
                        <p:par>
                          <p:cTn id="58" fill="hold">
                            <p:stCondLst>
                              <p:cond delay="0"/>
                            </p:stCondLst>
                            <p:childTnLst>
                              <p:par>
                                <p:cTn id="59" presetID="21" presetClass="entr" presetSubtype="1" fill="hold"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wheel(1)">
                                      <p:cBhvr>
                                        <p:cTn id="61" dur="2000"/>
                                        <p:tgtEl>
                                          <p:spTgt spid="22"/>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28"/>
                                        </p:tgtEl>
                                        <p:attrNameLst>
                                          <p:attrName>style.visibility</p:attrName>
                                        </p:attrNameLst>
                                      </p:cBhvr>
                                      <p:to>
                                        <p:strVal val="visible"/>
                                      </p:to>
                                    </p:set>
                                    <p:animEffect transition="in" filter="fade">
                                      <p:cBhvr>
                                        <p:cTn id="66" dur="1000"/>
                                        <p:tgtEl>
                                          <p:spTgt spid="28"/>
                                        </p:tgtEl>
                                      </p:cBhvr>
                                    </p:animEffect>
                                    <p:anim calcmode="lin" valueType="num">
                                      <p:cBhvr>
                                        <p:cTn id="67" dur="1000" fill="hold"/>
                                        <p:tgtEl>
                                          <p:spTgt spid="28"/>
                                        </p:tgtEl>
                                        <p:attrNameLst>
                                          <p:attrName>ppt_x</p:attrName>
                                        </p:attrNameLst>
                                      </p:cBhvr>
                                      <p:tavLst>
                                        <p:tav tm="0">
                                          <p:val>
                                            <p:strVal val="#ppt_x"/>
                                          </p:val>
                                        </p:tav>
                                        <p:tav tm="100000">
                                          <p:val>
                                            <p:strVal val="#ppt_x"/>
                                          </p:val>
                                        </p:tav>
                                      </p:tavLst>
                                    </p:anim>
                                    <p:anim calcmode="lin" valueType="num">
                                      <p:cBhvr>
                                        <p:cTn id="68" dur="1000" fill="hold"/>
                                        <p:tgtEl>
                                          <p:spTgt spid="28"/>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par>
                    <p:cTn id="69" fill="hold">
                      <p:stCondLst>
                        <p:cond delay="indefinite"/>
                      </p:stCondLst>
                      <p:childTnLst>
                        <p:par>
                          <p:cTn id="70" fill="hold">
                            <p:stCondLst>
                              <p:cond delay="0"/>
                            </p:stCondLst>
                            <p:childTnLst>
                              <p:par>
                                <p:cTn id="71" presetID="21" presetClass="entr" presetSubtype="1" fill="hold" nodeType="click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wheel(1)">
                                      <p:cBhvr>
                                        <p:cTn id="73" dur="2000"/>
                                        <p:tgtEl>
                                          <p:spTgt spid="24"/>
                                        </p:tgtEl>
                                      </p:cBhvr>
                                    </p:animEffect>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29"/>
                                        </p:tgtEl>
                                        <p:attrNameLst>
                                          <p:attrName>style.visibility</p:attrName>
                                        </p:attrNameLst>
                                      </p:cBhvr>
                                      <p:to>
                                        <p:strVal val="visible"/>
                                      </p:to>
                                    </p:set>
                                    <p:animEffect transition="in" filter="fade">
                                      <p:cBhvr>
                                        <p:cTn id="78" dur="1000"/>
                                        <p:tgtEl>
                                          <p:spTgt spid="29"/>
                                        </p:tgtEl>
                                      </p:cBhvr>
                                    </p:animEffect>
                                    <p:anim calcmode="lin" valueType="num">
                                      <p:cBhvr>
                                        <p:cTn id="79" dur="1000" fill="hold"/>
                                        <p:tgtEl>
                                          <p:spTgt spid="29"/>
                                        </p:tgtEl>
                                        <p:attrNameLst>
                                          <p:attrName>ppt_x</p:attrName>
                                        </p:attrNameLst>
                                      </p:cBhvr>
                                      <p:tavLst>
                                        <p:tav tm="0">
                                          <p:val>
                                            <p:strVal val="#ppt_x"/>
                                          </p:val>
                                        </p:tav>
                                        <p:tav tm="100000">
                                          <p:val>
                                            <p:strVal val="#ppt_x"/>
                                          </p:val>
                                        </p:tav>
                                      </p:tavLst>
                                    </p:anim>
                                    <p:anim calcmode="lin" valueType="num">
                                      <p:cBhvr>
                                        <p:cTn id="80" dur="1000" fill="hold"/>
                                        <p:tgtEl>
                                          <p:spTgt spid="29"/>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par>
                    <p:cTn id="81" fill="hold">
                      <p:stCondLst>
                        <p:cond delay="indefinite"/>
                      </p:stCondLst>
                      <p:childTnLst>
                        <p:par>
                          <p:cTn id="82" fill="hold">
                            <p:stCondLst>
                              <p:cond delay="0"/>
                            </p:stCondLst>
                            <p:childTnLst>
                              <p:par>
                                <p:cTn id="83" presetID="21" presetClass="entr" presetSubtype="1" fill="hold" nodeType="click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wheel(1)">
                                      <p:cBhvr>
                                        <p:cTn id="85" dur="2000"/>
                                        <p:tgtEl>
                                          <p:spTgt spid="30"/>
                                        </p:tgtEl>
                                      </p:cBhvr>
                                    </p:animEffect>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32"/>
                                        </p:tgtEl>
                                        <p:attrNameLst>
                                          <p:attrName>style.visibility</p:attrName>
                                        </p:attrNameLst>
                                      </p:cBhvr>
                                      <p:to>
                                        <p:strVal val="visible"/>
                                      </p:to>
                                    </p:set>
                                    <p:animEffect transition="in" filter="fade">
                                      <p:cBhvr>
                                        <p:cTn id="90" dur="1000"/>
                                        <p:tgtEl>
                                          <p:spTgt spid="32"/>
                                        </p:tgtEl>
                                      </p:cBhvr>
                                    </p:animEffect>
                                    <p:anim calcmode="lin" valueType="num">
                                      <p:cBhvr>
                                        <p:cTn id="91" dur="1000" fill="hold"/>
                                        <p:tgtEl>
                                          <p:spTgt spid="32"/>
                                        </p:tgtEl>
                                        <p:attrNameLst>
                                          <p:attrName>ppt_x</p:attrName>
                                        </p:attrNameLst>
                                      </p:cBhvr>
                                      <p:tavLst>
                                        <p:tav tm="0">
                                          <p:val>
                                            <p:strVal val="#ppt_x"/>
                                          </p:val>
                                        </p:tav>
                                        <p:tav tm="100000">
                                          <p:val>
                                            <p:strVal val="#ppt_x"/>
                                          </p:val>
                                        </p:tav>
                                      </p:tavLst>
                                    </p:anim>
                                    <p:anim calcmode="lin" valueType="num">
                                      <p:cBhvr>
                                        <p:cTn id="92" dur="1000" fill="hold"/>
                                        <p:tgtEl>
                                          <p:spTgt spid="32"/>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32"/>
                                        </p:tgtEl>
                                        <p:attrNameLst>
                                          <p:attrName>style.visibility</p:attrName>
                                        </p:attrNameLst>
                                      </p:cBhvr>
                                      <p:to>
                                        <p:strVal val="hidden"/>
                                      </p:to>
                                    </p:set>
                                  </p:subTnLst>
                                </p:cTn>
                              </p:par>
                            </p:childTnLst>
                          </p:cTn>
                        </p:par>
                      </p:childTnLst>
                    </p:cTn>
                  </p:par>
                  <p:par>
                    <p:cTn id="93" fill="hold">
                      <p:stCondLst>
                        <p:cond delay="indefinite"/>
                      </p:stCondLst>
                      <p:childTnLst>
                        <p:par>
                          <p:cTn id="94" fill="hold">
                            <p:stCondLst>
                              <p:cond delay="0"/>
                            </p:stCondLst>
                            <p:childTnLst>
                              <p:par>
                                <p:cTn id="95" presetID="21" presetClass="entr" presetSubtype="1" fill="hold" nodeType="clickEffect">
                                  <p:stCondLst>
                                    <p:cond delay="0"/>
                                  </p:stCondLst>
                                  <p:childTnLst>
                                    <p:set>
                                      <p:cBhvr>
                                        <p:cTn id="96" dur="1" fill="hold">
                                          <p:stCondLst>
                                            <p:cond delay="0"/>
                                          </p:stCondLst>
                                        </p:cTn>
                                        <p:tgtEl>
                                          <p:spTgt spid="4"/>
                                        </p:tgtEl>
                                        <p:attrNameLst>
                                          <p:attrName>style.visibility</p:attrName>
                                        </p:attrNameLst>
                                      </p:cBhvr>
                                      <p:to>
                                        <p:strVal val="visible"/>
                                      </p:to>
                                    </p:set>
                                    <p:animEffect transition="in" filter="wheel(1)">
                                      <p:cBhvr>
                                        <p:cTn id="97" dur="2000"/>
                                        <p:tgtEl>
                                          <p:spTgt spid="4"/>
                                        </p:tgtEl>
                                      </p:cBhvr>
                                    </p:animEffect>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grpId="0" nodeType="clickEffect">
                                  <p:stCondLst>
                                    <p:cond delay="0"/>
                                  </p:stCondLst>
                                  <p:childTnLst>
                                    <p:set>
                                      <p:cBhvr>
                                        <p:cTn id="101" dur="1" fill="hold">
                                          <p:stCondLst>
                                            <p:cond delay="0"/>
                                          </p:stCondLst>
                                        </p:cTn>
                                        <p:tgtEl>
                                          <p:spTgt spid="20"/>
                                        </p:tgtEl>
                                        <p:attrNameLst>
                                          <p:attrName>style.visibility</p:attrName>
                                        </p:attrNameLst>
                                      </p:cBhvr>
                                      <p:to>
                                        <p:strVal val="visible"/>
                                      </p:to>
                                    </p:set>
                                    <p:animEffect transition="in" filter="fade">
                                      <p:cBhvr>
                                        <p:cTn id="102" dur="1000"/>
                                        <p:tgtEl>
                                          <p:spTgt spid="20"/>
                                        </p:tgtEl>
                                      </p:cBhvr>
                                    </p:animEffect>
                                    <p:anim calcmode="lin" valueType="num">
                                      <p:cBhvr>
                                        <p:cTn id="103" dur="1000" fill="hold"/>
                                        <p:tgtEl>
                                          <p:spTgt spid="20"/>
                                        </p:tgtEl>
                                        <p:attrNameLst>
                                          <p:attrName>ppt_x</p:attrName>
                                        </p:attrNameLst>
                                      </p:cBhvr>
                                      <p:tavLst>
                                        <p:tav tm="0">
                                          <p:val>
                                            <p:strVal val="#ppt_x"/>
                                          </p:val>
                                        </p:tav>
                                        <p:tav tm="100000">
                                          <p:val>
                                            <p:strVal val="#ppt_x"/>
                                          </p:val>
                                        </p:tav>
                                      </p:tavLst>
                                    </p:anim>
                                    <p:anim calcmode="lin" valueType="num">
                                      <p:cBhvr>
                                        <p:cTn id="104" dur="1000" fill="hold"/>
                                        <p:tgtEl>
                                          <p:spTgt spid="20"/>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4" grpId="0" animBg="1"/>
      <p:bldP spid="18" grpId="0" animBg="1"/>
      <p:bldP spid="19" grpId="0" animBg="1"/>
      <p:bldP spid="28" grpId="0" animBg="1"/>
      <p:bldP spid="29" grpId="0" animBg="1"/>
      <p:bldP spid="20" grpId="0" animBg="1"/>
      <p:bldP spid="3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BE98C3F-B317-4A2C-9353-A5D5C6A8A9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3481" y="-17583"/>
            <a:ext cx="8995713" cy="4976352"/>
          </a:xfrm>
          <a:prstGeom prst="rect">
            <a:avLst/>
          </a:prstGeom>
        </p:spPr>
      </p:pic>
      <p:sp>
        <p:nvSpPr>
          <p:cNvPr id="2" name="TextBox 1">
            <a:extLst>
              <a:ext uri="{FF2B5EF4-FFF2-40B4-BE49-F238E27FC236}">
                <a16:creationId xmlns:a16="http://schemas.microsoft.com/office/drawing/2014/main" id="{4A3F42A7-CC5C-44B0-BD32-D577FDEC5266}"/>
              </a:ext>
            </a:extLst>
          </p:cNvPr>
          <p:cNvSpPr txBox="1"/>
          <p:nvPr/>
        </p:nvSpPr>
        <p:spPr>
          <a:xfrm>
            <a:off x="1221180" y="2411949"/>
            <a:ext cx="10339754" cy="304698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9600" b="1" dirty="0"/>
              <a:t>ISSUES  CONTINUED</a:t>
            </a:r>
          </a:p>
          <a:p>
            <a:pPr algn="ctr"/>
            <a:r>
              <a:rPr lang="en-US" sz="9600" b="1" dirty="0"/>
              <a:t>(NATIONAL LEVEL)</a:t>
            </a:r>
          </a:p>
        </p:txBody>
      </p:sp>
      <p:pic>
        <p:nvPicPr>
          <p:cNvPr id="4" name="Picture 3">
            <a:extLst>
              <a:ext uri="{FF2B5EF4-FFF2-40B4-BE49-F238E27FC236}">
                <a16:creationId xmlns:a16="http://schemas.microsoft.com/office/drawing/2014/main" id="{66362728-302C-41D6-A845-1497B66C1EF6}"/>
              </a:ext>
            </a:extLst>
          </p:cNvPr>
          <p:cNvPicPr>
            <a:picLocks noChangeAspect="1"/>
          </p:cNvPicPr>
          <p:nvPr/>
        </p:nvPicPr>
        <p:blipFill rotWithShape="1">
          <a:blip r:embed="rId3">
            <a:extLst>
              <a:ext uri="{28A0092B-C50C-407E-A947-70E740481C1C}">
                <a14:useLocalDpi xmlns:a14="http://schemas.microsoft.com/office/drawing/2010/main" val="0"/>
              </a:ext>
            </a:extLst>
          </a:blip>
          <a:srcRect b="9269"/>
          <a:stretch/>
        </p:blipFill>
        <p:spPr>
          <a:xfrm>
            <a:off x="6897029" y="2895794"/>
            <a:ext cx="5294970" cy="3504024"/>
          </a:xfrm>
          <a:prstGeom prst="rect">
            <a:avLst/>
          </a:prstGeom>
        </p:spPr>
      </p:pic>
      <p:pic>
        <p:nvPicPr>
          <p:cNvPr id="4098" name="Picture 2" descr="Image result for National People's Assembly">
            <a:extLst>
              <a:ext uri="{FF2B5EF4-FFF2-40B4-BE49-F238E27FC236}">
                <a16:creationId xmlns:a16="http://schemas.microsoft.com/office/drawing/2014/main" id="{2BB83270-84B2-4C5B-861C-57DA306BBA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006" y="-17583"/>
            <a:ext cx="6590752" cy="350285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26BD97C-4CC7-4020-8E76-4CB121249C4C}"/>
              </a:ext>
            </a:extLst>
          </p:cNvPr>
          <p:cNvSpPr txBox="1"/>
          <p:nvPr/>
        </p:nvSpPr>
        <p:spPr>
          <a:xfrm>
            <a:off x="3618982" y="3751784"/>
            <a:ext cx="5784654" cy="132343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8000" b="1" dirty="0"/>
              <a:t>Democracy </a:t>
            </a:r>
          </a:p>
        </p:txBody>
      </p:sp>
      <p:pic>
        <p:nvPicPr>
          <p:cNvPr id="10" name="Picture 9">
            <a:extLst>
              <a:ext uri="{FF2B5EF4-FFF2-40B4-BE49-F238E27FC236}">
                <a16:creationId xmlns:a16="http://schemas.microsoft.com/office/drawing/2014/main" id="{D806D2FF-4423-49D3-A43B-95825953D7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617" y="2626030"/>
            <a:ext cx="6699529" cy="3768485"/>
          </a:xfrm>
          <a:prstGeom prst="rect">
            <a:avLst/>
          </a:prstGeom>
        </p:spPr>
      </p:pic>
      <p:sp>
        <p:nvSpPr>
          <p:cNvPr id="12" name="TextBox 11">
            <a:extLst>
              <a:ext uri="{FF2B5EF4-FFF2-40B4-BE49-F238E27FC236}">
                <a16:creationId xmlns:a16="http://schemas.microsoft.com/office/drawing/2014/main" id="{60E28873-89B5-424B-8184-D4627A459500}"/>
              </a:ext>
            </a:extLst>
          </p:cNvPr>
          <p:cNvSpPr txBox="1"/>
          <p:nvPr/>
        </p:nvSpPr>
        <p:spPr>
          <a:xfrm>
            <a:off x="497477" y="4304861"/>
            <a:ext cx="12137383" cy="186204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r>
              <a:rPr lang="en-US" sz="11500" b="1" dirty="0">
                <a:solidFill>
                  <a:srgbClr val="FF9900"/>
                </a:solidFill>
              </a:rPr>
              <a:t>Peace and Security</a:t>
            </a:r>
          </a:p>
        </p:txBody>
      </p:sp>
      <p:sp>
        <p:nvSpPr>
          <p:cNvPr id="15" name="TextBox 14">
            <a:extLst>
              <a:ext uri="{FF2B5EF4-FFF2-40B4-BE49-F238E27FC236}">
                <a16:creationId xmlns:a16="http://schemas.microsoft.com/office/drawing/2014/main" id="{EA9BA863-9D03-4F54-8156-750C744E818B}"/>
              </a:ext>
            </a:extLst>
          </p:cNvPr>
          <p:cNvSpPr txBox="1"/>
          <p:nvPr/>
        </p:nvSpPr>
        <p:spPr>
          <a:xfrm>
            <a:off x="-98922" y="4359388"/>
            <a:ext cx="12137383" cy="186204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11500" b="1" dirty="0"/>
              <a:t>Global warming</a:t>
            </a:r>
          </a:p>
        </p:txBody>
      </p:sp>
      <p:sp>
        <p:nvSpPr>
          <p:cNvPr id="5" name="TextBox 4">
            <a:extLst>
              <a:ext uri="{FF2B5EF4-FFF2-40B4-BE49-F238E27FC236}">
                <a16:creationId xmlns:a16="http://schemas.microsoft.com/office/drawing/2014/main" id="{24452AB8-FD34-4C60-A13C-DFCE7DFB315A}"/>
              </a:ext>
            </a:extLst>
          </p:cNvPr>
          <p:cNvSpPr txBox="1"/>
          <p:nvPr/>
        </p:nvSpPr>
        <p:spPr>
          <a:xfrm>
            <a:off x="631066" y="4328375"/>
            <a:ext cx="11165057" cy="186204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r>
              <a:rPr lang="en-US" sz="11500" b="1" dirty="0">
                <a:solidFill>
                  <a:srgbClr val="FF9900"/>
                </a:solidFill>
              </a:rPr>
              <a:t>Population aging</a:t>
            </a:r>
          </a:p>
        </p:txBody>
      </p:sp>
    </p:spTree>
    <p:extLst>
      <p:ext uri="{BB962C8B-B14F-4D97-AF65-F5344CB8AC3E}">
        <p14:creationId xmlns:p14="http://schemas.microsoft.com/office/powerpoint/2010/main" val="1088627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fade">
                                      <p:cBhvr>
                                        <p:cTn id="14" dur="1000"/>
                                        <p:tgtEl>
                                          <p:spTgt spid="4098"/>
                                        </p:tgtEl>
                                      </p:cBhvr>
                                    </p:animEffect>
                                    <p:anim calcmode="lin" valueType="num">
                                      <p:cBhvr>
                                        <p:cTn id="15" dur="1000" fill="hold"/>
                                        <p:tgtEl>
                                          <p:spTgt spid="4098"/>
                                        </p:tgtEl>
                                        <p:attrNameLst>
                                          <p:attrName>ppt_x</p:attrName>
                                        </p:attrNameLst>
                                      </p:cBhvr>
                                      <p:tavLst>
                                        <p:tav tm="0">
                                          <p:val>
                                            <p:strVal val="#ppt_x"/>
                                          </p:val>
                                        </p:tav>
                                        <p:tav tm="100000">
                                          <p:val>
                                            <p:strVal val="#ppt_x"/>
                                          </p:val>
                                        </p:tav>
                                      </p:tavLst>
                                    </p:anim>
                                    <p:anim calcmode="lin" valueType="num">
                                      <p:cBhvr>
                                        <p:cTn id="16"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52" fill="hold">
                      <p:stCondLst>
                        <p:cond delay="indefinite"/>
                      </p:stCondLst>
                      <p:childTnLst>
                        <p:par>
                          <p:cTn id="53" fill="hold">
                            <p:stCondLst>
                              <p:cond delay="0"/>
                            </p:stCondLst>
                            <p:childTnLst>
                              <p:par>
                                <p:cTn id="54" presetID="21" presetClass="entr" presetSubtype="1" fill="hold" nodeType="clickEffect">
                                  <p:stCondLst>
                                    <p:cond delay="0"/>
                                  </p:stCondLst>
                                  <p:childTnLst>
                                    <p:set>
                                      <p:cBhvr>
                                        <p:cTn id="55" dur="1" fill="hold">
                                          <p:stCondLst>
                                            <p:cond delay="0"/>
                                          </p:stCondLst>
                                        </p:cTn>
                                        <p:tgtEl>
                                          <p:spTgt spid="4"/>
                                        </p:tgtEl>
                                        <p:attrNameLst>
                                          <p:attrName>style.visibility</p:attrName>
                                        </p:attrNameLst>
                                      </p:cBhvr>
                                      <p:to>
                                        <p:strVal val="visible"/>
                                      </p:to>
                                    </p:set>
                                    <p:animEffect transition="in" filter="wheel(1)">
                                      <p:cBhvr>
                                        <p:cTn id="56" dur="2000"/>
                                        <p:tgtEl>
                                          <p:spTgt spid="4"/>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fade">
                                      <p:cBhvr>
                                        <p:cTn id="61" dur="1000"/>
                                        <p:tgtEl>
                                          <p:spTgt spid="5"/>
                                        </p:tgtEl>
                                      </p:cBhvr>
                                    </p:animEffect>
                                    <p:anim calcmode="lin" valueType="num">
                                      <p:cBhvr>
                                        <p:cTn id="62" dur="1000" fill="hold"/>
                                        <p:tgtEl>
                                          <p:spTgt spid="5"/>
                                        </p:tgtEl>
                                        <p:attrNameLst>
                                          <p:attrName>ppt_x</p:attrName>
                                        </p:attrNameLst>
                                      </p:cBhvr>
                                      <p:tavLst>
                                        <p:tav tm="0">
                                          <p:val>
                                            <p:strVal val="#ppt_x"/>
                                          </p:val>
                                        </p:tav>
                                        <p:tav tm="100000">
                                          <p:val>
                                            <p:strVal val="#ppt_x"/>
                                          </p:val>
                                        </p:tav>
                                      </p:tavLst>
                                    </p:anim>
                                    <p:anim calcmode="lin" valueType="num">
                                      <p:cBhvr>
                                        <p:cTn id="63" dur="1000" fill="hold"/>
                                        <p:tgtEl>
                                          <p:spTgt spid="5"/>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2" grpId="0"/>
      <p:bldP spid="15"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1F34C1-5D20-4B8B-8CB2-AA4B5CB8D786}"/>
              </a:ext>
            </a:extLst>
          </p:cNvPr>
          <p:cNvSpPr txBox="1"/>
          <p:nvPr/>
        </p:nvSpPr>
        <p:spPr>
          <a:xfrm>
            <a:off x="1111669" y="481261"/>
            <a:ext cx="6689558" cy="553491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857250" indent="-857250">
              <a:buFont typeface="Wingdings" panose="05000000000000000000" pitchFamily="2" charset="2"/>
              <a:buChar char="§"/>
            </a:pPr>
            <a:r>
              <a:rPr lang="en-US" sz="3200" b="1" dirty="0">
                <a:solidFill>
                  <a:schemeClr val="accent4">
                    <a:lumMod val="50000"/>
                  </a:schemeClr>
                </a:solidFill>
              </a:rPr>
              <a:t>Ethiopia plans to become a middle income country  by 2025. Will it succeed? </a:t>
            </a:r>
          </a:p>
          <a:p>
            <a:r>
              <a:rPr lang="en-US" sz="3200" b="1" dirty="0">
                <a:solidFill>
                  <a:schemeClr val="accent4">
                    <a:lumMod val="50000"/>
                  </a:schemeClr>
                </a:solidFill>
              </a:rPr>
              <a:t>        Has its demography put it off </a:t>
            </a:r>
          </a:p>
          <a:p>
            <a:r>
              <a:rPr lang="en-US" sz="3200" b="1" dirty="0">
                <a:solidFill>
                  <a:schemeClr val="accent4">
                    <a:lumMod val="50000"/>
                  </a:schemeClr>
                </a:solidFill>
              </a:rPr>
              <a:t>        course? </a:t>
            </a:r>
          </a:p>
          <a:p>
            <a:pPr marL="857250" indent="-857250">
              <a:buFont typeface="Wingdings" panose="05000000000000000000" pitchFamily="2" charset="2"/>
              <a:buChar char="§"/>
            </a:pPr>
            <a:endParaRPr lang="en-US" sz="2400" b="1" dirty="0">
              <a:solidFill>
                <a:schemeClr val="accent4">
                  <a:lumMod val="50000"/>
                </a:schemeClr>
              </a:solidFill>
            </a:endParaRPr>
          </a:p>
          <a:p>
            <a:pPr marL="857250" indent="-857250">
              <a:buFont typeface="Wingdings" panose="05000000000000000000" pitchFamily="2" charset="2"/>
              <a:buChar char="§"/>
            </a:pPr>
            <a:r>
              <a:rPr lang="en-US" sz="3200" b="1" dirty="0">
                <a:solidFill>
                  <a:schemeClr val="accent4">
                    <a:lumMod val="50000"/>
                  </a:schemeClr>
                </a:solidFill>
              </a:rPr>
              <a:t>Vietnam resolved to become  a middle income country in 30 years (by 2016). Has it succeeded?  </a:t>
            </a:r>
          </a:p>
        </p:txBody>
      </p:sp>
      <p:sp>
        <p:nvSpPr>
          <p:cNvPr id="3" name="Rectangle 2">
            <a:extLst>
              <a:ext uri="{FF2B5EF4-FFF2-40B4-BE49-F238E27FC236}">
                <a16:creationId xmlns:a16="http://schemas.microsoft.com/office/drawing/2014/main" id="{FB3E03EE-4D26-4E01-8420-83F827BB18AC}"/>
              </a:ext>
            </a:extLst>
          </p:cNvPr>
          <p:cNvSpPr/>
          <p:nvPr/>
        </p:nvSpPr>
        <p:spPr>
          <a:xfrm>
            <a:off x="9182501" y="457685"/>
            <a:ext cx="2821928" cy="2308324"/>
          </a:xfrm>
          <a:prstGeom prst="rect">
            <a:avLst/>
          </a:prstGeom>
          <a:ln w="38100">
            <a:solidFill>
              <a:srgbClr val="FF0000"/>
            </a:solidFill>
          </a:ln>
        </p:spPr>
        <p:txBody>
          <a:bodyPr wrap="square">
            <a:spAutoFit/>
          </a:bodyPr>
          <a:lstStyle/>
          <a:p>
            <a:r>
              <a:rPr lang="en-US" dirty="0">
                <a:latin typeface="Times New Roman" panose="02020603050405020304" pitchFamily="18" charset="0"/>
              </a:rPr>
              <a:t>The major objective of the second Growth and Transformation Plan (GTP II) is to serve as a spring board towards realizing the national vision of becoming a low middle-income country by 2025</a:t>
            </a:r>
            <a:endParaRPr lang="en-US" dirty="0"/>
          </a:p>
        </p:txBody>
      </p:sp>
      <p:sp>
        <p:nvSpPr>
          <p:cNvPr id="4" name="Rectangle 3">
            <a:extLst>
              <a:ext uri="{FF2B5EF4-FFF2-40B4-BE49-F238E27FC236}">
                <a16:creationId xmlns:a16="http://schemas.microsoft.com/office/drawing/2014/main" id="{0A8D570F-6AB1-42D2-9564-9949989B190D}"/>
              </a:ext>
            </a:extLst>
          </p:cNvPr>
          <p:cNvSpPr/>
          <p:nvPr/>
        </p:nvSpPr>
        <p:spPr>
          <a:xfrm>
            <a:off x="9321326" y="2766009"/>
            <a:ext cx="2544278" cy="1169551"/>
          </a:xfrm>
          <a:prstGeom prst="rect">
            <a:avLst/>
          </a:prstGeom>
          <a:ln w="28575">
            <a:noFill/>
          </a:ln>
        </p:spPr>
        <p:txBody>
          <a:bodyPr wrap="square">
            <a:spAutoFit/>
          </a:bodyPr>
          <a:lstStyle/>
          <a:p>
            <a:r>
              <a:rPr lang="en-US" sz="1400" dirty="0">
                <a:latin typeface="Times New Roman" panose="02020603050405020304" pitchFamily="18" charset="0"/>
              </a:rPr>
              <a:t>Source: </a:t>
            </a:r>
            <a:r>
              <a:rPr lang="en-US" sz="1400" b="1" dirty="0">
                <a:latin typeface="Times New Roman" panose="02020603050405020304" pitchFamily="18" charset="0"/>
              </a:rPr>
              <a:t>Federal Democratic Republic of Ethiopia </a:t>
            </a:r>
          </a:p>
          <a:p>
            <a:r>
              <a:rPr lang="en-US" sz="1400" dirty="0">
                <a:latin typeface="Times New Roman" panose="02020603050405020304" pitchFamily="18" charset="0"/>
              </a:rPr>
              <a:t>Growth and Transformation Plan II (GTP II), (2015/16-2019/20)</a:t>
            </a:r>
          </a:p>
          <a:p>
            <a:r>
              <a:rPr lang="en-US" sz="1400" dirty="0">
                <a:latin typeface="Times New Roman" panose="02020603050405020304" pitchFamily="18" charset="0"/>
              </a:rPr>
              <a:t>Volume I. Main text</a:t>
            </a:r>
            <a:endParaRPr lang="en-US" sz="1400" dirty="0"/>
          </a:p>
        </p:txBody>
      </p:sp>
    </p:spTree>
    <p:extLst>
      <p:ext uri="{BB962C8B-B14F-4D97-AF65-F5344CB8AC3E}">
        <p14:creationId xmlns:p14="http://schemas.microsoft.com/office/powerpoint/2010/main" val="1972923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99823" y="608773"/>
            <a:ext cx="3395413" cy="5578978"/>
          </a:xfrm>
        </p:spPr>
        <p:txBody>
          <a:bodyPr>
            <a:noAutofit/>
          </a:bodyPr>
          <a:lstStyle/>
          <a:p>
            <a:pPr marL="0" indent="0" fontAlgn="base">
              <a:buNone/>
            </a:pPr>
            <a:r>
              <a:rPr lang="en-GB" sz="1800" dirty="0"/>
              <a:t>  It is useful to consider the rate of population change and not just the overall size  </a:t>
            </a:r>
            <a:br>
              <a:rPr lang="en-GB" sz="1800" dirty="0"/>
            </a:br>
            <a:br>
              <a:rPr lang="en-GB" sz="1800" dirty="0"/>
            </a:br>
            <a:br>
              <a:rPr lang="en-GB" sz="1800" dirty="0"/>
            </a:br>
            <a:r>
              <a:rPr lang="en-GB" sz="1800" dirty="0"/>
              <a:t>The annual global growth rates peaked in 1962. </a:t>
            </a:r>
            <a:br>
              <a:rPr lang="en-GB" sz="1800" dirty="0"/>
            </a:br>
            <a:br>
              <a:rPr lang="en-GB" sz="1800" dirty="0"/>
            </a:br>
            <a:r>
              <a:rPr lang="en-GB" sz="1800" dirty="0"/>
              <a:t>Growth rates are likely going to continue decreasing through the century. </a:t>
            </a:r>
            <a:br>
              <a:rPr lang="en-GB" sz="1800" dirty="0"/>
            </a:br>
            <a:br>
              <a:rPr lang="en-GB" sz="1800" dirty="0"/>
            </a:br>
            <a:r>
              <a:rPr lang="en-GB" sz="1800" dirty="0"/>
              <a:t>While the world population quadrupled in the 20th century, it will not even double in the 21st century.</a:t>
            </a:r>
            <a:br>
              <a:rPr lang="en-GB" sz="1800" dirty="0"/>
            </a:br>
            <a:br>
              <a:rPr lang="en-GB" sz="1800" dirty="0"/>
            </a:br>
            <a:r>
              <a:rPr lang="en-GB" sz="1800" dirty="0"/>
              <a:t>This means that the human population is not currently growing exponentially as some feared. </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6764" y="466900"/>
            <a:ext cx="8403059" cy="5882141"/>
          </a:xfrm>
          <a:prstGeom prst="rect">
            <a:avLst/>
          </a:prstGeom>
        </p:spPr>
      </p:pic>
      <p:sp>
        <p:nvSpPr>
          <p:cNvPr id="4" name="AutoShape 2" descr="x_{t}=x_{0}(1+r)^{t}">
            <a:extLst>
              <a:ext uri="{FF2B5EF4-FFF2-40B4-BE49-F238E27FC236}">
                <a16:creationId xmlns:a16="http://schemas.microsoft.com/office/drawing/2014/main" id="{32B9A00E-AAC5-429F-8D86-ABA90CC3532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Star: 5 Points 4">
            <a:extLst>
              <a:ext uri="{FF2B5EF4-FFF2-40B4-BE49-F238E27FC236}">
                <a16:creationId xmlns:a16="http://schemas.microsoft.com/office/drawing/2014/main" id="{D83EB2E9-46D7-480E-971A-DEACFD7B8173}"/>
              </a:ext>
            </a:extLst>
          </p:cNvPr>
          <p:cNvSpPr/>
          <p:nvPr/>
        </p:nvSpPr>
        <p:spPr>
          <a:xfrm>
            <a:off x="6291957" y="868065"/>
            <a:ext cx="282429" cy="276999"/>
          </a:xfrm>
          <a:prstGeom prst="star5">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1">
            <a:extLst>
              <a:ext uri="{FF2B5EF4-FFF2-40B4-BE49-F238E27FC236}">
                <a16:creationId xmlns:a16="http://schemas.microsoft.com/office/drawing/2014/main" id="{36CA8696-6ED9-4DDC-89D2-CF788F08105E}"/>
              </a:ext>
            </a:extLst>
          </p:cNvPr>
          <p:cNvSpPr txBox="1"/>
          <p:nvPr/>
        </p:nvSpPr>
        <p:spPr>
          <a:xfrm>
            <a:off x="5943599" y="549196"/>
            <a:ext cx="1611745" cy="27699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800" b="1" i="0" dirty="0">
                <a:solidFill>
                  <a:srgbClr val="CC0066"/>
                </a:solidFill>
              </a:rPr>
              <a:t>Ethiopia: 2.5%</a:t>
            </a:r>
          </a:p>
        </p:txBody>
      </p:sp>
      <p:sp>
        <p:nvSpPr>
          <p:cNvPr id="9" name="Star: 5 Points 8">
            <a:extLst>
              <a:ext uri="{FF2B5EF4-FFF2-40B4-BE49-F238E27FC236}">
                <a16:creationId xmlns:a16="http://schemas.microsoft.com/office/drawing/2014/main" id="{51A7753A-4C57-4590-8536-DA02956719D8}"/>
              </a:ext>
            </a:extLst>
          </p:cNvPr>
          <p:cNvSpPr/>
          <p:nvPr/>
        </p:nvSpPr>
        <p:spPr>
          <a:xfrm>
            <a:off x="6418249" y="3190771"/>
            <a:ext cx="282429" cy="276999"/>
          </a:xfrm>
          <a:prstGeom prst="star5">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
            <a:extLst>
              <a:ext uri="{FF2B5EF4-FFF2-40B4-BE49-F238E27FC236}">
                <a16:creationId xmlns:a16="http://schemas.microsoft.com/office/drawing/2014/main" id="{B4558DD0-8FA5-4A26-95A0-3F6FD2C5C4C9}"/>
              </a:ext>
            </a:extLst>
          </p:cNvPr>
          <p:cNvSpPr txBox="1"/>
          <p:nvPr/>
        </p:nvSpPr>
        <p:spPr>
          <a:xfrm>
            <a:off x="5870895" y="2915862"/>
            <a:ext cx="1684449" cy="27699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800" b="1" i="0" dirty="0">
                <a:solidFill>
                  <a:srgbClr val="CC0066"/>
                </a:solidFill>
              </a:rPr>
              <a:t>Vietnam: 1.0%</a:t>
            </a:r>
          </a:p>
        </p:txBody>
      </p:sp>
    </p:spTree>
    <p:extLst>
      <p:ext uri="{BB962C8B-B14F-4D97-AF65-F5344CB8AC3E}">
        <p14:creationId xmlns:p14="http://schemas.microsoft.com/office/powerpoint/2010/main" val="4043551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BE5CCCCB-AF15-4AA0-871D-995C962EAD5F}"/>
              </a:ext>
            </a:extLst>
          </p:cNvPr>
          <p:cNvGraphicFramePr>
            <a:graphicFrameLocks noGrp="1"/>
          </p:cNvGraphicFramePr>
          <p:nvPr>
            <p:extLst>
              <p:ext uri="{D42A27DB-BD31-4B8C-83A1-F6EECF244321}">
                <p14:modId xmlns:p14="http://schemas.microsoft.com/office/powerpoint/2010/main" val="3260735600"/>
              </p:ext>
            </p:extLst>
          </p:nvPr>
        </p:nvGraphicFramePr>
        <p:xfrm>
          <a:off x="250873" y="98475"/>
          <a:ext cx="11690253" cy="6035040"/>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B915ABBF-B4B5-45C2-9319-74EDD9D071A5}"/>
              </a:ext>
            </a:extLst>
          </p:cNvPr>
          <p:cNvSpPr/>
          <p:nvPr/>
        </p:nvSpPr>
        <p:spPr>
          <a:xfrm>
            <a:off x="2916702" y="6121623"/>
            <a:ext cx="6358596" cy="276999"/>
          </a:xfrm>
          <a:prstGeom prst="rect">
            <a:avLst/>
          </a:prstGeom>
        </p:spPr>
        <p:txBody>
          <a:bodyPr wrap="square">
            <a:spAutoFit/>
          </a:bodyPr>
          <a:lstStyle/>
          <a:p>
            <a:r>
              <a:rPr lang="en-US" sz="1200" dirty="0"/>
              <a:t>Source: https://unstats.un.org/unsd/demographic/meetings/wshops/Morocco/2012/docs/s01.ppt</a:t>
            </a:r>
          </a:p>
        </p:txBody>
      </p:sp>
      <p:sp>
        <p:nvSpPr>
          <p:cNvPr id="4" name="Star: 5 Points 3">
            <a:extLst>
              <a:ext uri="{FF2B5EF4-FFF2-40B4-BE49-F238E27FC236}">
                <a16:creationId xmlns:a16="http://schemas.microsoft.com/office/drawing/2014/main" id="{0E5A72E0-A461-457A-B394-B564420236D1}"/>
              </a:ext>
            </a:extLst>
          </p:cNvPr>
          <p:cNvSpPr/>
          <p:nvPr/>
        </p:nvSpPr>
        <p:spPr>
          <a:xfrm>
            <a:off x="5813571" y="918513"/>
            <a:ext cx="282429" cy="276999"/>
          </a:xfrm>
          <a:prstGeom prst="star5">
            <a:avLst/>
          </a:prstGeom>
          <a:solidFill>
            <a:srgbClr val="A74D25"/>
          </a:solidFill>
          <a:ln>
            <a:solidFill>
              <a:srgbClr val="A74D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tar: 5 Points 5">
            <a:extLst>
              <a:ext uri="{FF2B5EF4-FFF2-40B4-BE49-F238E27FC236}">
                <a16:creationId xmlns:a16="http://schemas.microsoft.com/office/drawing/2014/main" id="{6D6646CE-A85A-42D8-9378-D1171D099B99}"/>
              </a:ext>
            </a:extLst>
          </p:cNvPr>
          <p:cNvSpPr/>
          <p:nvPr/>
        </p:nvSpPr>
        <p:spPr>
          <a:xfrm>
            <a:off x="5770027" y="2702531"/>
            <a:ext cx="282429" cy="276999"/>
          </a:xfrm>
          <a:prstGeom prst="star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6552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26360" y="2001349"/>
            <a:ext cx="2724615" cy="2647654"/>
          </a:xfrm>
          <a:ln>
            <a:solidFill>
              <a:schemeClr val="accent1"/>
            </a:solidFill>
          </a:ln>
        </p:spPr>
        <p:txBody>
          <a:bodyPr>
            <a:noAutofit/>
          </a:bodyPr>
          <a:lstStyle/>
          <a:p>
            <a:pPr fontAlgn="base">
              <a:buFont typeface="Wingdings" panose="05000000000000000000" pitchFamily="2" charset="2"/>
              <a:buChar char="§"/>
            </a:pPr>
            <a:r>
              <a:rPr lang="en-GB" sz="2400" dirty="0"/>
              <a:t>Global population reached 1 billion in 1820 </a:t>
            </a:r>
          </a:p>
          <a:p>
            <a:pPr fontAlgn="base">
              <a:buFont typeface="Wingdings" panose="05000000000000000000" pitchFamily="2" charset="2"/>
              <a:buChar char="§"/>
            </a:pPr>
            <a:r>
              <a:rPr lang="en-GB" sz="2400" dirty="0"/>
              <a:t>7.8 billion in 2020   (</a:t>
            </a:r>
            <a:r>
              <a:rPr lang="en-US" sz="2400" dirty="0"/>
              <a:t>7 percent of humans who ever lived)</a:t>
            </a:r>
            <a:endParaRPr lang="en-GB" sz="2400" dirty="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438" t="440" r="1988" b="-440"/>
          <a:stretch/>
        </p:blipFill>
        <p:spPr>
          <a:xfrm>
            <a:off x="103517" y="466900"/>
            <a:ext cx="9136736" cy="6016164"/>
          </a:xfrm>
          <a:prstGeom prst="rect">
            <a:avLst/>
          </a:prstGeom>
        </p:spPr>
      </p:pic>
      <p:cxnSp>
        <p:nvCxnSpPr>
          <p:cNvPr id="5" name="Straight Connector 4">
            <a:extLst>
              <a:ext uri="{FF2B5EF4-FFF2-40B4-BE49-F238E27FC236}">
                <a16:creationId xmlns:a16="http://schemas.microsoft.com/office/drawing/2014/main" id="{D71A3DF3-0E6B-4E98-AFA8-33F3C0AB87CF}"/>
              </a:ext>
            </a:extLst>
          </p:cNvPr>
          <p:cNvCxnSpPr>
            <a:cxnSpLocks/>
          </p:cNvCxnSpPr>
          <p:nvPr/>
        </p:nvCxnSpPr>
        <p:spPr>
          <a:xfrm>
            <a:off x="5446092" y="2001348"/>
            <a:ext cx="0" cy="383721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303E03B-292E-4878-A14F-E866302761D3}"/>
              </a:ext>
            </a:extLst>
          </p:cNvPr>
          <p:cNvCxnSpPr>
            <a:cxnSpLocks/>
          </p:cNvCxnSpPr>
          <p:nvPr/>
        </p:nvCxnSpPr>
        <p:spPr>
          <a:xfrm>
            <a:off x="7224924" y="701207"/>
            <a:ext cx="2" cy="513735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5218F1B-3F32-4C96-BDC8-3CD3D2FF8AAF}"/>
              </a:ext>
            </a:extLst>
          </p:cNvPr>
          <p:cNvSpPr txBox="1"/>
          <p:nvPr/>
        </p:nvSpPr>
        <p:spPr>
          <a:xfrm>
            <a:off x="2470102" y="1078018"/>
            <a:ext cx="4109960" cy="923330"/>
          </a:xfrm>
          <a:prstGeom prst="rect">
            <a:avLst/>
          </a:prstGeom>
          <a:noFill/>
          <a:ln>
            <a:solidFill>
              <a:srgbClr val="FF0000"/>
            </a:solidFill>
          </a:ln>
        </p:spPr>
        <p:txBody>
          <a:bodyPr wrap="square" rtlCol="0">
            <a:spAutoFit/>
          </a:bodyPr>
          <a:lstStyle/>
          <a:p>
            <a:pPr algn="ctr"/>
            <a:r>
              <a:rPr lang="en-US" b="1" dirty="0">
                <a:solidFill>
                  <a:srgbClr val="FF0000"/>
                </a:solidFill>
              </a:rPr>
              <a:t>1950: </a:t>
            </a:r>
            <a:r>
              <a:rPr lang="en-US" dirty="0"/>
              <a:t>More than twice as many Europeans (529,329,000) as Africans (227,794,000)  </a:t>
            </a:r>
          </a:p>
        </p:txBody>
      </p:sp>
      <p:sp>
        <p:nvSpPr>
          <p:cNvPr id="8" name="TextBox 7">
            <a:extLst>
              <a:ext uri="{FF2B5EF4-FFF2-40B4-BE49-F238E27FC236}">
                <a16:creationId xmlns:a16="http://schemas.microsoft.com/office/drawing/2014/main" id="{3E082803-6EF3-4840-BAFA-B902B97624AB}"/>
              </a:ext>
            </a:extLst>
          </p:cNvPr>
          <p:cNvSpPr txBox="1"/>
          <p:nvPr/>
        </p:nvSpPr>
        <p:spPr>
          <a:xfrm>
            <a:off x="6002978" y="20108"/>
            <a:ext cx="5104991" cy="646331"/>
          </a:xfrm>
          <a:prstGeom prst="rect">
            <a:avLst/>
          </a:prstGeom>
          <a:noFill/>
          <a:ln>
            <a:solidFill>
              <a:srgbClr val="FF0000"/>
            </a:solidFill>
          </a:ln>
        </p:spPr>
        <p:txBody>
          <a:bodyPr wrap="square" rtlCol="0">
            <a:spAutoFit/>
          </a:bodyPr>
          <a:lstStyle/>
          <a:p>
            <a:pPr algn="ctr"/>
            <a:r>
              <a:rPr lang="en-US" b="1" dirty="0">
                <a:solidFill>
                  <a:srgbClr val="FF0000"/>
                </a:solidFill>
              </a:rPr>
              <a:t>2019: </a:t>
            </a:r>
            <a:r>
              <a:rPr lang="en-US" dirty="0"/>
              <a:t>Nearly twice as many Africans (1,340,598) as Europeans (747,636,000)</a:t>
            </a:r>
          </a:p>
        </p:txBody>
      </p:sp>
      <p:sp>
        <p:nvSpPr>
          <p:cNvPr id="18" name="Rectangle 17">
            <a:extLst>
              <a:ext uri="{FF2B5EF4-FFF2-40B4-BE49-F238E27FC236}">
                <a16:creationId xmlns:a16="http://schemas.microsoft.com/office/drawing/2014/main" id="{5B90DAE3-2856-4B7C-9675-4B7D8C045842}"/>
              </a:ext>
            </a:extLst>
          </p:cNvPr>
          <p:cNvSpPr/>
          <p:nvPr/>
        </p:nvSpPr>
        <p:spPr>
          <a:xfrm>
            <a:off x="10143388" y="3905567"/>
            <a:ext cx="1929162" cy="369332"/>
          </a:xfrm>
          <a:prstGeom prst="rect">
            <a:avLst/>
          </a:prstGeom>
        </p:spPr>
        <p:txBody>
          <a:bodyPr wrap="square">
            <a:spAutoFit/>
          </a:bodyPr>
          <a:lstStyle/>
          <a:p>
            <a:pPr fontAlgn="base"/>
            <a:r>
              <a:rPr lang="en-GB" dirty="0"/>
              <a:t>.</a:t>
            </a:r>
          </a:p>
        </p:txBody>
      </p:sp>
    </p:spTree>
    <p:extLst>
      <p:ext uri="{BB962C8B-B14F-4D97-AF65-F5344CB8AC3E}">
        <p14:creationId xmlns:p14="http://schemas.microsoft.com/office/powerpoint/2010/main" val="3329576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A271415-F7B2-4921-9C46-1749B7532B2A}"/>
              </a:ext>
            </a:extLst>
          </p:cNvPr>
          <p:cNvSpPr/>
          <p:nvPr/>
        </p:nvSpPr>
        <p:spPr>
          <a:xfrm>
            <a:off x="2286000" y="6121623"/>
            <a:ext cx="6989298" cy="261610"/>
          </a:xfrm>
          <a:prstGeom prst="rect">
            <a:avLst/>
          </a:prstGeom>
        </p:spPr>
        <p:txBody>
          <a:bodyPr wrap="square">
            <a:spAutoFit/>
          </a:bodyPr>
          <a:lstStyle/>
          <a:p>
            <a:r>
              <a:rPr lang="en-US" sz="1050" dirty="0"/>
              <a:t>Source: Based on  https://unstats.un.org/unsd/demographic/meetings/wshops/Morocco/2012/docs/s01.ppt</a:t>
            </a:r>
          </a:p>
        </p:txBody>
      </p:sp>
      <p:graphicFrame>
        <p:nvGraphicFramePr>
          <p:cNvPr id="7" name="Chart 6">
            <a:extLst>
              <a:ext uri="{FF2B5EF4-FFF2-40B4-BE49-F238E27FC236}">
                <a16:creationId xmlns:a16="http://schemas.microsoft.com/office/drawing/2014/main" id="{CE9D0C63-CA92-419B-9BEC-4A6E0B3DA028}"/>
              </a:ext>
            </a:extLst>
          </p:cNvPr>
          <p:cNvGraphicFramePr>
            <a:graphicFrameLocks/>
          </p:cNvGraphicFramePr>
          <p:nvPr>
            <p:extLst>
              <p:ext uri="{D42A27DB-BD31-4B8C-83A1-F6EECF244321}">
                <p14:modId xmlns:p14="http://schemas.microsoft.com/office/powerpoint/2010/main" val="706250987"/>
              </p:ext>
            </p:extLst>
          </p:nvPr>
        </p:nvGraphicFramePr>
        <p:xfrm>
          <a:off x="998376" y="106878"/>
          <a:ext cx="10338318" cy="60886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06688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7E80BF17-B056-4D9C-B722-1312E9D25791}"/>
              </a:ext>
            </a:extLst>
          </p:cNvPr>
          <p:cNvGraphicFramePr>
            <a:graphicFrameLocks/>
          </p:cNvGraphicFramePr>
          <p:nvPr>
            <p:extLst>
              <p:ext uri="{D42A27DB-BD31-4B8C-83A1-F6EECF244321}">
                <p14:modId xmlns:p14="http://schemas.microsoft.com/office/powerpoint/2010/main" val="2696694217"/>
              </p:ext>
            </p:extLst>
          </p:nvPr>
        </p:nvGraphicFramePr>
        <p:xfrm>
          <a:off x="780585" y="78059"/>
          <a:ext cx="10114156" cy="6079853"/>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1308B31F-C63E-425C-8464-67AE0DEC9946}"/>
              </a:ext>
            </a:extLst>
          </p:cNvPr>
          <p:cNvSpPr/>
          <p:nvPr/>
        </p:nvSpPr>
        <p:spPr>
          <a:xfrm>
            <a:off x="4108066" y="6004023"/>
            <a:ext cx="3776931" cy="307777"/>
          </a:xfrm>
          <a:prstGeom prst="rect">
            <a:avLst/>
          </a:prstGeom>
        </p:spPr>
        <p:txBody>
          <a:bodyPr wrap="none">
            <a:spAutoFit/>
          </a:bodyPr>
          <a:lstStyle/>
          <a:p>
            <a:r>
              <a:rPr lang="en-US" sz="1400" dirty="0">
                <a:hlinkClick r:id="rId3"/>
              </a:rPr>
              <a:t>https://population.un.org/wup/Country-Profiles/</a:t>
            </a:r>
            <a:endParaRPr lang="en-US" sz="1400" dirty="0"/>
          </a:p>
        </p:txBody>
      </p:sp>
    </p:spTree>
    <p:extLst>
      <p:ext uri="{BB962C8B-B14F-4D97-AF65-F5344CB8AC3E}">
        <p14:creationId xmlns:p14="http://schemas.microsoft.com/office/powerpoint/2010/main" val="2208159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B6BCB0-8041-43C4-9391-CE5C44235C32}"/>
              </a:ext>
            </a:extLst>
          </p:cNvPr>
          <p:cNvSpPr txBox="1"/>
          <p:nvPr/>
        </p:nvSpPr>
        <p:spPr>
          <a:xfrm>
            <a:off x="436915" y="2751891"/>
            <a:ext cx="11318170" cy="861774"/>
          </a:xfrm>
          <a:prstGeom prst="rect">
            <a:avLst/>
          </a:prstGeom>
          <a:noFill/>
        </p:spPr>
        <p:txBody>
          <a:bodyPr wrap="square" rtlCol="0">
            <a:spAutoFit/>
          </a:bodyPr>
          <a:lstStyle/>
          <a:p>
            <a:pPr marL="685800" indent="-685800">
              <a:buFont typeface="Wingdings" panose="05000000000000000000" pitchFamily="2" charset="2"/>
              <a:buChar char="§"/>
            </a:pPr>
            <a:endParaRPr lang="en-US" b="1" dirty="0"/>
          </a:p>
          <a:p>
            <a:endParaRPr lang="en-US" sz="3200" dirty="0"/>
          </a:p>
        </p:txBody>
      </p:sp>
      <p:sp>
        <p:nvSpPr>
          <p:cNvPr id="3" name="Rectangle 2">
            <a:extLst>
              <a:ext uri="{FF2B5EF4-FFF2-40B4-BE49-F238E27FC236}">
                <a16:creationId xmlns:a16="http://schemas.microsoft.com/office/drawing/2014/main" id="{292F6E3F-5D9B-493D-BE9F-9AA7A448EDFA}"/>
              </a:ext>
            </a:extLst>
          </p:cNvPr>
          <p:cNvSpPr/>
          <p:nvPr/>
        </p:nvSpPr>
        <p:spPr>
          <a:xfrm>
            <a:off x="0" y="0"/>
            <a:ext cx="12160927" cy="1107996"/>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n-US" sz="6600" b="1" dirty="0">
                <a:solidFill>
                  <a:schemeClr val="bg1"/>
                </a:solidFill>
              </a:rPr>
              <a:t>Keynote Vision: Ethiopia 2050 </a:t>
            </a:r>
          </a:p>
        </p:txBody>
      </p:sp>
      <p:sp>
        <p:nvSpPr>
          <p:cNvPr id="4" name="Rectangle 3">
            <a:extLst>
              <a:ext uri="{FF2B5EF4-FFF2-40B4-BE49-F238E27FC236}">
                <a16:creationId xmlns:a16="http://schemas.microsoft.com/office/drawing/2014/main" id="{7F0375FA-617D-4004-9A08-ACD85C73F5C2}"/>
              </a:ext>
            </a:extLst>
          </p:cNvPr>
          <p:cNvSpPr/>
          <p:nvPr/>
        </p:nvSpPr>
        <p:spPr>
          <a:xfrm>
            <a:off x="530899" y="4229219"/>
            <a:ext cx="4173463" cy="584775"/>
          </a:xfrm>
          <a:prstGeom prst="rect">
            <a:avLst/>
          </a:prstGeom>
        </p:spPr>
        <p:txBody>
          <a:bodyPr wrap="square">
            <a:spAutoFit/>
          </a:bodyPr>
          <a:lstStyle/>
          <a:p>
            <a:pPr marL="2057400" lvl="3" indent="-685800">
              <a:buFont typeface="Wingdings" panose="05000000000000000000" pitchFamily="2" charset="2"/>
              <a:buChar char="§"/>
            </a:pPr>
            <a:r>
              <a:rPr lang="en-US" sz="3200" b="1" dirty="0">
                <a:solidFill>
                  <a:srgbClr val="0070C0"/>
                </a:solidFill>
              </a:rPr>
              <a:t>Wildcards</a:t>
            </a:r>
          </a:p>
        </p:txBody>
      </p:sp>
      <p:sp>
        <p:nvSpPr>
          <p:cNvPr id="5" name="Rectangle 4">
            <a:extLst>
              <a:ext uri="{FF2B5EF4-FFF2-40B4-BE49-F238E27FC236}">
                <a16:creationId xmlns:a16="http://schemas.microsoft.com/office/drawing/2014/main" id="{FD2C980F-0EC9-4484-9D4A-486F68EA0E16}"/>
              </a:ext>
            </a:extLst>
          </p:cNvPr>
          <p:cNvSpPr/>
          <p:nvPr/>
        </p:nvSpPr>
        <p:spPr>
          <a:xfrm>
            <a:off x="2617631" y="3881678"/>
            <a:ext cx="9019067" cy="1815882"/>
          </a:xfrm>
          <a:prstGeom prst="rect">
            <a:avLst/>
          </a:prstGeom>
        </p:spPr>
        <p:txBody>
          <a:bodyPr wrap="square">
            <a:spAutoFit/>
          </a:bodyPr>
          <a:lstStyle/>
          <a:p>
            <a:pPr marL="2971800" lvl="5" indent="-685800">
              <a:buFont typeface="Wingdings" panose="05000000000000000000" pitchFamily="2" charset="2"/>
              <a:buChar char="§"/>
            </a:pPr>
            <a:r>
              <a:rPr lang="en-US" sz="2800" b="1" dirty="0">
                <a:solidFill>
                  <a:srgbClr val="FF0000"/>
                </a:solidFill>
              </a:rPr>
              <a:t>Population growth</a:t>
            </a:r>
          </a:p>
          <a:p>
            <a:pPr marL="2971800" lvl="5" indent="-685800">
              <a:buFont typeface="Wingdings" panose="05000000000000000000" pitchFamily="2" charset="2"/>
              <a:buChar char="§"/>
            </a:pPr>
            <a:r>
              <a:rPr lang="en-US" sz="2800" b="1" dirty="0">
                <a:solidFill>
                  <a:srgbClr val="FF0000"/>
                </a:solidFill>
              </a:rPr>
              <a:t>Ethiopian politics</a:t>
            </a:r>
          </a:p>
          <a:p>
            <a:pPr marL="2971800" lvl="5" indent="-685800">
              <a:buFont typeface="Wingdings" panose="05000000000000000000" pitchFamily="2" charset="2"/>
              <a:buChar char="§"/>
            </a:pPr>
            <a:r>
              <a:rPr lang="en-US" sz="2800" b="1" dirty="0">
                <a:solidFill>
                  <a:srgbClr val="FF0000"/>
                </a:solidFill>
              </a:rPr>
              <a:t>National debt</a:t>
            </a:r>
          </a:p>
          <a:p>
            <a:pPr marL="2971800" lvl="5" indent="-685800">
              <a:buFont typeface="Wingdings" panose="05000000000000000000" pitchFamily="2" charset="2"/>
              <a:buChar char="§"/>
            </a:pPr>
            <a:r>
              <a:rPr lang="en-US" sz="2800" b="1" dirty="0">
                <a:solidFill>
                  <a:srgbClr val="FF0000"/>
                </a:solidFill>
              </a:rPr>
              <a:t>World affairs including global warming </a:t>
            </a:r>
          </a:p>
        </p:txBody>
      </p:sp>
      <p:sp>
        <p:nvSpPr>
          <p:cNvPr id="6" name="Rectangle 5">
            <a:extLst>
              <a:ext uri="{FF2B5EF4-FFF2-40B4-BE49-F238E27FC236}">
                <a16:creationId xmlns:a16="http://schemas.microsoft.com/office/drawing/2014/main" id="{E6ED3A7D-1F24-46A4-8537-A2379458C030}"/>
              </a:ext>
            </a:extLst>
          </p:cNvPr>
          <p:cNvSpPr/>
          <p:nvPr/>
        </p:nvSpPr>
        <p:spPr>
          <a:xfrm>
            <a:off x="880988" y="1575937"/>
            <a:ext cx="10430023" cy="2062103"/>
          </a:xfrm>
          <a:prstGeom prst="rect">
            <a:avLst/>
          </a:prstGeom>
        </p:spPr>
        <p:txBody>
          <a:bodyPr wrap="square">
            <a:spAutoFit/>
          </a:bodyPr>
          <a:lstStyle/>
          <a:p>
            <a:pPr marL="571500" indent="-571500">
              <a:buFont typeface="Wingdings" panose="05000000000000000000" pitchFamily="2" charset="2"/>
              <a:buChar char="§"/>
            </a:pPr>
            <a:r>
              <a:rPr lang="en-US" sz="3200" b="1" dirty="0"/>
              <a:t>Minimum high quality secondary education for </a:t>
            </a:r>
            <a:r>
              <a:rPr lang="en-US" sz="3200" b="1" u="sng" dirty="0"/>
              <a:t>all</a:t>
            </a:r>
            <a:r>
              <a:rPr lang="en-US" sz="3200" b="1" dirty="0">
                <a:solidFill>
                  <a:srgbClr val="008000"/>
                </a:solidFill>
              </a:rPr>
              <a:t> </a:t>
            </a:r>
          </a:p>
          <a:p>
            <a:pPr marL="571500" indent="-571500">
              <a:buFont typeface="Wingdings" panose="05000000000000000000" pitchFamily="2" charset="2"/>
              <a:buChar char="§"/>
            </a:pPr>
            <a:r>
              <a:rPr lang="en-US" sz="3200" b="1" u="sng" dirty="0"/>
              <a:t>Equal</a:t>
            </a:r>
            <a:r>
              <a:rPr lang="en-US" sz="3200" b="1" dirty="0"/>
              <a:t> status for women and men</a:t>
            </a:r>
          </a:p>
          <a:p>
            <a:pPr marL="571500" indent="-571500">
              <a:buFont typeface="Wingdings" panose="05000000000000000000" pitchFamily="2" charset="2"/>
              <a:buChar char="§"/>
            </a:pPr>
            <a:r>
              <a:rPr lang="en-US" sz="3200" b="1" u="sng" dirty="0"/>
              <a:t>Data-driven</a:t>
            </a:r>
            <a:r>
              <a:rPr lang="en-US" sz="3200" b="1" dirty="0"/>
              <a:t> social/economic/political discourse and policy making  </a:t>
            </a:r>
            <a:endParaRPr lang="en-US" sz="3200" dirty="0"/>
          </a:p>
        </p:txBody>
      </p:sp>
    </p:spTree>
    <p:extLst>
      <p:ext uri="{BB962C8B-B14F-4D97-AF65-F5344CB8AC3E}">
        <p14:creationId xmlns:p14="http://schemas.microsoft.com/office/powerpoint/2010/main" val="2230592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iterate type="wd">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iterate type="wd">
                                    <p:tmPct val="10000"/>
                                  </p:iterate>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iterate type="wd">
                                    <p:tmPct val="10000"/>
                                  </p:iterate>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42" presetClass="entr" presetSubtype="0" fill="hold" grpId="0" nodeType="afterEffect">
                                  <p:stCondLst>
                                    <p:cond delay="500"/>
                                  </p:stCondLst>
                                  <p:iterate type="wd">
                                    <p:tmPct val="10000"/>
                                  </p:iterate>
                                  <p:childTnLst>
                                    <p:set>
                                      <p:cBhvr>
                                        <p:cTn id="33" dur="1" fill="hold">
                                          <p:stCondLst>
                                            <p:cond delay="0"/>
                                          </p:stCondLst>
                                        </p:cTn>
                                        <p:tgtEl>
                                          <p:spTgt spid="5">
                                            <p:txEl>
                                              <p:pRg st="0" end="0"/>
                                            </p:txEl>
                                          </p:spTgt>
                                        </p:tgtEl>
                                        <p:attrNameLst>
                                          <p:attrName>style.visibility</p:attrName>
                                        </p:attrNameLst>
                                      </p:cBhvr>
                                      <p:to>
                                        <p:strVal val="visible"/>
                                      </p:to>
                                    </p:set>
                                    <p:animEffect transition="in" filter="fade">
                                      <p:cBhvr>
                                        <p:cTn id="34" dur="1000"/>
                                        <p:tgtEl>
                                          <p:spTgt spid="5">
                                            <p:txEl>
                                              <p:pRg st="0" end="0"/>
                                            </p:txEl>
                                          </p:spTgt>
                                        </p:tgtEl>
                                      </p:cBhvr>
                                    </p:animEffect>
                                    <p:anim calcmode="lin" valueType="num">
                                      <p:cBhvr>
                                        <p:cTn id="3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37" fill="hold">
                            <p:stCondLst>
                              <p:cond delay="2600"/>
                            </p:stCondLst>
                            <p:childTnLst>
                              <p:par>
                                <p:cTn id="38" presetID="42" presetClass="entr" presetSubtype="0" fill="hold" grpId="0" nodeType="afterEffect">
                                  <p:stCondLst>
                                    <p:cond delay="500"/>
                                  </p:stCondLst>
                                  <p:iterate type="wd">
                                    <p:tmPct val="10000"/>
                                  </p:iterate>
                                  <p:childTnLst>
                                    <p:set>
                                      <p:cBhvr>
                                        <p:cTn id="39" dur="1" fill="hold">
                                          <p:stCondLst>
                                            <p:cond delay="0"/>
                                          </p:stCondLst>
                                        </p:cTn>
                                        <p:tgtEl>
                                          <p:spTgt spid="5">
                                            <p:txEl>
                                              <p:pRg st="1" end="1"/>
                                            </p:txEl>
                                          </p:spTgt>
                                        </p:tgtEl>
                                        <p:attrNameLst>
                                          <p:attrName>style.visibility</p:attrName>
                                        </p:attrNameLst>
                                      </p:cBhvr>
                                      <p:to>
                                        <p:strVal val="visible"/>
                                      </p:to>
                                    </p:set>
                                    <p:animEffect transition="in" filter="fade">
                                      <p:cBhvr>
                                        <p:cTn id="40" dur="1000"/>
                                        <p:tgtEl>
                                          <p:spTgt spid="5">
                                            <p:txEl>
                                              <p:pRg st="1" end="1"/>
                                            </p:txEl>
                                          </p:spTgt>
                                        </p:tgtEl>
                                      </p:cBhvr>
                                    </p:animEffect>
                                    <p:anim calcmode="lin" valueType="num">
                                      <p:cBhvr>
                                        <p:cTn id="41"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42"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par>
                          <p:cTn id="43" fill="hold">
                            <p:stCondLst>
                              <p:cond delay="4200"/>
                            </p:stCondLst>
                            <p:childTnLst>
                              <p:par>
                                <p:cTn id="44" presetID="42" presetClass="entr" presetSubtype="0" fill="hold" grpId="0" nodeType="afterEffect">
                                  <p:stCondLst>
                                    <p:cond delay="500"/>
                                  </p:stCondLst>
                                  <p:iterate type="wd">
                                    <p:tmPct val="10000"/>
                                  </p:iterate>
                                  <p:childTnLst>
                                    <p:set>
                                      <p:cBhvr>
                                        <p:cTn id="45" dur="1" fill="hold">
                                          <p:stCondLst>
                                            <p:cond delay="0"/>
                                          </p:stCondLst>
                                        </p:cTn>
                                        <p:tgtEl>
                                          <p:spTgt spid="5">
                                            <p:txEl>
                                              <p:pRg st="2" end="2"/>
                                            </p:txEl>
                                          </p:spTgt>
                                        </p:tgtEl>
                                        <p:attrNameLst>
                                          <p:attrName>style.visibility</p:attrName>
                                        </p:attrNameLst>
                                      </p:cBhvr>
                                      <p:to>
                                        <p:strVal val="visible"/>
                                      </p:to>
                                    </p:set>
                                    <p:animEffect transition="in" filter="fade">
                                      <p:cBhvr>
                                        <p:cTn id="46" dur="1000"/>
                                        <p:tgtEl>
                                          <p:spTgt spid="5">
                                            <p:txEl>
                                              <p:pRg st="2" end="2"/>
                                            </p:txEl>
                                          </p:spTgt>
                                        </p:tgtEl>
                                      </p:cBhvr>
                                    </p:animEffect>
                                    <p:anim calcmode="lin" valueType="num">
                                      <p:cBhvr>
                                        <p:cTn id="4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par>
                          <p:cTn id="49" fill="hold">
                            <p:stCondLst>
                              <p:cond delay="5800"/>
                            </p:stCondLst>
                            <p:childTnLst>
                              <p:par>
                                <p:cTn id="50" presetID="42" presetClass="entr" presetSubtype="0" fill="hold" grpId="0" nodeType="afterEffect">
                                  <p:stCondLst>
                                    <p:cond delay="500"/>
                                  </p:stCondLst>
                                  <p:iterate type="wd">
                                    <p:tmPct val="10000"/>
                                  </p:iterate>
                                  <p:childTnLst>
                                    <p:set>
                                      <p:cBhvr>
                                        <p:cTn id="51" dur="1" fill="hold">
                                          <p:stCondLst>
                                            <p:cond delay="0"/>
                                          </p:stCondLst>
                                        </p:cTn>
                                        <p:tgtEl>
                                          <p:spTgt spid="5">
                                            <p:txEl>
                                              <p:pRg st="3" end="3"/>
                                            </p:txEl>
                                          </p:spTgt>
                                        </p:tgtEl>
                                        <p:attrNameLst>
                                          <p:attrName>style.visibility</p:attrName>
                                        </p:attrNameLst>
                                      </p:cBhvr>
                                      <p:to>
                                        <p:strVal val="visible"/>
                                      </p:to>
                                    </p:set>
                                    <p:animEffect transition="in" filter="fade">
                                      <p:cBhvr>
                                        <p:cTn id="52" dur="1000"/>
                                        <p:tgtEl>
                                          <p:spTgt spid="5">
                                            <p:txEl>
                                              <p:pRg st="3" end="3"/>
                                            </p:txEl>
                                          </p:spTgt>
                                        </p:tgtEl>
                                      </p:cBhvr>
                                    </p:animEffect>
                                    <p:anim calcmode="lin" valueType="num">
                                      <p:cBhvr>
                                        <p:cTn id="5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54"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36AFFD88-B78A-404B-AFBF-998482EF6DBE}"/>
              </a:ext>
            </a:extLst>
          </p:cNvPr>
          <p:cNvGraphicFramePr>
            <a:graphicFrameLocks/>
          </p:cNvGraphicFramePr>
          <p:nvPr>
            <p:extLst>
              <p:ext uri="{D42A27DB-BD31-4B8C-83A1-F6EECF244321}">
                <p14:modId xmlns:p14="http://schemas.microsoft.com/office/powerpoint/2010/main" val="57393924"/>
              </p:ext>
            </p:extLst>
          </p:nvPr>
        </p:nvGraphicFramePr>
        <p:xfrm>
          <a:off x="646545" y="110836"/>
          <a:ext cx="10418619" cy="5910824"/>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B91CF326-66F0-4B3E-A20F-B2CB3925A1E4}"/>
              </a:ext>
            </a:extLst>
          </p:cNvPr>
          <p:cNvSpPr txBox="1"/>
          <p:nvPr/>
        </p:nvSpPr>
        <p:spPr>
          <a:xfrm rot="16200000">
            <a:off x="-880946" y="3029587"/>
            <a:ext cx="2464420" cy="369332"/>
          </a:xfrm>
          <a:prstGeom prst="rect">
            <a:avLst/>
          </a:prstGeom>
          <a:noFill/>
        </p:spPr>
        <p:txBody>
          <a:bodyPr wrap="square" rtlCol="0">
            <a:spAutoFit/>
          </a:bodyPr>
          <a:lstStyle/>
          <a:p>
            <a:r>
              <a:rPr lang="en-US" dirty="0"/>
              <a:t>Percentage Urban/Rural</a:t>
            </a:r>
          </a:p>
        </p:txBody>
      </p:sp>
      <p:sp>
        <p:nvSpPr>
          <p:cNvPr id="5" name="TextBox 4">
            <a:extLst>
              <a:ext uri="{FF2B5EF4-FFF2-40B4-BE49-F238E27FC236}">
                <a16:creationId xmlns:a16="http://schemas.microsoft.com/office/drawing/2014/main" id="{D81CDB55-1648-4789-933F-440299449691}"/>
              </a:ext>
            </a:extLst>
          </p:cNvPr>
          <p:cNvSpPr txBox="1"/>
          <p:nvPr/>
        </p:nvSpPr>
        <p:spPr>
          <a:xfrm rot="16200000">
            <a:off x="10221952" y="3360407"/>
            <a:ext cx="2464420" cy="369332"/>
          </a:xfrm>
          <a:prstGeom prst="rect">
            <a:avLst/>
          </a:prstGeom>
          <a:noFill/>
        </p:spPr>
        <p:txBody>
          <a:bodyPr wrap="square" rtlCol="0">
            <a:spAutoFit/>
          </a:bodyPr>
          <a:lstStyle/>
          <a:p>
            <a:r>
              <a:rPr lang="en-US" dirty="0"/>
              <a:t>Annual Change (rural)</a:t>
            </a:r>
          </a:p>
        </p:txBody>
      </p:sp>
      <p:sp>
        <p:nvSpPr>
          <p:cNvPr id="6" name="Rectangle 5">
            <a:extLst>
              <a:ext uri="{FF2B5EF4-FFF2-40B4-BE49-F238E27FC236}">
                <a16:creationId xmlns:a16="http://schemas.microsoft.com/office/drawing/2014/main" id="{B9C33AC0-DCA5-4C54-8D2B-6BEBBC7E4C17}"/>
              </a:ext>
            </a:extLst>
          </p:cNvPr>
          <p:cNvSpPr/>
          <p:nvPr/>
        </p:nvSpPr>
        <p:spPr>
          <a:xfrm>
            <a:off x="3713919" y="6133172"/>
            <a:ext cx="5452383" cy="276999"/>
          </a:xfrm>
          <a:prstGeom prst="rect">
            <a:avLst/>
          </a:prstGeom>
        </p:spPr>
        <p:txBody>
          <a:bodyPr wrap="square">
            <a:spAutoFit/>
          </a:bodyPr>
          <a:lstStyle/>
          <a:p>
            <a:r>
              <a:rPr lang="en-US" sz="1200" dirty="0">
                <a:hlinkClick r:id="rId3"/>
              </a:rPr>
              <a:t>Source: https://www.macrotrends.net/countries/VNM/vietnam/rural-population</a:t>
            </a:r>
            <a:endParaRPr lang="en-US" sz="1200" dirty="0"/>
          </a:p>
        </p:txBody>
      </p:sp>
    </p:spTree>
    <p:extLst>
      <p:ext uri="{BB962C8B-B14F-4D97-AF65-F5344CB8AC3E}">
        <p14:creationId xmlns:p14="http://schemas.microsoft.com/office/powerpoint/2010/main" val="41706235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6E55CB-02D8-4456-B702-5C8A57F3317A}"/>
              </a:ext>
            </a:extLst>
          </p:cNvPr>
          <p:cNvSpPr txBox="1"/>
          <p:nvPr/>
        </p:nvSpPr>
        <p:spPr>
          <a:xfrm>
            <a:off x="444616" y="169609"/>
            <a:ext cx="11241247" cy="3631763"/>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11500" b="1" dirty="0"/>
              <a:t>POPULATION</a:t>
            </a:r>
          </a:p>
          <a:p>
            <a:pPr algn="ctr"/>
            <a:r>
              <a:rPr lang="en-US" sz="11500" b="1" dirty="0"/>
              <a:t>of Ethiopia </a:t>
            </a:r>
          </a:p>
        </p:txBody>
      </p:sp>
      <p:sp>
        <p:nvSpPr>
          <p:cNvPr id="3" name="TextBox 2">
            <a:extLst>
              <a:ext uri="{FF2B5EF4-FFF2-40B4-BE49-F238E27FC236}">
                <a16:creationId xmlns:a16="http://schemas.microsoft.com/office/drawing/2014/main" id="{2167B789-F895-4776-835C-BF7741F08273}"/>
              </a:ext>
            </a:extLst>
          </p:cNvPr>
          <p:cNvSpPr txBox="1"/>
          <p:nvPr/>
        </p:nvSpPr>
        <p:spPr>
          <a:xfrm>
            <a:off x="3582099" y="3622529"/>
            <a:ext cx="5361071" cy="923330"/>
          </a:xfrm>
          <a:prstGeom prst="rect">
            <a:avLst/>
          </a:prstGeom>
          <a:noFill/>
          <a:ln w="38100">
            <a:solidFill>
              <a:srgbClr val="008000"/>
            </a:solidFill>
          </a:ln>
        </p:spPr>
        <p:txBody>
          <a:bodyPr wrap="square" rtlCol="0">
            <a:spAutoFit/>
          </a:bodyPr>
          <a:lstStyle/>
          <a:p>
            <a:pPr algn="ctr"/>
            <a:r>
              <a:rPr lang="en-US" sz="5400" b="1" dirty="0">
                <a:solidFill>
                  <a:srgbClr val="008000"/>
                </a:solidFill>
              </a:rPr>
              <a:t>1900 - 2019</a:t>
            </a:r>
          </a:p>
        </p:txBody>
      </p:sp>
    </p:spTree>
    <p:extLst>
      <p:ext uri="{BB962C8B-B14F-4D97-AF65-F5344CB8AC3E}">
        <p14:creationId xmlns:p14="http://schemas.microsoft.com/office/powerpoint/2010/main" val="5587964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82465422-2B0D-41A2-9879-5D7FAEE2D58F}"/>
              </a:ext>
            </a:extLst>
          </p:cNvPr>
          <p:cNvGraphicFramePr>
            <a:graphicFrameLocks/>
          </p:cNvGraphicFramePr>
          <p:nvPr>
            <p:extLst>
              <p:ext uri="{D42A27DB-BD31-4B8C-83A1-F6EECF244321}">
                <p14:modId xmlns:p14="http://schemas.microsoft.com/office/powerpoint/2010/main" val="1632380831"/>
              </p:ext>
            </p:extLst>
          </p:nvPr>
        </p:nvGraphicFramePr>
        <p:xfrm>
          <a:off x="-177994" y="219691"/>
          <a:ext cx="11471563" cy="5902037"/>
        </p:xfrm>
        <a:graphic>
          <a:graphicData uri="http://schemas.openxmlformats.org/drawingml/2006/chart">
            <c:chart xmlns:c="http://schemas.openxmlformats.org/drawingml/2006/chart" xmlns:r="http://schemas.openxmlformats.org/officeDocument/2006/relationships" r:id="rId2"/>
          </a:graphicData>
        </a:graphic>
      </p:graphicFrame>
      <p:sp>
        <p:nvSpPr>
          <p:cNvPr id="4" name="Left Brace 3">
            <a:extLst>
              <a:ext uri="{FF2B5EF4-FFF2-40B4-BE49-F238E27FC236}">
                <a16:creationId xmlns:a16="http://schemas.microsoft.com/office/drawing/2014/main" id="{61C0F52E-4BE8-455C-AD77-393F4A60853A}"/>
              </a:ext>
            </a:extLst>
          </p:cNvPr>
          <p:cNvSpPr/>
          <p:nvPr/>
        </p:nvSpPr>
        <p:spPr>
          <a:xfrm rot="5400000">
            <a:off x="715508" y="2833367"/>
            <a:ext cx="2204081" cy="2525843"/>
          </a:xfrm>
          <a:prstGeom prst="leftBrac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9F778A9E-795E-4469-BDD9-E741B1FE5A15}"/>
              </a:ext>
            </a:extLst>
          </p:cNvPr>
          <p:cNvSpPr txBox="1"/>
          <p:nvPr/>
        </p:nvSpPr>
        <p:spPr>
          <a:xfrm>
            <a:off x="898431" y="2409852"/>
            <a:ext cx="3130331" cy="646331"/>
          </a:xfrm>
          <a:prstGeom prst="rect">
            <a:avLst/>
          </a:prstGeom>
          <a:noFill/>
          <a:ln>
            <a:solidFill>
              <a:srgbClr val="FF0000"/>
            </a:solidFill>
          </a:ln>
        </p:spPr>
        <p:txBody>
          <a:bodyPr wrap="square" rtlCol="0">
            <a:spAutoFit/>
          </a:bodyPr>
          <a:lstStyle/>
          <a:p>
            <a:pPr algn="ctr"/>
            <a:r>
              <a:rPr lang="en-US" dirty="0"/>
              <a:t>Based on own </a:t>
            </a:r>
          </a:p>
          <a:p>
            <a:pPr algn="ctr"/>
            <a:r>
              <a:rPr lang="en-US" dirty="0"/>
              <a:t>(reverse) projection from 1955</a:t>
            </a:r>
          </a:p>
        </p:txBody>
      </p:sp>
      <p:sp>
        <p:nvSpPr>
          <p:cNvPr id="6" name="Rectangle 5">
            <a:extLst>
              <a:ext uri="{FF2B5EF4-FFF2-40B4-BE49-F238E27FC236}">
                <a16:creationId xmlns:a16="http://schemas.microsoft.com/office/drawing/2014/main" id="{1F936A9F-8C1A-4174-A0CA-AEC046D789B1}"/>
              </a:ext>
            </a:extLst>
          </p:cNvPr>
          <p:cNvSpPr/>
          <p:nvPr/>
        </p:nvSpPr>
        <p:spPr>
          <a:xfrm>
            <a:off x="2635236" y="6150963"/>
            <a:ext cx="3882538" cy="276999"/>
          </a:xfrm>
          <a:prstGeom prst="rect">
            <a:avLst/>
          </a:prstGeom>
        </p:spPr>
        <p:txBody>
          <a:bodyPr wrap="none">
            <a:spAutoFit/>
          </a:bodyPr>
          <a:lstStyle/>
          <a:p>
            <a:r>
              <a:rPr lang="en-US" sz="1200" dirty="0"/>
              <a:t>Source: https://www.worldometers.info/world-population/</a:t>
            </a:r>
          </a:p>
        </p:txBody>
      </p:sp>
      <p:cxnSp>
        <p:nvCxnSpPr>
          <p:cNvPr id="10" name="Connector: Elbow 9">
            <a:extLst>
              <a:ext uri="{FF2B5EF4-FFF2-40B4-BE49-F238E27FC236}">
                <a16:creationId xmlns:a16="http://schemas.microsoft.com/office/drawing/2014/main" id="{CBB2ABC1-7C5C-4A43-BBB7-FAEDFA9F0346}"/>
              </a:ext>
            </a:extLst>
          </p:cNvPr>
          <p:cNvCxnSpPr>
            <a:cxnSpLocks/>
          </p:cNvCxnSpPr>
          <p:nvPr/>
        </p:nvCxnSpPr>
        <p:spPr>
          <a:xfrm rot="16200000" flipH="1">
            <a:off x="6243404" y="2997510"/>
            <a:ext cx="734519" cy="239842"/>
          </a:xfrm>
          <a:prstGeom prst="bentConnector3">
            <a:avLst/>
          </a:prstGeom>
          <a:ln w="3810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B7BBD1E-B284-4934-B225-BF8A113200AD}"/>
              </a:ext>
            </a:extLst>
          </p:cNvPr>
          <p:cNvSpPr txBox="1"/>
          <p:nvPr/>
        </p:nvSpPr>
        <p:spPr>
          <a:xfrm>
            <a:off x="5186597" y="2380839"/>
            <a:ext cx="2413416" cy="369332"/>
          </a:xfrm>
          <a:prstGeom prst="rect">
            <a:avLst/>
          </a:prstGeom>
          <a:noFill/>
          <a:ln>
            <a:solidFill>
              <a:srgbClr val="FF0000"/>
            </a:solidFill>
          </a:ln>
        </p:spPr>
        <p:txBody>
          <a:bodyPr wrap="square" rtlCol="0">
            <a:spAutoFit/>
          </a:bodyPr>
          <a:lstStyle/>
          <a:p>
            <a:r>
              <a:rPr lang="en-US" dirty="0"/>
              <a:t>52 million: 1994 census</a:t>
            </a:r>
          </a:p>
        </p:txBody>
      </p:sp>
      <p:sp>
        <p:nvSpPr>
          <p:cNvPr id="14" name="TextBox 13">
            <a:extLst>
              <a:ext uri="{FF2B5EF4-FFF2-40B4-BE49-F238E27FC236}">
                <a16:creationId xmlns:a16="http://schemas.microsoft.com/office/drawing/2014/main" id="{0CADAB3C-0989-4E49-BBF6-9A31BD03C951}"/>
              </a:ext>
            </a:extLst>
          </p:cNvPr>
          <p:cNvSpPr txBox="1"/>
          <p:nvPr/>
        </p:nvSpPr>
        <p:spPr>
          <a:xfrm>
            <a:off x="3803754" y="3170710"/>
            <a:ext cx="2525843" cy="369332"/>
          </a:xfrm>
          <a:prstGeom prst="rect">
            <a:avLst/>
          </a:prstGeom>
          <a:noFill/>
          <a:ln>
            <a:solidFill>
              <a:srgbClr val="FF0000"/>
            </a:solidFill>
          </a:ln>
        </p:spPr>
        <p:txBody>
          <a:bodyPr wrap="square" rtlCol="0">
            <a:spAutoFit/>
          </a:bodyPr>
          <a:lstStyle/>
          <a:p>
            <a:r>
              <a:rPr lang="en-US" dirty="0"/>
              <a:t>42,616,876: 1984 census</a:t>
            </a:r>
          </a:p>
        </p:txBody>
      </p:sp>
      <p:cxnSp>
        <p:nvCxnSpPr>
          <p:cNvPr id="15" name="Connector: Elbow 14">
            <a:extLst>
              <a:ext uri="{FF2B5EF4-FFF2-40B4-BE49-F238E27FC236}">
                <a16:creationId xmlns:a16="http://schemas.microsoft.com/office/drawing/2014/main" id="{03CF6B11-5F14-4406-82F2-8D6B88941400}"/>
              </a:ext>
            </a:extLst>
          </p:cNvPr>
          <p:cNvCxnSpPr>
            <a:cxnSpLocks/>
          </p:cNvCxnSpPr>
          <p:nvPr/>
        </p:nvCxnSpPr>
        <p:spPr>
          <a:xfrm rot="16200000" flipH="1">
            <a:off x="5378061" y="3765197"/>
            <a:ext cx="734519" cy="239842"/>
          </a:xfrm>
          <a:prstGeom prst="bentConnector3">
            <a:avLst/>
          </a:prstGeom>
          <a:ln w="3810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5821B806-D15C-4B3F-972A-C03A8FD25241}"/>
              </a:ext>
            </a:extLst>
          </p:cNvPr>
          <p:cNvSpPr/>
          <p:nvPr/>
        </p:nvSpPr>
        <p:spPr>
          <a:xfrm>
            <a:off x="470059" y="5840690"/>
            <a:ext cx="10954139" cy="415498"/>
          </a:xfrm>
          <a:prstGeom prst="rect">
            <a:avLst/>
          </a:prstGeom>
        </p:spPr>
        <p:txBody>
          <a:bodyPr wrap="square">
            <a:spAutoFit/>
          </a:bodyPr>
          <a:lstStyle/>
          <a:p>
            <a:pPr>
              <a:buFont typeface="Arial" panose="020B0604020202020204" pitchFamily="34" charset="0"/>
              <a:buChar char="•"/>
            </a:pPr>
            <a:r>
              <a:rPr lang="en-US" sz="1050" dirty="0"/>
              <a:t>Based </a:t>
            </a:r>
            <a:r>
              <a:rPr lang="en-US" sz="1050" dirty="0" err="1"/>
              <a:t>on:</a:t>
            </a:r>
            <a:r>
              <a:rPr lang="en-US" sz="1050" dirty="0" err="1">
                <a:hlinkClick r:id="rId3"/>
              </a:rPr>
              <a:t>World</a:t>
            </a:r>
            <a:r>
              <a:rPr lang="en-US" sz="1050" dirty="0">
                <a:hlinkClick r:id="rId3"/>
              </a:rPr>
              <a:t> Population Prospects: The 2019 Revision</a:t>
            </a:r>
            <a:r>
              <a:rPr lang="en-US" sz="1050" dirty="0"/>
              <a:t> - United Nations Population Division , a and reverse projection by author to year 1900 based on the 1950 population</a:t>
            </a:r>
          </a:p>
          <a:p>
            <a:pPr>
              <a:buFont typeface="Arial" panose="020B0604020202020204" pitchFamily="34" charset="0"/>
              <a:buChar char="•"/>
            </a:pPr>
            <a:r>
              <a:rPr lang="en-US" sz="1050" dirty="0"/>
              <a:t>. </a:t>
            </a:r>
            <a:r>
              <a:rPr lang="en-US" sz="1050" dirty="0">
                <a:hlinkClick r:id="rId4"/>
              </a:rPr>
              <a:t>The World at Six Billion, World Population, Year 0 to near stabilization</a:t>
            </a:r>
            <a:r>
              <a:rPr lang="en-US" sz="1050" dirty="0"/>
              <a:t> [Pdf file] - United Nations Population Division</a:t>
            </a:r>
          </a:p>
        </p:txBody>
      </p:sp>
    </p:spTree>
    <p:extLst>
      <p:ext uri="{BB962C8B-B14F-4D97-AF65-F5344CB8AC3E}">
        <p14:creationId xmlns:p14="http://schemas.microsoft.com/office/powerpoint/2010/main" val="60111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graphicEl>
                                              <a:chart seriesIdx="-4" categoryIdx="0" bldStep="category"/>
                                            </p:graphicEl>
                                          </p:spTgt>
                                        </p:tgtEl>
                                        <p:attrNameLst>
                                          <p:attrName>style.visibility</p:attrName>
                                        </p:attrNameLst>
                                      </p:cBhvr>
                                      <p:to>
                                        <p:strVal val="visible"/>
                                      </p:to>
                                    </p:set>
                                    <p:animEffect transition="in" filter="wipe(left)">
                                      <p:cBhvr>
                                        <p:cTn id="7" dur="20000"/>
                                        <p:tgtEl>
                                          <p:spTgt spid="2">
                                            <p:graphicEl>
                                              <a:chart seriesIdx="-4" categoryIdx="0" bldStep="category"/>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Chart bld="category" animBg="0"/>
        </p:bldSub>
      </p:bldGraphic>
      <p:bldP spid="4" grpId="0" animBg="1"/>
      <p:bldP spid="5" grpId="0" animBg="1"/>
      <p:bldP spid="12"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24CBA23F-BE45-4959-AD08-BA51F2E9D746}"/>
              </a:ext>
            </a:extLst>
          </p:cNvPr>
          <p:cNvGraphicFramePr>
            <a:graphicFrameLocks/>
          </p:cNvGraphicFramePr>
          <p:nvPr>
            <p:extLst>
              <p:ext uri="{D42A27DB-BD31-4B8C-83A1-F6EECF244321}">
                <p14:modId xmlns:p14="http://schemas.microsoft.com/office/powerpoint/2010/main" val="1068301154"/>
              </p:ext>
            </p:extLst>
          </p:nvPr>
        </p:nvGraphicFramePr>
        <p:xfrm>
          <a:off x="100362" y="0"/>
          <a:ext cx="11954106" cy="6211230"/>
        </p:xfrm>
        <a:graphic>
          <a:graphicData uri="http://schemas.openxmlformats.org/drawingml/2006/chart">
            <c:chart xmlns:c="http://schemas.openxmlformats.org/drawingml/2006/chart" xmlns:r="http://schemas.openxmlformats.org/officeDocument/2006/relationships" r:id="rId2"/>
          </a:graphicData>
        </a:graphic>
      </p:graphicFrame>
      <p:sp>
        <p:nvSpPr>
          <p:cNvPr id="3" name="Left Brace 2">
            <a:extLst>
              <a:ext uri="{FF2B5EF4-FFF2-40B4-BE49-F238E27FC236}">
                <a16:creationId xmlns:a16="http://schemas.microsoft.com/office/drawing/2014/main" id="{F6F38196-605C-431A-A6A7-9028F40165F5}"/>
              </a:ext>
            </a:extLst>
          </p:cNvPr>
          <p:cNvSpPr/>
          <p:nvPr/>
        </p:nvSpPr>
        <p:spPr>
          <a:xfrm rot="5400000">
            <a:off x="2588048" y="2517454"/>
            <a:ext cx="1088273" cy="3860936"/>
          </a:xfrm>
          <a:prstGeom prst="leftBrac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TextBox 3">
            <a:extLst>
              <a:ext uri="{FF2B5EF4-FFF2-40B4-BE49-F238E27FC236}">
                <a16:creationId xmlns:a16="http://schemas.microsoft.com/office/drawing/2014/main" id="{EBB1C8D3-4515-427B-A305-3C98D1FD70F6}"/>
              </a:ext>
            </a:extLst>
          </p:cNvPr>
          <p:cNvSpPr txBox="1"/>
          <p:nvPr/>
        </p:nvSpPr>
        <p:spPr>
          <a:xfrm>
            <a:off x="1784318" y="3481727"/>
            <a:ext cx="2695731" cy="369332"/>
          </a:xfrm>
          <a:prstGeom prst="rect">
            <a:avLst/>
          </a:prstGeom>
          <a:noFill/>
          <a:ln w="28575">
            <a:solidFill>
              <a:schemeClr val="accent3"/>
            </a:solidFill>
          </a:ln>
        </p:spPr>
        <p:txBody>
          <a:bodyPr wrap="square" rtlCol="0">
            <a:spAutoFit/>
          </a:bodyPr>
          <a:lstStyle/>
          <a:p>
            <a:r>
              <a:rPr lang="en-US" b="1" dirty="0">
                <a:solidFill>
                  <a:srgbClr val="FF0000"/>
                </a:solidFill>
              </a:rPr>
              <a:t>65 years </a:t>
            </a:r>
            <a:r>
              <a:rPr lang="en-US" b="1" dirty="0"/>
              <a:t>to gain 10 million</a:t>
            </a:r>
          </a:p>
        </p:txBody>
      </p:sp>
      <p:sp>
        <p:nvSpPr>
          <p:cNvPr id="5" name="TextBox 4">
            <a:extLst>
              <a:ext uri="{FF2B5EF4-FFF2-40B4-BE49-F238E27FC236}">
                <a16:creationId xmlns:a16="http://schemas.microsoft.com/office/drawing/2014/main" id="{4FE09FF7-3828-4C31-A14E-F8D967988112}"/>
              </a:ext>
            </a:extLst>
          </p:cNvPr>
          <p:cNvSpPr txBox="1"/>
          <p:nvPr/>
        </p:nvSpPr>
        <p:spPr>
          <a:xfrm>
            <a:off x="4050878" y="3841199"/>
            <a:ext cx="2695731" cy="369332"/>
          </a:xfrm>
          <a:prstGeom prst="rect">
            <a:avLst/>
          </a:prstGeom>
          <a:noFill/>
          <a:ln w="28575">
            <a:solidFill>
              <a:schemeClr val="accent4"/>
            </a:solidFill>
          </a:ln>
        </p:spPr>
        <p:txBody>
          <a:bodyPr wrap="square" rtlCol="0">
            <a:spAutoFit/>
          </a:bodyPr>
          <a:lstStyle/>
          <a:p>
            <a:r>
              <a:rPr lang="en-US" b="1" dirty="0">
                <a:solidFill>
                  <a:srgbClr val="FF0000"/>
                </a:solidFill>
              </a:rPr>
              <a:t>15 years </a:t>
            </a:r>
            <a:r>
              <a:rPr lang="en-US" b="1" dirty="0"/>
              <a:t>to gain 10 million</a:t>
            </a:r>
          </a:p>
        </p:txBody>
      </p:sp>
      <p:sp>
        <p:nvSpPr>
          <p:cNvPr id="6" name="Left Brace 5">
            <a:extLst>
              <a:ext uri="{FF2B5EF4-FFF2-40B4-BE49-F238E27FC236}">
                <a16:creationId xmlns:a16="http://schemas.microsoft.com/office/drawing/2014/main" id="{BA75C54B-FE47-4ADE-9BFD-ED8C0663360D}"/>
              </a:ext>
            </a:extLst>
          </p:cNvPr>
          <p:cNvSpPr/>
          <p:nvPr/>
        </p:nvSpPr>
        <p:spPr>
          <a:xfrm rot="5400000">
            <a:off x="5568009" y="3729862"/>
            <a:ext cx="474784" cy="1436122"/>
          </a:xfrm>
          <a:prstGeom prst="leftBrac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Arrow: Right 8">
            <a:extLst>
              <a:ext uri="{FF2B5EF4-FFF2-40B4-BE49-F238E27FC236}">
                <a16:creationId xmlns:a16="http://schemas.microsoft.com/office/drawing/2014/main" id="{5E346217-19D0-4198-9298-95C93502E075}"/>
              </a:ext>
            </a:extLst>
          </p:cNvPr>
          <p:cNvSpPr/>
          <p:nvPr/>
        </p:nvSpPr>
        <p:spPr>
          <a:xfrm rot="19333459">
            <a:off x="11761581" y="914538"/>
            <a:ext cx="320695" cy="18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C3FDC1B0-58CA-4C41-B800-A11C58C08DFD}"/>
              </a:ext>
            </a:extLst>
          </p:cNvPr>
          <p:cNvSpPr/>
          <p:nvPr/>
        </p:nvSpPr>
        <p:spPr>
          <a:xfrm rot="1488271">
            <a:off x="11665864" y="595214"/>
            <a:ext cx="320695" cy="181172"/>
          </a:xfrm>
          <a:prstGeom prst="rightArrow">
            <a:avLst/>
          </a:prstGeom>
          <a:solidFill>
            <a:srgbClr val="CC6600"/>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778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0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00"/>
                                        <p:tgtEl>
                                          <p:spTgt spid="5"/>
                                        </p:tgtEl>
                                      </p:cBhvr>
                                    </p:animEffect>
                                    <p:anim calcmode="lin" valueType="num">
                                      <p:cBhvr>
                                        <p:cTn id="44" dur="1000" fill="hold"/>
                                        <p:tgtEl>
                                          <p:spTgt spid="5"/>
                                        </p:tgtEl>
                                        <p:attrNameLst>
                                          <p:attrName>ppt_x</p:attrName>
                                        </p:attrNameLst>
                                      </p:cBhvr>
                                      <p:tavLst>
                                        <p:tav tm="0">
                                          <p:val>
                                            <p:strVal val="#ppt_x"/>
                                          </p:val>
                                        </p:tav>
                                        <p:tav tm="100000">
                                          <p:val>
                                            <p:strVal val="#ppt_x"/>
                                          </p:val>
                                        </p:tav>
                                      </p:tavLst>
                                    </p:anim>
                                    <p:anim calcmode="lin" valueType="num">
                                      <p:cBhvr>
                                        <p:cTn id="4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3" grpId="0" animBg="1"/>
      <p:bldP spid="4" grpId="0" animBg="1"/>
      <p:bldP spid="5" grpId="0" animBg="1"/>
      <p:bldP spid="6" grpId="0" animBg="1"/>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4F2ACFFB-A512-4CF3-B578-B557DFC1697E}"/>
              </a:ext>
            </a:extLst>
          </p:cNvPr>
          <p:cNvGraphicFramePr>
            <a:graphicFrameLocks/>
          </p:cNvGraphicFramePr>
          <p:nvPr>
            <p:extLst>
              <p:ext uri="{D42A27DB-BD31-4B8C-83A1-F6EECF244321}">
                <p14:modId xmlns:p14="http://schemas.microsoft.com/office/powerpoint/2010/main" val="2175293482"/>
              </p:ext>
            </p:extLst>
          </p:nvPr>
        </p:nvGraphicFramePr>
        <p:xfrm>
          <a:off x="587830" y="195944"/>
          <a:ext cx="11047444" cy="5999584"/>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A64A6181-FDD6-4B59-B1F8-3F24575F3130}"/>
              </a:ext>
            </a:extLst>
          </p:cNvPr>
          <p:cNvSpPr txBox="1"/>
          <p:nvPr/>
        </p:nvSpPr>
        <p:spPr>
          <a:xfrm rot="16200000">
            <a:off x="-396421" y="3026228"/>
            <a:ext cx="1502229" cy="307777"/>
          </a:xfrm>
          <a:prstGeom prst="rect">
            <a:avLst/>
          </a:prstGeom>
          <a:noFill/>
        </p:spPr>
        <p:txBody>
          <a:bodyPr wrap="square" rtlCol="0">
            <a:spAutoFit/>
          </a:bodyPr>
          <a:lstStyle/>
          <a:p>
            <a:r>
              <a:rPr lang="en-US" sz="1400" dirty="0"/>
              <a:t>Number in ‘000s</a:t>
            </a:r>
          </a:p>
        </p:txBody>
      </p:sp>
      <p:sp>
        <p:nvSpPr>
          <p:cNvPr id="4" name="TextBox 3">
            <a:extLst>
              <a:ext uri="{FF2B5EF4-FFF2-40B4-BE49-F238E27FC236}">
                <a16:creationId xmlns:a16="http://schemas.microsoft.com/office/drawing/2014/main" id="{C61B48F2-EF0F-4A85-900E-91DD044E7AF7}"/>
              </a:ext>
            </a:extLst>
          </p:cNvPr>
          <p:cNvSpPr txBox="1"/>
          <p:nvPr/>
        </p:nvSpPr>
        <p:spPr>
          <a:xfrm rot="16200000">
            <a:off x="11310293" y="3206653"/>
            <a:ext cx="1141379" cy="307777"/>
          </a:xfrm>
          <a:prstGeom prst="rect">
            <a:avLst/>
          </a:prstGeom>
          <a:noFill/>
        </p:spPr>
        <p:txBody>
          <a:bodyPr wrap="square" rtlCol="0">
            <a:spAutoFit/>
          </a:bodyPr>
          <a:lstStyle/>
          <a:p>
            <a:r>
              <a:rPr lang="en-US" sz="1400" dirty="0"/>
              <a:t>Percentage</a:t>
            </a:r>
          </a:p>
        </p:txBody>
      </p:sp>
    </p:spTree>
    <p:extLst>
      <p:ext uri="{BB962C8B-B14F-4D97-AF65-F5344CB8AC3E}">
        <p14:creationId xmlns:p14="http://schemas.microsoft.com/office/powerpoint/2010/main" val="27888838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C18D3C14-D365-4A51-9313-AF5D4F062906}"/>
              </a:ext>
            </a:extLst>
          </p:cNvPr>
          <p:cNvGraphicFramePr>
            <a:graphicFrameLocks/>
          </p:cNvGraphicFramePr>
          <p:nvPr>
            <p:extLst>
              <p:ext uri="{D42A27DB-BD31-4B8C-83A1-F6EECF244321}">
                <p14:modId xmlns:p14="http://schemas.microsoft.com/office/powerpoint/2010/main" val="2630977132"/>
              </p:ext>
            </p:extLst>
          </p:nvPr>
        </p:nvGraphicFramePr>
        <p:xfrm>
          <a:off x="182880" y="0"/>
          <a:ext cx="11633982" cy="620385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A2B3B41E-0BE2-4446-B96A-CFA23CCE5635}"/>
              </a:ext>
            </a:extLst>
          </p:cNvPr>
          <p:cNvSpPr txBox="1"/>
          <p:nvPr/>
        </p:nvSpPr>
        <p:spPr>
          <a:xfrm rot="1000290">
            <a:off x="9158067" y="1547446"/>
            <a:ext cx="1139483" cy="369332"/>
          </a:xfrm>
          <a:prstGeom prst="rect">
            <a:avLst/>
          </a:prstGeom>
          <a:noFill/>
        </p:spPr>
        <p:txBody>
          <a:bodyPr wrap="square" rtlCol="0">
            <a:spAutoFit/>
          </a:bodyPr>
          <a:lstStyle/>
          <a:p>
            <a:r>
              <a:rPr lang="en-US" dirty="0"/>
              <a:t>Ethiopia</a:t>
            </a:r>
          </a:p>
        </p:txBody>
      </p:sp>
      <p:sp>
        <p:nvSpPr>
          <p:cNvPr id="5" name="TextBox 4">
            <a:extLst>
              <a:ext uri="{FF2B5EF4-FFF2-40B4-BE49-F238E27FC236}">
                <a16:creationId xmlns:a16="http://schemas.microsoft.com/office/drawing/2014/main" id="{D6F59AC0-9523-4A4E-8893-700C7989FB7C}"/>
              </a:ext>
            </a:extLst>
          </p:cNvPr>
          <p:cNvSpPr txBox="1"/>
          <p:nvPr/>
        </p:nvSpPr>
        <p:spPr>
          <a:xfrm rot="19896465">
            <a:off x="9648093" y="2483892"/>
            <a:ext cx="1139483" cy="369332"/>
          </a:xfrm>
          <a:prstGeom prst="rect">
            <a:avLst/>
          </a:prstGeom>
          <a:noFill/>
        </p:spPr>
        <p:txBody>
          <a:bodyPr wrap="square" rtlCol="0">
            <a:spAutoFit/>
          </a:bodyPr>
          <a:lstStyle/>
          <a:p>
            <a:r>
              <a:rPr lang="en-US" dirty="0"/>
              <a:t>Ethiopia</a:t>
            </a:r>
          </a:p>
        </p:txBody>
      </p:sp>
      <p:sp>
        <p:nvSpPr>
          <p:cNvPr id="6" name="TextBox 5">
            <a:extLst>
              <a:ext uri="{FF2B5EF4-FFF2-40B4-BE49-F238E27FC236}">
                <a16:creationId xmlns:a16="http://schemas.microsoft.com/office/drawing/2014/main" id="{FD828EB5-BFC6-4EEC-BED0-7DBDD3B1FE79}"/>
              </a:ext>
            </a:extLst>
          </p:cNvPr>
          <p:cNvSpPr txBox="1"/>
          <p:nvPr/>
        </p:nvSpPr>
        <p:spPr>
          <a:xfrm rot="21204200">
            <a:off x="4121833" y="4571999"/>
            <a:ext cx="1139483" cy="369332"/>
          </a:xfrm>
          <a:prstGeom prst="rect">
            <a:avLst/>
          </a:prstGeom>
          <a:noFill/>
        </p:spPr>
        <p:txBody>
          <a:bodyPr wrap="square" rtlCol="0">
            <a:spAutoFit/>
          </a:bodyPr>
          <a:lstStyle/>
          <a:p>
            <a:r>
              <a:rPr lang="en-US" dirty="0"/>
              <a:t>Vietnam</a:t>
            </a:r>
          </a:p>
        </p:txBody>
      </p:sp>
      <p:sp>
        <p:nvSpPr>
          <p:cNvPr id="7" name="TextBox 6">
            <a:extLst>
              <a:ext uri="{FF2B5EF4-FFF2-40B4-BE49-F238E27FC236}">
                <a16:creationId xmlns:a16="http://schemas.microsoft.com/office/drawing/2014/main" id="{D6E1B473-8B69-4BFE-8C1E-ABF8708106C3}"/>
              </a:ext>
            </a:extLst>
          </p:cNvPr>
          <p:cNvSpPr txBox="1"/>
          <p:nvPr/>
        </p:nvSpPr>
        <p:spPr>
          <a:xfrm rot="616217">
            <a:off x="5430129" y="3193515"/>
            <a:ext cx="1139483" cy="369332"/>
          </a:xfrm>
          <a:prstGeom prst="rect">
            <a:avLst/>
          </a:prstGeom>
          <a:noFill/>
        </p:spPr>
        <p:txBody>
          <a:bodyPr wrap="square" rtlCol="0">
            <a:spAutoFit/>
          </a:bodyPr>
          <a:lstStyle/>
          <a:p>
            <a:r>
              <a:rPr lang="en-US" dirty="0"/>
              <a:t>Vietnam</a:t>
            </a:r>
          </a:p>
        </p:txBody>
      </p:sp>
    </p:spTree>
    <p:extLst>
      <p:ext uri="{BB962C8B-B14F-4D97-AF65-F5344CB8AC3E}">
        <p14:creationId xmlns:p14="http://schemas.microsoft.com/office/powerpoint/2010/main" val="130861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left)">
                                      <p:cBhvr>
                                        <p:cTn id="7" dur="500"/>
                                        <p:tgtEl>
                                          <p:spTgt spid="3">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left)">
                                      <p:cBhvr>
                                        <p:cTn id="11" dur="500"/>
                                        <p:tgtEl>
                                          <p:spTgt spid="3">
                                            <p:graphicEl>
                                              <a:chart seriesIdx="-4" categoryIdx="0" bldStep="category"/>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left)">
                                      <p:cBhvr>
                                        <p:cTn id="15" dur="500"/>
                                        <p:tgtEl>
                                          <p:spTgt spid="3">
                                            <p:graphicEl>
                                              <a:chart seriesIdx="-4" categoryIdx="1" bldStep="category"/>
                                            </p:graphic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left)">
                                      <p:cBhvr>
                                        <p:cTn id="19" dur="500"/>
                                        <p:tgtEl>
                                          <p:spTgt spid="3">
                                            <p:graphicEl>
                                              <a:chart seriesIdx="-4" categoryIdx="2" bldStep="category"/>
                                            </p:graphic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left)">
                                      <p:cBhvr>
                                        <p:cTn id="23" dur="500"/>
                                        <p:tgtEl>
                                          <p:spTgt spid="3">
                                            <p:graphicEl>
                                              <a:chart seriesIdx="-4" categoryIdx="3" bldStep="category"/>
                                            </p:graphicEl>
                                          </p:spTgt>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left)">
                                      <p:cBhvr>
                                        <p:cTn id="27" dur="500"/>
                                        <p:tgtEl>
                                          <p:spTgt spid="3">
                                            <p:graphicEl>
                                              <a:chart seriesIdx="-4" categoryIdx="4" bldStep="category"/>
                                            </p:graphicEl>
                                          </p:spTgt>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left)">
                                      <p:cBhvr>
                                        <p:cTn id="31" dur="500"/>
                                        <p:tgtEl>
                                          <p:spTgt spid="3">
                                            <p:graphicEl>
                                              <a:chart seriesIdx="-4" categoryIdx="5" bldStep="category"/>
                                            </p:graphicEl>
                                          </p:spTgt>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left)">
                                      <p:cBhvr>
                                        <p:cTn id="35" dur="500"/>
                                        <p:tgtEl>
                                          <p:spTgt spid="3">
                                            <p:graphicEl>
                                              <a:chart seriesIdx="-4" categoryIdx="6" bldStep="category"/>
                                            </p:graphicEl>
                                          </p:spTgt>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left)">
                                      <p:cBhvr>
                                        <p:cTn id="39" dur="500"/>
                                        <p:tgtEl>
                                          <p:spTgt spid="3">
                                            <p:graphicEl>
                                              <a:chart seriesIdx="-4" categoryIdx="7" bldStep="category"/>
                                            </p:graphicEl>
                                          </p:spTgt>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left)">
                                      <p:cBhvr>
                                        <p:cTn id="43" dur="500"/>
                                        <p:tgtEl>
                                          <p:spTgt spid="3">
                                            <p:graphicEl>
                                              <a:chart seriesIdx="-4" categoryIdx="8" bldStep="category"/>
                                            </p:graphicEl>
                                          </p:spTgt>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left)">
                                      <p:cBhvr>
                                        <p:cTn id="47" dur="500"/>
                                        <p:tgtEl>
                                          <p:spTgt spid="3">
                                            <p:graphicEl>
                                              <a:chart seriesIdx="-4" categoryIdx="9" bldStep="category"/>
                                            </p:graphicEl>
                                          </p:spTgt>
                                        </p:tgtEl>
                                      </p:cBhvr>
                                    </p:animEffect>
                                  </p:childTnLst>
                                </p:cTn>
                              </p:par>
                            </p:childTnLst>
                          </p:cTn>
                        </p:par>
                        <p:par>
                          <p:cTn id="48" fill="hold">
                            <p:stCondLst>
                              <p:cond delay="5500"/>
                            </p:stCondLst>
                            <p:childTnLst>
                              <p:par>
                                <p:cTn id="49" presetID="22" presetClass="entr" presetSubtype="8"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left)">
                                      <p:cBhvr>
                                        <p:cTn id="51" dur="500"/>
                                        <p:tgtEl>
                                          <p:spTgt spid="3">
                                            <p:graphicEl>
                                              <a:chart seriesIdx="-4" categoryIdx="10" bldStep="category"/>
                                            </p:graphicEl>
                                          </p:spTgt>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left)">
                                      <p:cBhvr>
                                        <p:cTn id="55" dur="500"/>
                                        <p:tgtEl>
                                          <p:spTgt spid="3">
                                            <p:graphicEl>
                                              <a:chart seriesIdx="-4" categoryIdx="11" bldStep="category"/>
                                            </p:graphicEl>
                                          </p:spTgt>
                                        </p:tgtEl>
                                      </p:cBhvr>
                                    </p:animEffect>
                                  </p:childTnLst>
                                </p:cTn>
                              </p:par>
                            </p:childTnLst>
                          </p:cTn>
                        </p:par>
                        <p:par>
                          <p:cTn id="56" fill="hold">
                            <p:stCondLst>
                              <p:cond delay="6500"/>
                            </p:stCondLst>
                            <p:childTnLst>
                              <p:par>
                                <p:cTn id="57" presetID="22" presetClass="entr" presetSubtype="8"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left)">
                                      <p:cBhvr>
                                        <p:cTn id="59" dur="500"/>
                                        <p:tgtEl>
                                          <p:spTgt spid="3">
                                            <p:graphicEl>
                                              <a:chart seriesIdx="-4" categoryIdx="12" bldStep="category"/>
                                            </p:graphicEl>
                                          </p:spTgt>
                                        </p:tgtEl>
                                      </p:cBhvr>
                                    </p:animEffect>
                                  </p:childTnLst>
                                </p:cTn>
                              </p:par>
                            </p:childTnLst>
                          </p:cTn>
                        </p:par>
                        <p:par>
                          <p:cTn id="60" fill="hold">
                            <p:stCondLst>
                              <p:cond delay="7000"/>
                            </p:stCondLst>
                            <p:childTnLst>
                              <p:par>
                                <p:cTn id="61" presetID="22" presetClass="entr" presetSubtype="8"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left)">
                                      <p:cBhvr>
                                        <p:cTn id="63" dur="500"/>
                                        <p:tgtEl>
                                          <p:spTgt spid="3">
                                            <p:graphicEl>
                                              <a:chart seriesIdx="-4" categoryIdx="13" bldStep="category"/>
                                            </p:graphicEl>
                                          </p:spTgt>
                                        </p:tgtEl>
                                      </p:cBhvr>
                                    </p:animEffect>
                                  </p:childTnLst>
                                </p:cTn>
                              </p:par>
                            </p:childTnLst>
                          </p:cTn>
                        </p:par>
                        <p:par>
                          <p:cTn id="64" fill="hold">
                            <p:stCondLst>
                              <p:cond delay="7500"/>
                            </p:stCondLst>
                            <p:childTnLst>
                              <p:par>
                                <p:cTn id="65" presetID="22" presetClass="entr" presetSubtype="8"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left)">
                                      <p:cBhvr>
                                        <p:cTn id="67" dur="500"/>
                                        <p:tgtEl>
                                          <p:spTgt spid="3">
                                            <p:graphicEl>
                                              <a:chart seriesIdx="-4" categoryIdx="14" bldStep="category"/>
                                            </p:graphicEl>
                                          </p:spTgt>
                                        </p:tgtEl>
                                      </p:cBhvr>
                                    </p:animEffect>
                                  </p:childTnLst>
                                </p:cTn>
                              </p:par>
                            </p:childTnLst>
                          </p:cTn>
                        </p:par>
                        <p:par>
                          <p:cTn id="68" fill="hold">
                            <p:stCondLst>
                              <p:cond delay="8000"/>
                            </p:stCondLst>
                            <p:childTnLst>
                              <p:par>
                                <p:cTn id="69" presetID="22" presetClass="entr" presetSubtype="8"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left)">
                                      <p:cBhvr>
                                        <p:cTn id="71" dur="500"/>
                                        <p:tgtEl>
                                          <p:spTgt spid="3">
                                            <p:graphicEl>
                                              <a:chart seriesIdx="-4" categoryIdx="15" bldStep="category"/>
                                            </p:graphicEl>
                                          </p:spTgt>
                                        </p:tgtEl>
                                      </p:cBhvr>
                                    </p:animEffect>
                                  </p:childTnLst>
                                </p:cTn>
                              </p:par>
                            </p:childTnLst>
                          </p:cTn>
                        </p:par>
                        <p:par>
                          <p:cTn id="72" fill="hold">
                            <p:stCondLst>
                              <p:cond delay="8500"/>
                            </p:stCondLst>
                            <p:childTnLst>
                              <p:par>
                                <p:cTn id="73" presetID="22" presetClass="entr" presetSubtype="8"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left)">
                                      <p:cBhvr>
                                        <p:cTn id="75" dur="500"/>
                                        <p:tgtEl>
                                          <p:spTgt spid="3">
                                            <p:graphicEl>
                                              <a:chart seriesIdx="-4" categoryIdx="16" bldStep="category"/>
                                            </p:graphicEl>
                                          </p:spTgt>
                                        </p:tgtEl>
                                      </p:cBhvr>
                                    </p:animEffect>
                                  </p:childTnLst>
                                </p:cTn>
                              </p:par>
                            </p:childTnLst>
                          </p:cTn>
                        </p:par>
                        <p:par>
                          <p:cTn id="76" fill="hold">
                            <p:stCondLst>
                              <p:cond delay="9000"/>
                            </p:stCondLst>
                            <p:childTnLst>
                              <p:par>
                                <p:cTn id="77" presetID="22" presetClass="entr" presetSubtype="8"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left)">
                                      <p:cBhvr>
                                        <p:cTn id="79" dur="500"/>
                                        <p:tgtEl>
                                          <p:spTgt spid="3">
                                            <p:graphicEl>
                                              <a:chart seriesIdx="-4" categoryIdx="17" bldStep="category"/>
                                            </p:graphicEl>
                                          </p:spTgt>
                                        </p:tgtEl>
                                      </p:cBhvr>
                                    </p:animEffect>
                                  </p:childTnLst>
                                </p:cTn>
                              </p:par>
                            </p:childTnLst>
                          </p:cTn>
                        </p:par>
                        <p:par>
                          <p:cTn id="80" fill="hold">
                            <p:stCondLst>
                              <p:cond delay="9500"/>
                            </p:stCondLst>
                            <p:childTnLst>
                              <p:par>
                                <p:cTn id="81" presetID="22" presetClass="entr" presetSubtype="8"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left)">
                                      <p:cBhvr>
                                        <p:cTn id="83" dur="500"/>
                                        <p:tgtEl>
                                          <p:spTgt spid="3">
                                            <p:graphicEl>
                                              <a:chart seriesIdx="-4" categoryIdx="18" bldStep="category"/>
                                            </p:graphicEl>
                                          </p:spTgt>
                                        </p:tgtEl>
                                      </p:cBhvr>
                                    </p:animEffect>
                                  </p:childTnLst>
                                </p:cTn>
                              </p:par>
                            </p:childTnLst>
                          </p:cTn>
                        </p:par>
                        <p:par>
                          <p:cTn id="84" fill="hold">
                            <p:stCondLst>
                              <p:cond delay="10000"/>
                            </p:stCondLst>
                            <p:childTnLst>
                              <p:par>
                                <p:cTn id="85" presetID="22" presetClass="entr" presetSubtype="8"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left)">
                                      <p:cBhvr>
                                        <p:cTn id="87" dur="500"/>
                                        <p:tgtEl>
                                          <p:spTgt spid="3">
                                            <p:graphicEl>
                                              <a:chart seriesIdx="-4" categoryIdx="19" bldStep="category"/>
                                            </p:graphicEl>
                                          </p:spTgt>
                                        </p:tgtEl>
                                      </p:cBhvr>
                                    </p:animEffect>
                                  </p:childTnLst>
                                </p:cTn>
                              </p:par>
                            </p:childTnLst>
                          </p:cTn>
                        </p:par>
                        <p:par>
                          <p:cTn id="88" fill="hold">
                            <p:stCondLst>
                              <p:cond delay="10500"/>
                            </p:stCondLst>
                            <p:childTnLst>
                              <p:par>
                                <p:cTn id="89" presetID="22" presetClass="entr" presetSubtype="8"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left)">
                                      <p:cBhvr>
                                        <p:cTn id="91" dur="500"/>
                                        <p:tgtEl>
                                          <p:spTgt spid="3">
                                            <p:graphicEl>
                                              <a:chart seriesIdx="-4" categoryIdx="20" bldStep="category"/>
                                            </p:graphicEl>
                                          </p:spTgt>
                                        </p:tgtEl>
                                      </p:cBhvr>
                                    </p:animEffect>
                                  </p:childTnLst>
                                </p:cTn>
                              </p:par>
                            </p:childTnLst>
                          </p:cTn>
                        </p:par>
                        <p:par>
                          <p:cTn id="92" fill="hold">
                            <p:stCondLst>
                              <p:cond delay="11000"/>
                            </p:stCondLst>
                            <p:childTnLst>
                              <p:par>
                                <p:cTn id="93" presetID="22" presetClass="entr" presetSubtype="8"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left)">
                                      <p:cBhvr>
                                        <p:cTn id="95" dur="500"/>
                                        <p:tgtEl>
                                          <p:spTgt spid="3">
                                            <p:graphicEl>
                                              <a:chart seriesIdx="-4" categoryIdx="21" bldStep="category"/>
                                            </p:graphicEl>
                                          </p:spTgt>
                                        </p:tgtEl>
                                      </p:cBhvr>
                                    </p:animEffect>
                                  </p:childTnLst>
                                </p:cTn>
                              </p:par>
                            </p:childTnLst>
                          </p:cTn>
                        </p:par>
                        <p:par>
                          <p:cTn id="96" fill="hold">
                            <p:stCondLst>
                              <p:cond delay="11500"/>
                            </p:stCondLst>
                            <p:childTnLst>
                              <p:par>
                                <p:cTn id="97" presetID="22" presetClass="entr" presetSubtype="8"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left)">
                                      <p:cBhvr>
                                        <p:cTn id="99" dur="500"/>
                                        <p:tgtEl>
                                          <p:spTgt spid="3">
                                            <p:graphicEl>
                                              <a:chart seriesIdx="-4" categoryIdx="22" bldStep="category"/>
                                            </p:graphicEl>
                                          </p:spTgt>
                                        </p:tgtEl>
                                      </p:cBhvr>
                                    </p:animEffect>
                                  </p:childTnLst>
                                </p:cTn>
                              </p:par>
                            </p:childTnLst>
                          </p:cTn>
                        </p:par>
                        <p:par>
                          <p:cTn id="100" fill="hold">
                            <p:stCondLst>
                              <p:cond delay="12000"/>
                            </p:stCondLst>
                            <p:childTnLst>
                              <p:par>
                                <p:cTn id="101" presetID="22" presetClass="entr" presetSubtype="8"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left)">
                                      <p:cBhvr>
                                        <p:cTn id="103" dur="500"/>
                                        <p:tgtEl>
                                          <p:spTgt spid="3">
                                            <p:graphicEl>
                                              <a:chart seriesIdx="-4" categoryIdx="23" bldStep="category"/>
                                            </p:graphicEl>
                                          </p:spTgt>
                                        </p:tgtEl>
                                      </p:cBhvr>
                                    </p:animEffect>
                                  </p:childTnLst>
                                </p:cTn>
                              </p:par>
                            </p:childTnLst>
                          </p:cTn>
                        </p:par>
                        <p:par>
                          <p:cTn id="104" fill="hold">
                            <p:stCondLst>
                              <p:cond delay="12500"/>
                            </p:stCondLst>
                            <p:childTnLst>
                              <p:par>
                                <p:cTn id="105" presetID="22" presetClass="entr" presetSubtype="8" fill="hold" grpId="0" nodeType="afterEffect">
                                  <p:stCondLst>
                                    <p:cond delay="0"/>
                                  </p:stCondLst>
                                  <p:childTnLst>
                                    <p:set>
                                      <p:cBhvr>
                                        <p:cTn id="106" dur="1" fill="hold">
                                          <p:stCondLst>
                                            <p:cond delay="0"/>
                                          </p:stCondLst>
                                        </p:cTn>
                                        <p:tgtEl>
                                          <p:spTgt spid="3">
                                            <p:graphicEl>
                                              <a:chart seriesIdx="-4" categoryIdx="24" bldStep="category"/>
                                            </p:graphicEl>
                                          </p:spTgt>
                                        </p:tgtEl>
                                        <p:attrNameLst>
                                          <p:attrName>style.visibility</p:attrName>
                                        </p:attrNameLst>
                                      </p:cBhvr>
                                      <p:to>
                                        <p:strVal val="visible"/>
                                      </p:to>
                                    </p:set>
                                    <p:animEffect transition="in" filter="wipe(left)">
                                      <p:cBhvr>
                                        <p:cTn id="107" dur="500"/>
                                        <p:tgtEl>
                                          <p:spTgt spid="3">
                                            <p:graphicEl>
                                              <a:chart seriesIdx="-4" categoryIdx="24" bldStep="category"/>
                                            </p:graphicEl>
                                          </p:spTgt>
                                        </p:tgtEl>
                                      </p:cBhvr>
                                    </p:animEffect>
                                  </p:childTnLst>
                                </p:cTn>
                              </p:par>
                            </p:childTnLst>
                          </p:cTn>
                        </p:par>
                        <p:par>
                          <p:cTn id="108" fill="hold">
                            <p:stCondLst>
                              <p:cond delay="13000"/>
                            </p:stCondLst>
                            <p:childTnLst>
                              <p:par>
                                <p:cTn id="109" presetID="22" presetClass="entr" presetSubtype="8" fill="hold" grpId="0" nodeType="afterEffect">
                                  <p:stCondLst>
                                    <p:cond delay="0"/>
                                  </p:stCondLst>
                                  <p:childTnLst>
                                    <p:set>
                                      <p:cBhvr>
                                        <p:cTn id="110" dur="1" fill="hold">
                                          <p:stCondLst>
                                            <p:cond delay="0"/>
                                          </p:stCondLst>
                                        </p:cTn>
                                        <p:tgtEl>
                                          <p:spTgt spid="3">
                                            <p:graphicEl>
                                              <a:chart seriesIdx="-4" categoryIdx="25" bldStep="category"/>
                                            </p:graphicEl>
                                          </p:spTgt>
                                        </p:tgtEl>
                                        <p:attrNameLst>
                                          <p:attrName>style.visibility</p:attrName>
                                        </p:attrNameLst>
                                      </p:cBhvr>
                                      <p:to>
                                        <p:strVal val="visible"/>
                                      </p:to>
                                    </p:set>
                                    <p:animEffect transition="in" filter="wipe(left)">
                                      <p:cBhvr>
                                        <p:cTn id="111" dur="500"/>
                                        <p:tgtEl>
                                          <p:spTgt spid="3">
                                            <p:graphicEl>
                                              <a:chart seriesIdx="-4" categoryIdx="25" bldStep="category"/>
                                            </p:graphicEl>
                                          </p:spTgt>
                                        </p:tgtEl>
                                      </p:cBhvr>
                                    </p:animEffect>
                                  </p:childTnLst>
                                </p:cTn>
                              </p:par>
                            </p:childTnLst>
                          </p:cTn>
                        </p:par>
                        <p:par>
                          <p:cTn id="112" fill="hold">
                            <p:stCondLst>
                              <p:cond delay="13500"/>
                            </p:stCondLst>
                            <p:childTnLst>
                              <p:par>
                                <p:cTn id="113" presetID="22" presetClass="entr" presetSubtype="8" fill="hold" grpId="0" nodeType="afterEffect">
                                  <p:stCondLst>
                                    <p:cond delay="0"/>
                                  </p:stCondLst>
                                  <p:childTnLst>
                                    <p:set>
                                      <p:cBhvr>
                                        <p:cTn id="114" dur="1" fill="hold">
                                          <p:stCondLst>
                                            <p:cond delay="0"/>
                                          </p:stCondLst>
                                        </p:cTn>
                                        <p:tgtEl>
                                          <p:spTgt spid="3">
                                            <p:graphicEl>
                                              <a:chart seriesIdx="-4" categoryIdx="26" bldStep="category"/>
                                            </p:graphicEl>
                                          </p:spTgt>
                                        </p:tgtEl>
                                        <p:attrNameLst>
                                          <p:attrName>style.visibility</p:attrName>
                                        </p:attrNameLst>
                                      </p:cBhvr>
                                      <p:to>
                                        <p:strVal val="visible"/>
                                      </p:to>
                                    </p:set>
                                    <p:animEffect transition="in" filter="wipe(left)">
                                      <p:cBhvr>
                                        <p:cTn id="115" dur="500"/>
                                        <p:tgtEl>
                                          <p:spTgt spid="3">
                                            <p:graphicEl>
                                              <a:chart seriesIdx="-4" categoryIdx="26" bldStep="category"/>
                                            </p:graphicEl>
                                          </p:spTgt>
                                        </p:tgtEl>
                                      </p:cBhvr>
                                    </p:animEffect>
                                  </p:childTnLst>
                                </p:cTn>
                              </p:par>
                            </p:childTnLst>
                          </p:cTn>
                        </p:par>
                        <p:par>
                          <p:cTn id="116" fill="hold">
                            <p:stCondLst>
                              <p:cond delay="14000"/>
                            </p:stCondLst>
                            <p:childTnLst>
                              <p:par>
                                <p:cTn id="117" presetID="22" presetClass="entr" presetSubtype="8" fill="hold" grpId="0" nodeType="afterEffect">
                                  <p:stCondLst>
                                    <p:cond delay="0"/>
                                  </p:stCondLst>
                                  <p:childTnLst>
                                    <p:set>
                                      <p:cBhvr>
                                        <p:cTn id="118" dur="1" fill="hold">
                                          <p:stCondLst>
                                            <p:cond delay="0"/>
                                          </p:stCondLst>
                                        </p:cTn>
                                        <p:tgtEl>
                                          <p:spTgt spid="3">
                                            <p:graphicEl>
                                              <a:chart seriesIdx="-4" categoryIdx="27" bldStep="category"/>
                                            </p:graphicEl>
                                          </p:spTgt>
                                        </p:tgtEl>
                                        <p:attrNameLst>
                                          <p:attrName>style.visibility</p:attrName>
                                        </p:attrNameLst>
                                      </p:cBhvr>
                                      <p:to>
                                        <p:strVal val="visible"/>
                                      </p:to>
                                    </p:set>
                                    <p:animEffect transition="in" filter="wipe(left)">
                                      <p:cBhvr>
                                        <p:cTn id="119" dur="500"/>
                                        <p:tgtEl>
                                          <p:spTgt spid="3">
                                            <p:graphicEl>
                                              <a:chart seriesIdx="-4" categoryIdx="27" bldStep="category"/>
                                            </p:graphicEl>
                                          </p:spTgt>
                                        </p:tgtEl>
                                      </p:cBhvr>
                                    </p:animEffect>
                                  </p:childTnLst>
                                </p:cTn>
                              </p:par>
                            </p:childTnLst>
                          </p:cTn>
                        </p:par>
                        <p:par>
                          <p:cTn id="120" fill="hold">
                            <p:stCondLst>
                              <p:cond delay="14500"/>
                            </p:stCondLst>
                            <p:childTnLst>
                              <p:par>
                                <p:cTn id="121" presetID="22" presetClass="entr" presetSubtype="8" fill="hold" grpId="0" nodeType="afterEffect">
                                  <p:stCondLst>
                                    <p:cond delay="0"/>
                                  </p:stCondLst>
                                  <p:childTnLst>
                                    <p:set>
                                      <p:cBhvr>
                                        <p:cTn id="122" dur="1" fill="hold">
                                          <p:stCondLst>
                                            <p:cond delay="0"/>
                                          </p:stCondLst>
                                        </p:cTn>
                                        <p:tgtEl>
                                          <p:spTgt spid="3">
                                            <p:graphicEl>
                                              <a:chart seriesIdx="-4" categoryIdx="28" bldStep="category"/>
                                            </p:graphicEl>
                                          </p:spTgt>
                                        </p:tgtEl>
                                        <p:attrNameLst>
                                          <p:attrName>style.visibility</p:attrName>
                                        </p:attrNameLst>
                                      </p:cBhvr>
                                      <p:to>
                                        <p:strVal val="visible"/>
                                      </p:to>
                                    </p:set>
                                    <p:animEffect transition="in" filter="wipe(left)">
                                      <p:cBhvr>
                                        <p:cTn id="123" dur="500"/>
                                        <p:tgtEl>
                                          <p:spTgt spid="3">
                                            <p:graphicEl>
                                              <a:chart seriesIdx="-4" categoryIdx="28" bldStep="category"/>
                                            </p:graphicEl>
                                          </p:spTgt>
                                        </p:tgtEl>
                                      </p:cBhvr>
                                    </p:animEffect>
                                  </p:childTnLst>
                                </p:cTn>
                              </p:par>
                            </p:childTnLst>
                          </p:cTn>
                        </p:par>
                        <p:par>
                          <p:cTn id="124" fill="hold">
                            <p:stCondLst>
                              <p:cond delay="15000"/>
                            </p:stCondLst>
                            <p:childTnLst>
                              <p:par>
                                <p:cTn id="125" presetID="22" presetClass="entr" presetSubtype="8" fill="hold" grpId="0" nodeType="afterEffect">
                                  <p:stCondLst>
                                    <p:cond delay="0"/>
                                  </p:stCondLst>
                                  <p:childTnLst>
                                    <p:set>
                                      <p:cBhvr>
                                        <p:cTn id="126" dur="1" fill="hold">
                                          <p:stCondLst>
                                            <p:cond delay="0"/>
                                          </p:stCondLst>
                                        </p:cTn>
                                        <p:tgtEl>
                                          <p:spTgt spid="3">
                                            <p:graphicEl>
                                              <a:chart seriesIdx="-4" categoryIdx="29" bldStep="category"/>
                                            </p:graphicEl>
                                          </p:spTgt>
                                        </p:tgtEl>
                                        <p:attrNameLst>
                                          <p:attrName>style.visibility</p:attrName>
                                        </p:attrNameLst>
                                      </p:cBhvr>
                                      <p:to>
                                        <p:strVal val="visible"/>
                                      </p:to>
                                    </p:set>
                                    <p:animEffect transition="in" filter="wipe(left)">
                                      <p:cBhvr>
                                        <p:cTn id="127" dur="500"/>
                                        <p:tgtEl>
                                          <p:spTgt spid="3">
                                            <p:graphicEl>
                                              <a:chart seriesIdx="-4" categoryIdx="29" bldStep="category"/>
                                            </p:graphicEl>
                                          </p:spTgt>
                                        </p:tgtEl>
                                      </p:cBhvr>
                                    </p:animEffect>
                                  </p:childTnLst>
                                </p:cTn>
                              </p:par>
                            </p:childTnLst>
                          </p:cTn>
                        </p:par>
                        <p:par>
                          <p:cTn id="128" fill="hold">
                            <p:stCondLst>
                              <p:cond delay="15500"/>
                            </p:stCondLst>
                            <p:childTnLst>
                              <p:par>
                                <p:cTn id="129" presetID="22" presetClass="entr" presetSubtype="8" fill="hold" grpId="0" nodeType="afterEffect">
                                  <p:stCondLst>
                                    <p:cond delay="0"/>
                                  </p:stCondLst>
                                  <p:childTnLst>
                                    <p:set>
                                      <p:cBhvr>
                                        <p:cTn id="130" dur="1" fill="hold">
                                          <p:stCondLst>
                                            <p:cond delay="0"/>
                                          </p:stCondLst>
                                        </p:cTn>
                                        <p:tgtEl>
                                          <p:spTgt spid="3">
                                            <p:graphicEl>
                                              <a:chart seriesIdx="-4" categoryIdx="30" bldStep="category"/>
                                            </p:graphicEl>
                                          </p:spTgt>
                                        </p:tgtEl>
                                        <p:attrNameLst>
                                          <p:attrName>style.visibility</p:attrName>
                                        </p:attrNameLst>
                                      </p:cBhvr>
                                      <p:to>
                                        <p:strVal val="visible"/>
                                      </p:to>
                                    </p:set>
                                    <p:animEffect transition="in" filter="wipe(left)">
                                      <p:cBhvr>
                                        <p:cTn id="131" dur="500"/>
                                        <p:tgtEl>
                                          <p:spTgt spid="3">
                                            <p:graphicEl>
                                              <a:chart seriesIdx="-4" categoryIdx="30" bldStep="category"/>
                                            </p:graphicEl>
                                          </p:spTgt>
                                        </p:tgtEl>
                                      </p:cBhvr>
                                    </p:animEffect>
                                  </p:childTnLst>
                                </p:cTn>
                              </p:par>
                            </p:childTnLst>
                          </p:cTn>
                        </p:par>
                        <p:par>
                          <p:cTn id="132" fill="hold">
                            <p:stCondLst>
                              <p:cond delay="16000"/>
                            </p:stCondLst>
                            <p:childTnLst>
                              <p:par>
                                <p:cTn id="133" presetID="22" presetClass="entr" presetSubtype="8" fill="hold" grpId="0" nodeType="afterEffect">
                                  <p:stCondLst>
                                    <p:cond delay="0"/>
                                  </p:stCondLst>
                                  <p:childTnLst>
                                    <p:set>
                                      <p:cBhvr>
                                        <p:cTn id="134" dur="1" fill="hold">
                                          <p:stCondLst>
                                            <p:cond delay="0"/>
                                          </p:stCondLst>
                                        </p:cTn>
                                        <p:tgtEl>
                                          <p:spTgt spid="3">
                                            <p:graphicEl>
                                              <a:chart seriesIdx="-4" categoryIdx="31" bldStep="category"/>
                                            </p:graphicEl>
                                          </p:spTgt>
                                        </p:tgtEl>
                                        <p:attrNameLst>
                                          <p:attrName>style.visibility</p:attrName>
                                        </p:attrNameLst>
                                      </p:cBhvr>
                                      <p:to>
                                        <p:strVal val="visible"/>
                                      </p:to>
                                    </p:set>
                                    <p:animEffect transition="in" filter="wipe(left)">
                                      <p:cBhvr>
                                        <p:cTn id="135" dur="500"/>
                                        <p:tgtEl>
                                          <p:spTgt spid="3">
                                            <p:graphicEl>
                                              <a:chart seriesIdx="-4" categoryIdx="31" bldStep="category"/>
                                            </p:graphicEl>
                                          </p:spTgt>
                                        </p:tgtEl>
                                      </p:cBhvr>
                                    </p:animEffect>
                                  </p:childTnLst>
                                </p:cTn>
                              </p:par>
                            </p:childTnLst>
                          </p:cTn>
                        </p:par>
                        <p:par>
                          <p:cTn id="136" fill="hold">
                            <p:stCondLst>
                              <p:cond delay="16500"/>
                            </p:stCondLst>
                            <p:childTnLst>
                              <p:par>
                                <p:cTn id="137" presetID="22" presetClass="entr" presetSubtype="8" fill="hold" grpId="0" nodeType="afterEffect">
                                  <p:stCondLst>
                                    <p:cond delay="0"/>
                                  </p:stCondLst>
                                  <p:childTnLst>
                                    <p:set>
                                      <p:cBhvr>
                                        <p:cTn id="138" dur="1" fill="hold">
                                          <p:stCondLst>
                                            <p:cond delay="0"/>
                                          </p:stCondLst>
                                        </p:cTn>
                                        <p:tgtEl>
                                          <p:spTgt spid="3">
                                            <p:graphicEl>
                                              <a:chart seriesIdx="-4" categoryIdx="32" bldStep="category"/>
                                            </p:graphicEl>
                                          </p:spTgt>
                                        </p:tgtEl>
                                        <p:attrNameLst>
                                          <p:attrName>style.visibility</p:attrName>
                                        </p:attrNameLst>
                                      </p:cBhvr>
                                      <p:to>
                                        <p:strVal val="visible"/>
                                      </p:to>
                                    </p:set>
                                    <p:animEffect transition="in" filter="wipe(left)">
                                      <p:cBhvr>
                                        <p:cTn id="139" dur="500"/>
                                        <p:tgtEl>
                                          <p:spTgt spid="3">
                                            <p:graphicEl>
                                              <a:chart seriesIdx="-4" categoryIdx="32" bldStep="category"/>
                                            </p:graphicEl>
                                          </p:spTgt>
                                        </p:tgtEl>
                                      </p:cBhvr>
                                    </p:animEffect>
                                  </p:childTnLst>
                                </p:cTn>
                              </p:par>
                            </p:childTnLst>
                          </p:cTn>
                        </p:par>
                        <p:par>
                          <p:cTn id="140" fill="hold">
                            <p:stCondLst>
                              <p:cond delay="17000"/>
                            </p:stCondLst>
                            <p:childTnLst>
                              <p:par>
                                <p:cTn id="141" presetID="22" presetClass="entr" presetSubtype="8" fill="hold" grpId="0" nodeType="afterEffect">
                                  <p:stCondLst>
                                    <p:cond delay="0"/>
                                  </p:stCondLst>
                                  <p:childTnLst>
                                    <p:set>
                                      <p:cBhvr>
                                        <p:cTn id="142" dur="1" fill="hold">
                                          <p:stCondLst>
                                            <p:cond delay="0"/>
                                          </p:stCondLst>
                                        </p:cTn>
                                        <p:tgtEl>
                                          <p:spTgt spid="3">
                                            <p:graphicEl>
                                              <a:chart seriesIdx="-4" categoryIdx="33" bldStep="category"/>
                                            </p:graphicEl>
                                          </p:spTgt>
                                        </p:tgtEl>
                                        <p:attrNameLst>
                                          <p:attrName>style.visibility</p:attrName>
                                        </p:attrNameLst>
                                      </p:cBhvr>
                                      <p:to>
                                        <p:strVal val="visible"/>
                                      </p:to>
                                    </p:set>
                                    <p:animEffect transition="in" filter="wipe(left)">
                                      <p:cBhvr>
                                        <p:cTn id="143" dur="500"/>
                                        <p:tgtEl>
                                          <p:spTgt spid="3">
                                            <p:graphicEl>
                                              <a:chart seriesIdx="-4" categoryIdx="33" bldStep="category"/>
                                            </p:graphicEl>
                                          </p:spTgt>
                                        </p:tgtEl>
                                      </p:cBhvr>
                                    </p:animEffect>
                                  </p:childTnLst>
                                </p:cTn>
                              </p:par>
                            </p:childTnLst>
                          </p:cTn>
                        </p:par>
                        <p:par>
                          <p:cTn id="144" fill="hold">
                            <p:stCondLst>
                              <p:cond delay="17500"/>
                            </p:stCondLst>
                            <p:childTnLst>
                              <p:par>
                                <p:cTn id="145" presetID="22" presetClass="entr" presetSubtype="8" fill="hold" grpId="0" nodeType="afterEffect">
                                  <p:stCondLst>
                                    <p:cond delay="0"/>
                                  </p:stCondLst>
                                  <p:childTnLst>
                                    <p:set>
                                      <p:cBhvr>
                                        <p:cTn id="146" dur="1" fill="hold">
                                          <p:stCondLst>
                                            <p:cond delay="0"/>
                                          </p:stCondLst>
                                        </p:cTn>
                                        <p:tgtEl>
                                          <p:spTgt spid="3">
                                            <p:graphicEl>
                                              <a:chart seriesIdx="-4" categoryIdx="34" bldStep="category"/>
                                            </p:graphicEl>
                                          </p:spTgt>
                                        </p:tgtEl>
                                        <p:attrNameLst>
                                          <p:attrName>style.visibility</p:attrName>
                                        </p:attrNameLst>
                                      </p:cBhvr>
                                      <p:to>
                                        <p:strVal val="visible"/>
                                      </p:to>
                                    </p:set>
                                    <p:animEffect transition="in" filter="wipe(left)">
                                      <p:cBhvr>
                                        <p:cTn id="147" dur="500"/>
                                        <p:tgtEl>
                                          <p:spTgt spid="3">
                                            <p:graphicEl>
                                              <a:chart seriesIdx="-4" categoryIdx="34" bldStep="category"/>
                                            </p:graphicEl>
                                          </p:spTgt>
                                        </p:tgtEl>
                                      </p:cBhvr>
                                    </p:animEffect>
                                  </p:childTnLst>
                                </p:cTn>
                              </p:par>
                            </p:childTnLst>
                          </p:cTn>
                        </p:par>
                        <p:par>
                          <p:cTn id="148" fill="hold">
                            <p:stCondLst>
                              <p:cond delay="18000"/>
                            </p:stCondLst>
                            <p:childTnLst>
                              <p:par>
                                <p:cTn id="149" presetID="22" presetClass="entr" presetSubtype="8" fill="hold" grpId="0" nodeType="afterEffect">
                                  <p:stCondLst>
                                    <p:cond delay="0"/>
                                  </p:stCondLst>
                                  <p:childTnLst>
                                    <p:set>
                                      <p:cBhvr>
                                        <p:cTn id="150" dur="1" fill="hold">
                                          <p:stCondLst>
                                            <p:cond delay="0"/>
                                          </p:stCondLst>
                                        </p:cTn>
                                        <p:tgtEl>
                                          <p:spTgt spid="3">
                                            <p:graphicEl>
                                              <a:chart seriesIdx="-4" categoryIdx="35" bldStep="category"/>
                                            </p:graphicEl>
                                          </p:spTgt>
                                        </p:tgtEl>
                                        <p:attrNameLst>
                                          <p:attrName>style.visibility</p:attrName>
                                        </p:attrNameLst>
                                      </p:cBhvr>
                                      <p:to>
                                        <p:strVal val="visible"/>
                                      </p:to>
                                    </p:set>
                                    <p:animEffect transition="in" filter="wipe(left)">
                                      <p:cBhvr>
                                        <p:cTn id="151" dur="500"/>
                                        <p:tgtEl>
                                          <p:spTgt spid="3">
                                            <p:graphicEl>
                                              <a:chart seriesIdx="-4" categoryIdx="35" bldStep="category"/>
                                            </p:graphicEl>
                                          </p:spTgt>
                                        </p:tgtEl>
                                      </p:cBhvr>
                                    </p:animEffect>
                                  </p:childTnLst>
                                </p:cTn>
                              </p:par>
                            </p:childTnLst>
                          </p:cTn>
                        </p:par>
                        <p:par>
                          <p:cTn id="152" fill="hold">
                            <p:stCondLst>
                              <p:cond delay="18500"/>
                            </p:stCondLst>
                            <p:childTnLst>
                              <p:par>
                                <p:cTn id="153" presetID="22" presetClass="entr" presetSubtype="8" fill="hold" grpId="0" nodeType="afterEffect">
                                  <p:stCondLst>
                                    <p:cond delay="0"/>
                                  </p:stCondLst>
                                  <p:childTnLst>
                                    <p:set>
                                      <p:cBhvr>
                                        <p:cTn id="154" dur="1" fill="hold">
                                          <p:stCondLst>
                                            <p:cond delay="0"/>
                                          </p:stCondLst>
                                        </p:cTn>
                                        <p:tgtEl>
                                          <p:spTgt spid="3">
                                            <p:graphicEl>
                                              <a:chart seriesIdx="-4" categoryIdx="36" bldStep="category"/>
                                            </p:graphicEl>
                                          </p:spTgt>
                                        </p:tgtEl>
                                        <p:attrNameLst>
                                          <p:attrName>style.visibility</p:attrName>
                                        </p:attrNameLst>
                                      </p:cBhvr>
                                      <p:to>
                                        <p:strVal val="visible"/>
                                      </p:to>
                                    </p:set>
                                    <p:animEffect transition="in" filter="wipe(left)">
                                      <p:cBhvr>
                                        <p:cTn id="155" dur="500"/>
                                        <p:tgtEl>
                                          <p:spTgt spid="3">
                                            <p:graphicEl>
                                              <a:chart seriesIdx="-4" categoryIdx="36" bldStep="category"/>
                                            </p:graphicEl>
                                          </p:spTgt>
                                        </p:tgtEl>
                                      </p:cBhvr>
                                    </p:animEffect>
                                  </p:childTnLst>
                                </p:cTn>
                              </p:par>
                            </p:childTnLst>
                          </p:cTn>
                        </p:par>
                        <p:par>
                          <p:cTn id="156" fill="hold">
                            <p:stCondLst>
                              <p:cond delay="19000"/>
                            </p:stCondLst>
                            <p:childTnLst>
                              <p:par>
                                <p:cTn id="157" presetID="22" presetClass="entr" presetSubtype="8" fill="hold" grpId="0" nodeType="afterEffect">
                                  <p:stCondLst>
                                    <p:cond delay="0"/>
                                  </p:stCondLst>
                                  <p:childTnLst>
                                    <p:set>
                                      <p:cBhvr>
                                        <p:cTn id="158" dur="1" fill="hold">
                                          <p:stCondLst>
                                            <p:cond delay="0"/>
                                          </p:stCondLst>
                                        </p:cTn>
                                        <p:tgtEl>
                                          <p:spTgt spid="3">
                                            <p:graphicEl>
                                              <a:chart seriesIdx="-4" categoryIdx="37" bldStep="category"/>
                                            </p:graphicEl>
                                          </p:spTgt>
                                        </p:tgtEl>
                                        <p:attrNameLst>
                                          <p:attrName>style.visibility</p:attrName>
                                        </p:attrNameLst>
                                      </p:cBhvr>
                                      <p:to>
                                        <p:strVal val="visible"/>
                                      </p:to>
                                    </p:set>
                                    <p:animEffect transition="in" filter="wipe(left)">
                                      <p:cBhvr>
                                        <p:cTn id="159" dur="500"/>
                                        <p:tgtEl>
                                          <p:spTgt spid="3">
                                            <p:graphicEl>
                                              <a:chart seriesIdx="-4" categoryIdx="37" bldStep="category"/>
                                            </p:graphicEl>
                                          </p:spTgt>
                                        </p:tgtEl>
                                      </p:cBhvr>
                                    </p:animEffect>
                                  </p:childTnLst>
                                </p:cTn>
                              </p:par>
                            </p:childTnLst>
                          </p:cTn>
                        </p:par>
                        <p:par>
                          <p:cTn id="160" fill="hold">
                            <p:stCondLst>
                              <p:cond delay="19500"/>
                            </p:stCondLst>
                            <p:childTnLst>
                              <p:par>
                                <p:cTn id="161" presetID="22" presetClass="entr" presetSubtype="8" fill="hold" grpId="0" nodeType="afterEffect">
                                  <p:stCondLst>
                                    <p:cond delay="0"/>
                                  </p:stCondLst>
                                  <p:childTnLst>
                                    <p:set>
                                      <p:cBhvr>
                                        <p:cTn id="162" dur="1" fill="hold">
                                          <p:stCondLst>
                                            <p:cond delay="0"/>
                                          </p:stCondLst>
                                        </p:cTn>
                                        <p:tgtEl>
                                          <p:spTgt spid="3">
                                            <p:graphicEl>
                                              <a:chart seriesIdx="-4" categoryIdx="38" bldStep="category"/>
                                            </p:graphicEl>
                                          </p:spTgt>
                                        </p:tgtEl>
                                        <p:attrNameLst>
                                          <p:attrName>style.visibility</p:attrName>
                                        </p:attrNameLst>
                                      </p:cBhvr>
                                      <p:to>
                                        <p:strVal val="visible"/>
                                      </p:to>
                                    </p:set>
                                    <p:animEffect transition="in" filter="wipe(left)">
                                      <p:cBhvr>
                                        <p:cTn id="163" dur="500"/>
                                        <p:tgtEl>
                                          <p:spTgt spid="3">
                                            <p:graphicEl>
                                              <a:chart seriesIdx="-4" categoryIdx="38" bldStep="category"/>
                                            </p:graphicEl>
                                          </p:spTgt>
                                        </p:tgtEl>
                                      </p:cBhvr>
                                    </p:animEffect>
                                  </p:childTnLst>
                                </p:cTn>
                              </p:par>
                            </p:childTnLst>
                          </p:cTn>
                        </p:par>
                        <p:par>
                          <p:cTn id="164" fill="hold">
                            <p:stCondLst>
                              <p:cond delay="20000"/>
                            </p:stCondLst>
                            <p:childTnLst>
                              <p:par>
                                <p:cTn id="165" presetID="22" presetClass="entr" presetSubtype="8" fill="hold" grpId="0" nodeType="afterEffect">
                                  <p:stCondLst>
                                    <p:cond delay="0"/>
                                  </p:stCondLst>
                                  <p:childTnLst>
                                    <p:set>
                                      <p:cBhvr>
                                        <p:cTn id="166" dur="1" fill="hold">
                                          <p:stCondLst>
                                            <p:cond delay="0"/>
                                          </p:stCondLst>
                                        </p:cTn>
                                        <p:tgtEl>
                                          <p:spTgt spid="3">
                                            <p:graphicEl>
                                              <a:chart seriesIdx="-4" categoryIdx="39" bldStep="category"/>
                                            </p:graphicEl>
                                          </p:spTgt>
                                        </p:tgtEl>
                                        <p:attrNameLst>
                                          <p:attrName>style.visibility</p:attrName>
                                        </p:attrNameLst>
                                      </p:cBhvr>
                                      <p:to>
                                        <p:strVal val="visible"/>
                                      </p:to>
                                    </p:set>
                                    <p:animEffect transition="in" filter="wipe(left)">
                                      <p:cBhvr>
                                        <p:cTn id="167" dur="500"/>
                                        <p:tgtEl>
                                          <p:spTgt spid="3">
                                            <p:graphicEl>
                                              <a:chart seriesIdx="-4" categoryIdx="39" bldStep="category"/>
                                            </p:graphicEl>
                                          </p:spTgt>
                                        </p:tgtEl>
                                      </p:cBhvr>
                                    </p:animEffect>
                                  </p:childTnLst>
                                </p:cTn>
                              </p:par>
                            </p:childTnLst>
                          </p:cTn>
                        </p:par>
                        <p:par>
                          <p:cTn id="168" fill="hold">
                            <p:stCondLst>
                              <p:cond delay="20500"/>
                            </p:stCondLst>
                            <p:childTnLst>
                              <p:par>
                                <p:cTn id="169" presetID="22" presetClass="entr" presetSubtype="8" fill="hold" grpId="0" nodeType="afterEffect">
                                  <p:stCondLst>
                                    <p:cond delay="0"/>
                                  </p:stCondLst>
                                  <p:childTnLst>
                                    <p:set>
                                      <p:cBhvr>
                                        <p:cTn id="170" dur="1" fill="hold">
                                          <p:stCondLst>
                                            <p:cond delay="0"/>
                                          </p:stCondLst>
                                        </p:cTn>
                                        <p:tgtEl>
                                          <p:spTgt spid="3">
                                            <p:graphicEl>
                                              <a:chart seriesIdx="-4" categoryIdx="40" bldStep="category"/>
                                            </p:graphicEl>
                                          </p:spTgt>
                                        </p:tgtEl>
                                        <p:attrNameLst>
                                          <p:attrName>style.visibility</p:attrName>
                                        </p:attrNameLst>
                                      </p:cBhvr>
                                      <p:to>
                                        <p:strVal val="visible"/>
                                      </p:to>
                                    </p:set>
                                    <p:animEffect transition="in" filter="wipe(left)">
                                      <p:cBhvr>
                                        <p:cTn id="171" dur="500"/>
                                        <p:tgtEl>
                                          <p:spTgt spid="3">
                                            <p:graphicEl>
                                              <a:chart seriesIdx="-4" categoryIdx="40" bldStep="category"/>
                                            </p:graphicEl>
                                          </p:spTgt>
                                        </p:tgtEl>
                                      </p:cBhvr>
                                    </p:animEffect>
                                  </p:childTnLst>
                                </p:cTn>
                              </p:par>
                            </p:childTnLst>
                          </p:cTn>
                        </p:par>
                        <p:par>
                          <p:cTn id="172" fill="hold">
                            <p:stCondLst>
                              <p:cond delay="21000"/>
                            </p:stCondLst>
                            <p:childTnLst>
                              <p:par>
                                <p:cTn id="173" presetID="22" presetClass="entr" presetSubtype="8" fill="hold" grpId="0" nodeType="afterEffect">
                                  <p:stCondLst>
                                    <p:cond delay="0"/>
                                  </p:stCondLst>
                                  <p:childTnLst>
                                    <p:set>
                                      <p:cBhvr>
                                        <p:cTn id="174" dur="1" fill="hold">
                                          <p:stCondLst>
                                            <p:cond delay="0"/>
                                          </p:stCondLst>
                                        </p:cTn>
                                        <p:tgtEl>
                                          <p:spTgt spid="3">
                                            <p:graphicEl>
                                              <a:chart seriesIdx="-4" categoryIdx="41" bldStep="category"/>
                                            </p:graphicEl>
                                          </p:spTgt>
                                        </p:tgtEl>
                                        <p:attrNameLst>
                                          <p:attrName>style.visibility</p:attrName>
                                        </p:attrNameLst>
                                      </p:cBhvr>
                                      <p:to>
                                        <p:strVal val="visible"/>
                                      </p:to>
                                    </p:set>
                                    <p:animEffect transition="in" filter="wipe(left)">
                                      <p:cBhvr>
                                        <p:cTn id="175" dur="500"/>
                                        <p:tgtEl>
                                          <p:spTgt spid="3">
                                            <p:graphicEl>
                                              <a:chart seriesIdx="-4" categoryIdx="41" bldStep="category"/>
                                            </p:graphicEl>
                                          </p:spTgt>
                                        </p:tgtEl>
                                      </p:cBhvr>
                                    </p:animEffect>
                                  </p:childTnLst>
                                </p:cTn>
                              </p:par>
                            </p:childTnLst>
                          </p:cTn>
                        </p:par>
                        <p:par>
                          <p:cTn id="176" fill="hold">
                            <p:stCondLst>
                              <p:cond delay="21500"/>
                            </p:stCondLst>
                            <p:childTnLst>
                              <p:par>
                                <p:cTn id="177" presetID="22" presetClass="entr" presetSubtype="8" fill="hold" grpId="0" nodeType="afterEffect">
                                  <p:stCondLst>
                                    <p:cond delay="0"/>
                                  </p:stCondLst>
                                  <p:childTnLst>
                                    <p:set>
                                      <p:cBhvr>
                                        <p:cTn id="178" dur="1" fill="hold">
                                          <p:stCondLst>
                                            <p:cond delay="0"/>
                                          </p:stCondLst>
                                        </p:cTn>
                                        <p:tgtEl>
                                          <p:spTgt spid="3">
                                            <p:graphicEl>
                                              <a:chart seriesIdx="-4" categoryIdx="42" bldStep="category"/>
                                            </p:graphicEl>
                                          </p:spTgt>
                                        </p:tgtEl>
                                        <p:attrNameLst>
                                          <p:attrName>style.visibility</p:attrName>
                                        </p:attrNameLst>
                                      </p:cBhvr>
                                      <p:to>
                                        <p:strVal val="visible"/>
                                      </p:to>
                                    </p:set>
                                    <p:animEffect transition="in" filter="wipe(left)">
                                      <p:cBhvr>
                                        <p:cTn id="179" dur="500"/>
                                        <p:tgtEl>
                                          <p:spTgt spid="3">
                                            <p:graphicEl>
                                              <a:chart seriesIdx="-4" categoryIdx="42" bldStep="category"/>
                                            </p:graphicEl>
                                          </p:spTgt>
                                        </p:tgtEl>
                                      </p:cBhvr>
                                    </p:animEffect>
                                  </p:childTnLst>
                                </p:cTn>
                              </p:par>
                            </p:childTnLst>
                          </p:cTn>
                        </p:par>
                        <p:par>
                          <p:cTn id="180" fill="hold">
                            <p:stCondLst>
                              <p:cond delay="22000"/>
                            </p:stCondLst>
                            <p:childTnLst>
                              <p:par>
                                <p:cTn id="181" presetID="22" presetClass="entr" presetSubtype="8" fill="hold" grpId="0" nodeType="afterEffect">
                                  <p:stCondLst>
                                    <p:cond delay="0"/>
                                  </p:stCondLst>
                                  <p:childTnLst>
                                    <p:set>
                                      <p:cBhvr>
                                        <p:cTn id="182" dur="1" fill="hold">
                                          <p:stCondLst>
                                            <p:cond delay="0"/>
                                          </p:stCondLst>
                                        </p:cTn>
                                        <p:tgtEl>
                                          <p:spTgt spid="3">
                                            <p:graphicEl>
                                              <a:chart seriesIdx="-4" categoryIdx="43" bldStep="category"/>
                                            </p:graphicEl>
                                          </p:spTgt>
                                        </p:tgtEl>
                                        <p:attrNameLst>
                                          <p:attrName>style.visibility</p:attrName>
                                        </p:attrNameLst>
                                      </p:cBhvr>
                                      <p:to>
                                        <p:strVal val="visible"/>
                                      </p:to>
                                    </p:set>
                                    <p:animEffect transition="in" filter="wipe(left)">
                                      <p:cBhvr>
                                        <p:cTn id="183" dur="500"/>
                                        <p:tgtEl>
                                          <p:spTgt spid="3">
                                            <p:graphicEl>
                                              <a:chart seriesIdx="-4" categoryIdx="43" bldStep="category"/>
                                            </p:graphicEl>
                                          </p:spTgt>
                                        </p:tgtEl>
                                      </p:cBhvr>
                                    </p:animEffect>
                                  </p:childTnLst>
                                </p:cTn>
                              </p:par>
                            </p:childTnLst>
                          </p:cTn>
                        </p:par>
                        <p:par>
                          <p:cTn id="184" fill="hold">
                            <p:stCondLst>
                              <p:cond delay="22500"/>
                            </p:stCondLst>
                            <p:childTnLst>
                              <p:par>
                                <p:cTn id="185" presetID="22" presetClass="entr" presetSubtype="8" fill="hold" grpId="0" nodeType="afterEffect">
                                  <p:stCondLst>
                                    <p:cond delay="0"/>
                                  </p:stCondLst>
                                  <p:childTnLst>
                                    <p:set>
                                      <p:cBhvr>
                                        <p:cTn id="186" dur="1" fill="hold">
                                          <p:stCondLst>
                                            <p:cond delay="0"/>
                                          </p:stCondLst>
                                        </p:cTn>
                                        <p:tgtEl>
                                          <p:spTgt spid="3">
                                            <p:graphicEl>
                                              <a:chart seriesIdx="-4" categoryIdx="44" bldStep="category"/>
                                            </p:graphicEl>
                                          </p:spTgt>
                                        </p:tgtEl>
                                        <p:attrNameLst>
                                          <p:attrName>style.visibility</p:attrName>
                                        </p:attrNameLst>
                                      </p:cBhvr>
                                      <p:to>
                                        <p:strVal val="visible"/>
                                      </p:to>
                                    </p:set>
                                    <p:animEffect transition="in" filter="wipe(left)">
                                      <p:cBhvr>
                                        <p:cTn id="187" dur="500"/>
                                        <p:tgtEl>
                                          <p:spTgt spid="3">
                                            <p:graphicEl>
                                              <a:chart seriesIdx="-4" categoryIdx="44" bldStep="category"/>
                                            </p:graphicEl>
                                          </p:spTgt>
                                        </p:tgtEl>
                                      </p:cBhvr>
                                    </p:animEffect>
                                  </p:childTnLst>
                                </p:cTn>
                              </p:par>
                            </p:childTnLst>
                          </p:cTn>
                        </p:par>
                        <p:par>
                          <p:cTn id="188" fill="hold">
                            <p:stCondLst>
                              <p:cond delay="23000"/>
                            </p:stCondLst>
                            <p:childTnLst>
                              <p:par>
                                <p:cTn id="189" presetID="22" presetClass="entr" presetSubtype="8" fill="hold" grpId="0" nodeType="afterEffect">
                                  <p:stCondLst>
                                    <p:cond delay="0"/>
                                  </p:stCondLst>
                                  <p:childTnLst>
                                    <p:set>
                                      <p:cBhvr>
                                        <p:cTn id="190" dur="1" fill="hold">
                                          <p:stCondLst>
                                            <p:cond delay="0"/>
                                          </p:stCondLst>
                                        </p:cTn>
                                        <p:tgtEl>
                                          <p:spTgt spid="3">
                                            <p:graphicEl>
                                              <a:chart seriesIdx="-4" categoryIdx="45" bldStep="category"/>
                                            </p:graphicEl>
                                          </p:spTgt>
                                        </p:tgtEl>
                                        <p:attrNameLst>
                                          <p:attrName>style.visibility</p:attrName>
                                        </p:attrNameLst>
                                      </p:cBhvr>
                                      <p:to>
                                        <p:strVal val="visible"/>
                                      </p:to>
                                    </p:set>
                                    <p:animEffect transition="in" filter="wipe(left)">
                                      <p:cBhvr>
                                        <p:cTn id="191" dur="500"/>
                                        <p:tgtEl>
                                          <p:spTgt spid="3">
                                            <p:graphicEl>
                                              <a:chart seriesIdx="-4" categoryIdx="45" bldStep="category"/>
                                            </p:graphicEl>
                                          </p:spTgt>
                                        </p:tgtEl>
                                      </p:cBhvr>
                                    </p:animEffect>
                                  </p:childTnLst>
                                </p:cTn>
                              </p:par>
                            </p:childTnLst>
                          </p:cTn>
                        </p:par>
                        <p:par>
                          <p:cTn id="192" fill="hold">
                            <p:stCondLst>
                              <p:cond delay="23500"/>
                            </p:stCondLst>
                            <p:childTnLst>
                              <p:par>
                                <p:cTn id="193" presetID="22" presetClass="entr" presetSubtype="8" fill="hold" grpId="0" nodeType="afterEffect">
                                  <p:stCondLst>
                                    <p:cond delay="0"/>
                                  </p:stCondLst>
                                  <p:childTnLst>
                                    <p:set>
                                      <p:cBhvr>
                                        <p:cTn id="194" dur="1" fill="hold">
                                          <p:stCondLst>
                                            <p:cond delay="0"/>
                                          </p:stCondLst>
                                        </p:cTn>
                                        <p:tgtEl>
                                          <p:spTgt spid="3">
                                            <p:graphicEl>
                                              <a:chart seriesIdx="-4" categoryIdx="46" bldStep="category"/>
                                            </p:graphicEl>
                                          </p:spTgt>
                                        </p:tgtEl>
                                        <p:attrNameLst>
                                          <p:attrName>style.visibility</p:attrName>
                                        </p:attrNameLst>
                                      </p:cBhvr>
                                      <p:to>
                                        <p:strVal val="visible"/>
                                      </p:to>
                                    </p:set>
                                    <p:animEffect transition="in" filter="wipe(left)">
                                      <p:cBhvr>
                                        <p:cTn id="195" dur="500"/>
                                        <p:tgtEl>
                                          <p:spTgt spid="3">
                                            <p:graphicEl>
                                              <a:chart seriesIdx="-4" categoryIdx="46" bldStep="category"/>
                                            </p:graphicEl>
                                          </p:spTgt>
                                        </p:tgtEl>
                                      </p:cBhvr>
                                    </p:animEffect>
                                  </p:childTnLst>
                                </p:cTn>
                              </p:par>
                            </p:childTnLst>
                          </p:cTn>
                        </p:par>
                        <p:par>
                          <p:cTn id="196" fill="hold">
                            <p:stCondLst>
                              <p:cond delay="24000"/>
                            </p:stCondLst>
                            <p:childTnLst>
                              <p:par>
                                <p:cTn id="197" presetID="22" presetClass="entr" presetSubtype="8" fill="hold" grpId="0" nodeType="afterEffect">
                                  <p:stCondLst>
                                    <p:cond delay="0"/>
                                  </p:stCondLst>
                                  <p:childTnLst>
                                    <p:set>
                                      <p:cBhvr>
                                        <p:cTn id="198" dur="1" fill="hold">
                                          <p:stCondLst>
                                            <p:cond delay="0"/>
                                          </p:stCondLst>
                                        </p:cTn>
                                        <p:tgtEl>
                                          <p:spTgt spid="3">
                                            <p:graphicEl>
                                              <a:chart seriesIdx="-4" categoryIdx="47" bldStep="category"/>
                                            </p:graphicEl>
                                          </p:spTgt>
                                        </p:tgtEl>
                                        <p:attrNameLst>
                                          <p:attrName>style.visibility</p:attrName>
                                        </p:attrNameLst>
                                      </p:cBhvr>
                                      <p:to>
                                        <p:strVal val="visible"/>
                                      </p:to>
                                    </p:set>
                                    <p:animEffect transition="in" filter="wipe(left)">
                                      <p:cBhvr>
                                        <p:cTn id="199" dur="500"/>
                                        <p:tgtEl>
                                          <p:spTgt spid="3">
                                            <p:graphicEl>
                                              <a:chart seriesIdx="-4" categoryIdx="47" bldStep="category"/>
                                            </p:graphicEl>
                                          </p:spTgt>
                                        </p:tgtEl>
                                      </p:cBhvr>
                                    </p:animEffect>
                                  </p:childTnLst>
                                </p:cTn>
                              </p:par>
                            </p:childTnLst>
                          </p:cTn>
                        </p:par>
                        <p:par>
                          <p:cTn id="200" fill="hold">
                            <p:stCondLst>
                              <p:cond delay="24500"/>
                            </p:stCondLst>
                            <p:childTnLst>
                              <p:par>
                                <p:cTn id="201" presetID="22" presetClass="entr" presetSubtype="8" fill="hold" grpId="0" nodeType="afterEffect">
                                  <p:stCondLst>
                                    <p:cond delay="0"/>
                                  </p:stCondLst>
                                  <p:childTnLst>
                                    <p:set>
                                      <p:cBhvr>
                                        <p:cTn id="202" dur="1" fill="hold">
                                          <p:stCondLst>
                                            <p:cond delay="0"/>
                                          </p:stCondLst>
                                        </p:cTn>
                                        <p:tgtEl>
                                          <p:spTgt spid="3">
                                            <p:graphicEl>
                                              <a:chart seriesIdx="-4" categoryIdx="48" bldStep="category"/>
                                            </p:graphicEl>
                                          </p:spTgt>
                                        </p:tgtEl>
                                        <p:attrNameLst>
                                          <p:attrName>style.visibility</p:attrName>
                                        </p:attrNameLst>
                                      </p:cBhvr>
                                      <p:to>
                                        <p:strVal val="visible"/>
                                      </p:to>
                                    </p:set>
                                    <p:animEffect transition="in" filter="wipe(left)">
                                      <p:cBhvr>
                                        <p:cTn id="203" dur="500"/>
                                        <p:tgtEl>
                                          <p:spTgt spid="3">
                                            <p:graphicEl>
                                              <a:chart seriesIdx="-4" categoryIdx="48" bldStep="category"/>
                                            </p:graphicEl>
                                          </p:spTgt>
                                        </p:tgtEl>
                                      </p:cBhvr>
                                    </p:animEffect>
                                  </p:childTnLst>
                                </p:cTn>
                              </p:par>
                            </p:childTnLst>
                          </p:cTn>
                        </p:par>
                        <p:par>
                          <p:cTn id="204" fill="hold">
                            <p:stCondLst>
                              <p:cond delay="25000"/>
                            </p:stCondLst>
                            <p:childTnLst>
                              <p:par>
                                <p:cTn id="205" presetID="22" presetClass="entr" presetSubtype="8" fill="hold" grpId="0" nodeType="afterEffect">
                                  <p:stCondLst>
                                    <p:cond delay="0"/>
                                  </p:stCondLst>
                                  <p:childTnLst>
                                    <p:set>
                                      <p:cBhvr>
                                        <p:cTn id="206" dur="1" fill="hold">
                                          <p:stCondLst>
                                            <p:cond delay="0"/>
                                          </p:stCondLst>
                                        </p:cTn>
                                        <p:tgtEl>
                                          <p:spTgt spid="3">
                                            <p:graphicEl>
                                              <a:chart seriesIdx="-4" categoryIdx="49" bldStep="category"/>
                                            </p:graphicEl>
                                          </p:spTgt>
                                        </p:tgtEl>
                                        <p:attrNameLst>
                                          <p:attrName>style.visibility</p:attrName>
                                        </p:attrNameLst>
                                      </p:cBhvr>
                                      <p:to>
                                        <p:strVal val="visible"/>
                                      </p:to>
                                    </p:set>
                                    <p:animEffect transition="in" filter="wipe(left)">
                                      <p:cBhvr>
                                        <p:cTn id="207" dur="500"/>
                                        <p:tgtEl>
                                          <p:spTgt spid="3">
                                            <p:graphicEl>
                                              <a:chart seriesIdx="-4" categoryIdx="49" bldStep="category"/>
                                            </p:graphicEl>
                                          </p:spTgt>
                                        </p:tgtEl>
                                      </p:cBhvr>
                                    </p:animEffect>
                                  </p:childTnLst>
                                </p:cTn>
                              </p:par>
                            </p:childTnLst>
                          </p:cTn>
                        </p:par>
                        <p:par>
                          <p:cTn id="208" fill="hold">
                            <p:stCondLst>
                              <p:cond delay="25500"/>
                            </p:stCondLst>
                            <p:childTnLst>
                              <p:par>
                                <p:cTn id="209" presetID="22" presetClass="entr" presetSubtype="8" fill="hold" grpId="0" nodeType="afterEffect">
                                  <p:stCondLst>
                                    <p:cond delay="0"/>
                                  </p:stCondLst>
                                  <p:childTnLst>
                                    <p:set>
                                      <p:cBhvr>
                                        <p:cTn id="210" dur="1" fill="hold">
                                          <p:stCondLst>
                                            <p:cond delay="0"/>
                                          </p:stCondLst>
                                        </p:cTn>
                                        <p:tgtEl>
                                          <p:spTgt spid="3">
                                            <p:graphicEl>
                                              <a:chart seriesIdx="-4" categoryIdx="50" bldStep="category"/>
                                            </p:graphicEl>
                                          </p:spTgt>
                                        </p:tgtEl>
                                        <p:attrNameLst>
                                          <p:attrName>style.visibility</p:attrName>
                                        </p:attrNameLst>
                                      </p:cBhvr>
                                      <p:to>
                                        <p:strVal val="visible"/>
                                      </p:to>
                                    </p:set>
                                    <p:animEffect transition="in" filter="wipe(left)">
                                      <p:cBhvr>
                                        <p:cTn id="211" dur="500"/>
                                        <p:tgtEl>
                                          <p:spTgt spid="3">
                                            <p:graphicEl>
                                              <a:chart seriesIdx="-4" categoryIdx="50" bldStep="category"/>
                                            </p:graphicEl>
                                          </p:spTgt>
                                        </p:tgtEl>
                                      </p:cBhvr>
                                    </p:animEffect>
                                  </p:childTnLst>
                                </p:cTn>
                              </p:par>
                            </p:childTnLst>
                          </p:cTn>
                        </p:par>
                        <p:par>
                          <p:cTn id="212" fill="hold">
                            <p:stCondLst>
                              <p:cond delay="26000"/>
                            </p:stCondLst>
                            <p:childTnLst>
                              <p:par>
                                <p:cTn id="213" presetID="22" presetClass="entr" presetSubtype="8" fill="hold" grpId="0" nodeType="afterEffect">
                                  <p:stCondLst>
                                    <p:cond delay="0"/>
                                  </p:stCondLst>
                                  <p:childTnLst>
                                    <p:set>
                                      <p:cBhvr>
                                        <p:cTn id="214" dur="1" fill="hold">
                                          <p:stCondLst>
                                            <p:cond delay="0"/>
                                          </p:stCondLst>
                                        </p:cTn>
                                        <p:tgtEl>
                                          <p:spTgt spid="3">
                                            <p:graphicEl>
                                              <a:chart seriesIdx="-4" categoryIdx="51" bldStep="category"/>
                                            </p:graphicEl>
                                          </p:spTgt>
                                        </p:tgtEl>
                                        <p:attrNameLst>
                                          <p:attrName>style.visibility</p:attrName>
                                        </p:attrNameLst>
                                      </p:cBhvr>
                                      <p:to>
                                        <p:strVal val="visible"/>
                                      </p:to>
                                    </p:set>
                                    <p:animEffect transition="in" filter="wipe(left)">
                                      <p:cBhvr>
                                        <p:cTn id="215" dur="500"/>
                                        <p:tgtEl>
                                          <p:spTgt spid="3">
                                            <p:graphicEl>
                                              <a:chart seriesIdx="-4" categoryIdx="51" bldStep="category"/>
                                            </p:graphicEl>
                                          </p:spTgt>
                                        </p:tgtEl>
                                      </p:cBhvr>
                                    </p:animEffect>
                                  </p:childTnLst>
                                </p:cTn>
                              </p:par>
                            </p:childTnLst>
                          </p:cTn>
                        </p:par>
                        <p:par>
                          <p:cTn id="216" fill="hold">
                            <p:stCondLst>
                              <p:cond delay="26500"/>
                            </p:stCondLst>
                            <p:childTnLst>
                              <p:par>
                                <p:cTn id="217" presetID="22" presetClass="entr" presetSubtype="8" fill="hold" grpId="0" nodeType="afterEffect">
                                  <p:stCondLst>
                                    <p:cond delay="0"/>
                                  </p:stCondLst>
                                  <p:childTnLst>
                                    <p:set>
                                      <p:cBhvr>
                                        <p:cTn id="218" dur="1" fill="hold">
                                          <p:stCondLst>
                                            <p:cond delay="0"/>
                                          </p:stCondLst>
                                        </p:cTn>
                                        <p:tgtEl>
                                          <p:spTgt spid="3">
                                            <p:graphicEl>
                                              <a:chart seriesIdx="-4" categoryIdx="52" bldStep="category"/>
                                            </p:graphicEl>
                                          </p:spTgt>
                                        </p:tgtEl>
                                        <p:attrNameLst>
                                          <p:attrName>style.visibility</p:attrName>
                                        </p:attrNameLst>
                                      </p:cBhvr>
                                      <p:to>
                                        <p:strVal val="visible"/>
                                      </p:to>
                                    </p:set>
                                    <p:animEffect transition="in" filter="wipe(left)">
                                      <p:cBhvr>
                                        <p:cTn id="219" dur="500"/>
                                        <p:tgtEl>
                                          <p:spTgt spid="3">
                                            <p:graphicEl>
                                              <a:chart seriesIdx="-4" categoryIdx="52" bldStep="category"/>
                                            </p:graphicEl>
                                          </p:spTgt>
                                        </p:tgtEl>
                                      </p:cBhvr>
                                    </p:animEffect>
                                  </p:childTnLst>
                                </p:cTn>
                              </p:par>
                            </p:childTnLst>
                          </p:cTn>
                        </p:par>
                        <p:par>
                          <p:cTn id="220" fill="hold">
                            <p:stCondLst>
                              <p:cond delay="27000"/>
                            </p:stCondLst>
                            <p:childTnLst>
                              <p:par>
                                <p:cTn id="221" presetID="22" presetClass="entr" presetSubtype="8" fill="hold" grpId="0" nodeType="afterEffect">
                                  <p:stCondLst>
                                    <p:cond delay="0"/>
                                  </p:stCondLst>
                                  <p:childTnLst>
                                    <p:set>
                                      <p:cBhvr>
                                        <p:cTn id="222" dur="1" fill="hold">
                                          <p:stCondLst>
                                            <p:cond delay="0"/>
                                          </p:stCondLst>
                                        </p:cTn>
                                        <p:tgtEl>
                                          <p:spTgt spid="3">
                                            <p:graphicEl>
                                              <a:chart seriesIdx="-4" categoryIdx="53" bldStep="category"/>
                                            </p:graphicEl>
                                          </p:spTgt>
                                        </p:tgtEl>
                                        <p:attrNameLst>
                                          <p:attrName>style.visibility</p:attrName>
                                        </p:attrNameLst>
                                      </p:cBhvr>
                                      <p:to>
                                        <p:strVal val="visible"/>
                                      </p:to>
                                    </p:set>
                                    <p:animEffect transition="in" filter="wipe(left)">
                                      <p:cBhvr>
                                        <p:cTn id="223" dur="500"/>
                                        <p:tgtEl>
                                          <p:spTgt spid="3">
                                            <p:graphicEl>
                                              <a:chart seriesIdx="-4" categoryIdx="53" bldStep="category"/>
                                            </p:graphicEl>
                                          </p:spTgt>
                                        </p:tgtEl>
                                      </p:cBhvr>
                                    </p:animEffect>
                                  </p:childTnLst>
                                </p:cTn>
                              </p:par>
                            </p:childTnLst>
                          </p:cTn>
                        </p:par>
                        <p:par>
                          <p:cTn id="224" fill="hold">
                            <p:stCondLst>
                              <p:cond delay="27500"/>
                            </p:stCondLst>
                            <p:childTnLst>
                              <p:par>
                                <p:cTn id="225" presetID="22" presetClass="entr" presetSubtype="8" fill="hold" grpId="0" nodeType="afterEffect">
                                  <p:stCondLst>
                                    <p:cond delay="0"/>
                                  </p:stCondLst>
                                  <p:childTnLst>
                                    <p:set>
                                      <p:cBhvr>
                                        <p:cTn id="226" dur="1" fill="hold">
                                          <p:stCondLst>
                                            <p:cond delay="0"/>
                                          </p:stCondLst>
                                        </p:cTn>
                                        <p:tgtEl>
                                          <p:spTgt spid="3">
                                            <p:graphicEl>
                                              <a:chart seriesIdx="-4" categoryIdx="54" bldStep="category"/>
                                            </p:graphicEl>
                                          </p:spTgt>
                                        </p:tgtEl>
                                        <p:attrNameLst>
                                          <p:attrName>style.visibility</p:attrName>
                                        </p:attrNameLst>
                                      </p:cBhvr>
                                      <p:to>
                                        <p:strVal val="visible"/>
                                      </p:to>
                                    </p:set>
                                    <p:animEffect transition="in" filter="wipe(left)">
                                      <p:cBhvr>
                                        <p:cTn id="227" dur="500"/>
                                        <p:tgtEl>
                                          <p:spTgt spid="3">
                                            <p:graphicEl>
                                              <a:chart seriesIdx="-4" categoryIdx="54" bldStep="category"/>
                                            </p:graphicEl>
                                          </p:spTgt>
                                        </p:tgtEl>
                                      </p:cBhvr>
                                    </p:animEffect>
                                  </p:childTnLst>
                                </p:cTn>
                              </p:par>
                            </p:childTnLst>
                          </p:cTn>
                        </p:par>
                        <p:par>
                          <p:cTn id="228" fill="hold">
                            <p:stCondLst>
                              <p:cond delay="28000"/>
                            </p:stCondLst>
                            <p:childTnLst>
                              <p:par>
                                <p:cTn id="229" presetID="22" presetClass="entr" presetSubtype="8" fill="hold" grpId="0" nodeType="afterEffect">
                                  <p:stCondLst>
                                    <p:cond delay="0"/>
                                  </p:stCondLst>
                                  <p:childTnLst>
                                    <p:set>
                                      <p:cBhvr>
                                        <p:cTn id="230" dur="1" fill="hold">
                                          <p:stCondLst>
                                            <p:cond delay="0"/>
                                          </p:stCondLst>
                                        </p:cTn>
                                        <p:tgtEl>
                                          <p:spTgt spid="3">
                                            <p:graphicEl>
                                              <a:chart seriesIdx="-4" categoryIdx="55" bldStep="category"/>
                                            </p:graphicEl>
                                          </p:spTgt>
                                        </p:tgtEl>
                                        <p:attrNameLst>
                                          <p:attrName>style.visibility</p:attrName>
                                        </p:attrNameLst>
                                      </p:cBhvr>
                                      <p:to>
                                        <p:strVal val="visible"/>
                                      </p:to>
                                    </p:set>
                                    <p:animEffect transition="in" filter="wipe(left)">
                                      <p:cBhvr>
                                        <p:cTn id="231" dur="500"/>
                                        <p:tgtEl>
                                          <p:spTgt spid="3">
                                            <p:graphicEl>
                                              <a:chart seriesIdx="-4" categoryIdx="55" bldStep="category"/>
                                            </p:graphicEl>
                                          </p:spTgt>
                                        </p:tgtEl>
                                      </p:cBhvr>
                                    </p:animEffect>
                                  </p:childTnLst>
                                </p:cTn>
                              </p:par>
                            </p:childTnLst>
                          </p:cTn>
                        </p:par>
                        <p:par>
                          <p:cTn id="232" fill="hold">
                            <p:stCondLst>
                              <p:cond delay="28500"/>
                            </p:stCondLst>
                            <p:childTnLst>
                              <p:par>
                                <p:cTn id="233" presetID="22" presetClass="entr" presetSubtype="8" fill="hold" grpId="0" nodeType="afterEffect">
                                  <p:stCondLst>
                                    <p:cond delay="0"/>
                                  </p:stCondLst>
                                  <p:childTnLst>
                                    <p:set>
                                      <p:cBhvr>
                                        <p:cTn id="234" dur="1" fill="hold">
                                          <p:stCondLst>
                                            <p:cond delay="0"/>
                                          </p:stCondLst>
                                        </p:cTn>
                                        <p:tgtEl>
                                          <p:spTgt spid="3">
                                            <p:graphicEl>
                                              <a:chart seriesIdx="-4" categoryIdx="56" bldStep="category"/>
                                            </p:graphicEl>
                                          </p:spTgt>
                                        </p:tgtEl>
                                        <p:attrNameLst>
                                          <p:attrName>style.visibility</p:attrName>
                                        </p:attrNameLst>
                                      </p:cBhvr>
                                      <p:to>
                                        <p:strVal val="visible"/>
                                      </p:to>
                                    </p:set>
                                    <p:animEffect transition="in" filter="wipe(left)">
                                      <p:cBhvr>
                                        <p:cTn id="235" dur="500"/>
                                        <p:tgtEl>
                                          <p:spTgt spid="3">
                                            <p:graphicEl>
                                              <a:chart seriesIdx="-4" categoryIdx="56" bldStep="category"/>
                                            </p:graphicEl>
                                          </p:spTgt>
                                        </p:tgtEl>
                                      </p:cBhvr>
                                    </p:animEffect>
                                  </p:childTnLst>
                                </p:cTn>
                              </p:par>
                            </p:childTnLst>
                          </p:cTn>
                        </p:par>
                        <p:par>
                          <p:cTn id="236" fill="hold">
                            <p:stCondLst>
                              <p:cond delay="29000"/>
                            </p:stCondLst>
                            <p:childTnLst>
                              <p:par>
                                <p:cTn id="237" presetID="22" presetClass="entr" presetSubtype="8" fill="hold" grpId="0" nodeType="afterEffect">
                                  <p:stCondLst>
                                    <p:cond delay="0"/>
                                  </p:stCondLst>
                                  <p:childTnLst>
                                    <p:set>
                                      <p:cBhvr>
                                        <p:cTn id="238" dur="1" fill="hold">
                                          <p:stCondLst>
                                            <p:cond delay="0"/>
                                          </p:stCondLst>
                                        </p:cTn>
                                        <p:tgtEl>
                                          <p:spTgt spid="3">
                                            <p:graphicEl>
                                              <a:chart seriesIdx="-4" categoryIdx="57" bldStep="category"/>
                                            </p:graphicEl>
                                          </p:spTgt>
                                        </p:tgtEl>
                                        <p:attrNameLst>
                                          <p:attrName>style.visibility</p:attrName>
                                        </p:attrNameLst>
                                      </p:cBhvr>
                                      <p:to>
                                        <p:strVal val="visible"/>
                                      </p:to>
                                    </p:set>
                                    <p:animEffect transition="in" filter="wipe(left)">
                                      <p:cBhvr>
                                        <p:cTn id="239" dur="500"/>
                                        <p:tgtEl>
                                          <p:spTgt spid="3">
                                            <p:graphicEl>
                                              <a:chart seriesIdx="-4" categoryIdx="57" bldStep="category"/>
                                            </p:graphicEl>
                                          </p:spTgt>
                                        </p:tgtEl>
                                      </p:cBhvr>
                                    </p:animEffect>
                                  </p:childTnLst>
                                </p:cTn>
                              </p:par>
                            </p:childTnLst>
                          </p:cTn>
                        </p:par>
                        <p:par>
                          <p:cTn id="240" fill="hold">
                            <p:stCondLst>
                              <p:cond delay="29500"/>
                            </p:stCondLst>
                            <p:childTnLst>
                              <p:par>
                                <p:cTn id="241" presetID="22" presetClass="entr" presetSubtype="8" fill="hold" grpId="0" nodeType="afterEffect">
                                  <p:stCondLst>
                                    <p:cond delay="0"/>
                                  </p:stCondLst>
                                  <p:childTnLst>
                                    <p:set>
                                      <p:cBhvr>
                                        <p:cTn id="242" dur="1" fill="hold">
                                          <p:stCondLst>
                                            <p:cond delay="0"/>
                                          </p:stCondLst>
                                        </p:cTn>
                                        <p:tgtEl>
                                          <p:spTgt spid="3">
                                            <p:graphicEl>
                                              <a:chart seriesIdx="-4" categoryIdx="58" bldStep="category"/>
                                            </p:graphicEl>
                                          </p:spTgt>
                                        </p:tgtEl>
                                        <p:attrNameLst>
                                          <p:attrName>style.visibility</p:attrName>
                                        </p:attrNameLst>
                                      </p:cBhvr>
                                      <p:to>
                                        <p:strVal val="visible"/>
                                      </p:to>
                                    </p:set>
                                    <p:animEffect transition="in" filter="wipe(left)">
                                      <p:cBhvr>
                                        <p:cTn id="243" dur="500"/>
                                        <p:tgtEl>
                                          <p:spTgt spid="3">
                                            <p:graphicEl>
                                              <a:chart seriesIdx="-4" categoryIdx="58" bldStep="category"/>
                                            </p:graphicEl>
                                          </p:spTgt>
                                        </p:tgtEl>
                                      </p:cBhvr>
                                    </p:animEffect>
                                  </p:childTnLst>
                                </p:cTn>
                              </p:par>
                            </p:childTnLst>
                          </p:cTn>
                        </p:par>
                        <p:par>
                          <p:cTn id="244" fill="hold">
                            <p:stCondLst>
                              <p:cond delay="30000"/>
                            </p:stCondLst>
                            <p:childTnLst>
                              <p:par>
                                <p:cTn id="245" presetID="22" presetClass="entr" presetSubtype="8" fill="hold" grpId="0" nodeType="afterEffect">
                                  <p:stCondLst>
                                    <p:cond delay="0"/>
                                  </p:stCondLst>
                                  <p:childTnLst>
                                    <p:set>
                                      <p:cBhvr>
                                        <p:cTn id="246" dur="1" fill="hold">
                                          <p:stCondLst>
                                            <p:cond delay="0"/>
                                          </p:stCondLst>
                                        </p:cTn>
                                        <p:tgtEl>
                                          <p:spTgt spid="3">
                                            <p:graphicEl>
                                              <a:chart seriesIdx="-4" categoryIdx="59" bldStep="category"/>
                                            </p:graphicEl>
                                          </p:spTgt>
                                        </p:tgtEl>
                                        <p:attrNameLst>
                                          <p:attrName>style.visibility</p:attrName>
                                        </p:attrNameLst>
                                      </p:cBhvr>
                                      <p:to>
                                        <p:strVal val="visible"/>
                                      </p:to>
                                    </p:set>
                                    <p:animEffect transition="in" filter="wipe(left)">
                                      <p:cBhvr>
                                        <p:cTn id="247" dur="500"/>
                                        <p:tgtEl>
                                          <p:spTgt spid="3">
                                            <p:graphicEl>
                                              <a:chart seriesIdx="-4" categoryIdx="59" bldStep="category"/>
                                            </p:graphicEl>
                                          </p:spTgt>
                                        </p:tgtEl>
                                      </p:cBhvr>
                                    </p:animEffect>
                                  </p:childTnLst>
                                </p:cTn>
                              </p:par>
                            </p:childTnLst>
                          </p:cTn>
                        </p:par>
                        <p:par>
                          <p:cTn id="248" fill="hold">
                            <p:stCondLst>
                              <p:cond delay="30500"/>
                            </p:stCondLst>
                            <p:childTnLst>
                              <p:par>
                                <p:cTn id="249" presetID="22" presetClass="entr" presetSubtype="8" fill="hold" grpId="0" nodeType="afterEffect">
                                  <p:stCondLst>
                                    <p:cond delay="0"/>
                                  </p:stCondLst>
                                  <p:childTnLst>
                                    <p:set>
                                      <p:cBhvr>
                                        <p:cTn id="250" dur="1" fill="hold">
                                          <p:stCondLst>
                                            <p:cond delay="0"/>
                                          </p:stCondLst>
                                        </p:cTn>
                                        <p:tgtEl>
                                          <p:spTgt spid="3">
                                            <p:graphicEl>
                                              <a:chart seriesIdx="-4" categoryIdx="60" bldStep="category"/>
                                            </p:graphicEl>
                                          </p:spTgt>
                                        </p:tgtEl>
                                        <p:attrNameLst>
                                          <p:attrName>style.visibility</p:attrName>
                                        </p:attrNameLst>
                                      </p:cBhvr>
                                      <p:to>
                                        <p:strVal val="visible"/>
                                      </p:to>
                                    </p:set>
                                    <p:animEffect transition="in" filter="wipe(left)">
                                      <p:cBhvr>
                                        <p:cTn id="251" dur="500"/>
                                        <p:tgtEl>
                                          <p:spTgt spid="3">
                                            <p:graphicEl>
                                              <a:chart seriesIdx="-4" categoryIdx="60" bldStep="category"/>
                                            </p:graphicEl>
                                          </p:spTgt>
                                        </p:tgtEl>
                                      </p:cBhvr>
                                    </p:animEffect>
                                  </p:childTnLst>
                                </p:cTn>
                              </p:par>
                            </p:childTnLst>
                          </p:cTn>
                        </p:par>
                        <p:par>
                          <p:cTn id="252" fill="hold">
                            <p:stCondLst>
                              <p:cond delay="31000"/>
                            </p:stCondLst>
                            <p:childTnLst>
                              <p:par>
                                <p:cTn id="253" presetID="22" presetClass="entr" presetSubtype="8" fill="hold" grpId="0" nodeType="afterEffect">
                                  <p:stCondLst>
                                    <p:cond delay="0"/>
                                  </p:stCondLst>
                                  <p:childTnLst>
                                    <p:set>
                                      <p:cBhvr>
                                        <p:cTn id="254" dur="1" fill="hold">
                                          <p:stCondLst>
                                            <p:cond delay="0"/>
                                          </p:stCondLst>
                                        </p:cTn>
                                        <p:tgtEl>
                                          <p:spTgt spid="3">
                                            <p:graphicEl>
                                              <a:chart seriesIdx="-4" categoryIdx="61" bldStep="category"/>
                                            </p:graphicEl>
                                          </p:spTgt>
                                        </p:tgtEl>
                                        <p:attrNameLst>
                                          <p:attrName>style.visibility</p:attrName>
                                        </p:attrNameLst>
                                      </p:cBhvr>
                                      <p:to>
                                        <p:strVal val="visible"/>
                                      </p:to>
                                    </p:set>
                                    <p:animEffect transition="in" filter="wipe(left)">
                                      <p:cBhvr>
                                        <p:cTn id="255" dur="500"/>
                                        <p:tgtEl>
                                          <p:spTgt spid="3">
                                            <p:graphicEl>
                                              <a:chart seriesIdx="-4" categoryIdx="61" bldStep="category"/>
                                            </p:graphicEl>
                                          </p:spTgt>
                                        </p:tgtEl>
                                      </p:cBhvr>
                                    </p:animEffect>
                                  </p:childTnLst>
                                </p:cTn>
                              </p:par>
                            </p:childTnLst>
                          </p:cTn>
                        </p:par>
                        <p:par>
                          <p:cTn id="256" fill="hold">
                            <p:stCondLst>
                              <p:cond delay="31500"/>
                            </p:stCondLst>
                            <p:childTnLst>
                              <p:par>
                                <p:cTn id="257" presetID="22" presetClass="entr" presetSubtype="8" fill="hold" grpId="0" nodeType="afterEffect">
                                  <p:stCondLst>
                                    <p:cond delay="0"/>
                                  </p:stCondLst>
                                  <p:childTnLst>
                                    <p:set>
                                      <p:cBhvr>
                                        <p:cTn id="258" dur="1" fill="hold">
                                          <p:stCondLst>
                                            <p:cond delay="0"/>
                                          </p:stCondLst>
                                        </p:cTn>
                                        <p:tgtEl>
                                          <p:spTgt spid="3">
                                            <p:graphicEl>
                                              <a:chart seriesIdx="-4" categoryIdx="62" bldStep="category"/>
                                            </p:graphicEl>
                                          </p:spTgt>
                                        </p:tgtEl>
                                        <p:attrNameLst>
                                          <p:attrName>style.visibility</p:attrName>
                                        </p:attrNameLst>
                                      </p:cBhvr>
                                      <p:to>
                                        <p:strVal val="visible"/>
                                      </p:to>
                                    </p:set>
                                    <p:animEffect transition="in" filter="wipe(left)">
                                      <p:cBhvr>
                                        <p:cTn id="259" dur="500"/>
                                        <p:tgtEl>
                                          <p:spTgt spid="3">
                                            <p:graphicEl>
                                              <a:chart seriesIdx="-4" categoryIdx="62" bldStep="category"/>
                                            </p:graphicEl>
                                          </p:spTgt>
                                        </p:tgtEl>
                                      </p:cBhvr>
                                    </p:animEffect>
                                  </p:childTnLst>
                                </p:cTn>
                              </p:par>
                            </p:childTnLst>
                          </p:cTn>
                        </p:par>
                        <p:par>
                          <p:cTn id="260" fill="hold">
                            <p:stCondLst>
                              <p:cond delay="32000"/>
                            </p:stCondLst>
                            <p:childTnLst>
                              <p:par>
                                <p:cTn id="261" presetID="22" presetClass="entr" presetSubtype="8" fill="hold" grpId="0" nodeType="afterEffect">
                                  <p:stCondLst>
                                    <p:cond delay="0"/>
                                  </p:stCondLst>
                                  <p:childTnLst>
                                    <p:set>
                                      <p:cBhvr>
                                        <p:cTn id="262" dur="1" fill="hold">
                                          <p:stCondLst>
                                            <p:cond delay="0"/>
                                          </p:stCondLst>
                                        </p:cTn>
                                        <p:tgtEl>
                                          <p:spTgt spid="3">
                                            <p:graphicEl>
                                              <a:chart seriesIdx="-4" categoryIdx="63" bldStep="category"/>
                                            </p:graphicEl>
                                          </p:spTgt>
                                        </p:tgtEl>
                                        <p:attrNameLst>
                                          <p:attrName>style.visibility</p:attrName>
                                        </p:attrNameLst>
                                      </p:cBhvr>
                                      <p:to>
                                        <p:strVal val="visible"/>
                                      </p:to>
                                    </p:set>
                                    <p:animEffect transition="in" filter="wipe(left)">
                                      <p:cBhvr>
                                        <p:cTn id="263" dur="500"/>
                                        <p:tgtEl>
                                          <p:spTgt spid="3">
                                            <p:graphicEl>
                                              <a:chart seriesIdx="-4" categoryIdx="63" bldStep="category"/>
                                            </p:graphicEl>
                                          </p:spTgt>
                                        </p:tgtEl>
                                      </p:cBhvr>
                                    </p:animEffect>
                                  </p:childTnLst>
                                </p:cTn>
                              </p:par>
                            </p:childTnLst>
                          </p:cTn>
                        </p:par>
                        <p:par>
                          <p:cTn id="264" fill="hold">
                            <p:stCondLst>
                              <p:cond delay="32500"/>
                            </p:stCondLst>
                            <p:childTnLst>
                              <p:par>
                                <p:cTn id="265" presetID="22" presetClass="entr" presetSubtype="8" fill="hold" grpId="0" nodeType="afterEffect">
                                  <p:stCondLst>
                                    <p:cond delay="0"/>
                                  </p:stCondLst>
                                  <p:childTnLst>
                                    <p:set>
                                      <p:cBhvr>
                                        <p:cTn id="266" dur="1" fill="hold">
                                          <p:stCondLst>
                                            <p:cond delay="0"/>
                                          </p:stCondLst>
                                        </p:cTn>
                                        <p:tgtEl>
                                          <p:spTgt spid="3">
                                            <p:graphicEl>
                                              <a:chart seriesIdx="-4" categoryIdx="64" bldStep="category"/>
                                            </p:graphicEl>
                                          </p:spTgt>
                                        </p:tgtEl>
                                        <p:attrNameLst>
                                          <p:attrName>style.visibility</p:attrName>
                                        </p:attrNameLst>
                                      </p:cBhvr>
                                      <p:to>
                                        <p:strVal val="visible"/>
                                      </p:to>
                                    </p:set>
                                    <p:animEffect transition="in" filter="wipe(left)">
                                      <p:cBhvr>
                                        <p:cTn id="267" dur="500"/>
                                        <p:tgtEl>
                                          <p:spTgt spid="3">
                                            <p:graphicEl>
                                              <a:chart seriesIdx="-4" categoryIdx="64" bldStep="category"/>
                                            </p:graphicEl>
                                          </p:spTgt>
                                        </p:tgtEl>
                                      </p:cBhvr>
                                    </p:animEffect>
                                  </p:childTnLst>
                                </p:cTn>
                              </p:par>
                            </p:childTnLst>
                          </p:cTn>
                        </p:par>
                        <p:par>
                          <p:cTn id="268" fill="hold">
                            <p:stCondLst>
                              <p:cond delay="33000"/>
                            </p:stCondLst>
                            <p:childTnLst>
                              <p:par>
                                <p:cTn id="269" presetID="22" presetClass="entr" presetSubtype="8" fill="hold" grpId="0" nodeType="afterEffect">
                                  <p:stCondLst>
                                    <p:cond delay="0"/>
                                  </p:stCondLst>
                                  <p:childTnLst>
                                    <p:set>
                                      <p:cBhvr>
                                        <p:cTn id="270" dur="1" fill="hold">
                                          <p:stCondLst>
                                            <p:cond delay="0"/>
                                          </p:stCondLst>
                                        </p:cTn>
                                        <p:tgtEl>
                                          <p:spTgt spid="3">
                                            <p:graphicEl>
                                              <a:chart seriesIdx="-4" categoryIdx="65" bldStep="category"/>
                                            </p:graphicEl>
                                          </p:spTgt>
                                        </p:tgtEl>
                                        <p:attrNameLst>
                                          <p:attrName>style.visibility</p:attrName>
                                        </p:attrNameLst>
                                      </p:cBhvr>
                                      <p:to>
                                        <p:strVal val="visible"/>
                                      </p:to>
                                    </p:set>
                                    <p:animEffect transition="in" filter="wipe(left)">
                                      <p:cBhvr>
                                        <p:cTn id="271" dur="500"/>
                                        <p:tgtEl>
                                          <p:spTgt spid="3">
                                            <p:graphicEl>
                                              <a:chart seriesIdx="-4" categoryIdx="65" bldStep="category"/>
                                            </p:graphicEl>
                                          </p:spTgt>
                                        </p:tgtEl>
                                      </p:cBhvr>
                                    </p:animEffect>
                                  </p:childTnLst>
                                </p:cTn>
                              </p:par>
                            </p:childTnLst>
                          </p:cTn>
                        </p:par>
                        <p:par>
                          <p:cTn id="272" fill="hold">
                            <p:stCondLst>
                              <p:cond delay="33500"/>
                            </p:stCondLst>
                            <p:childTnLst>
                              <p:par>
                                <p:cTn id="273" presetID="22" presetClass="entr" presetSubtype="8" fill="hold" grpId="0" nodeType="afterEffect">
                                  <p:stCondLst>
                                    <p:cond delay="0"/>
                                  </p:stCondLst>
                                  <p:childTnLst>
                                    <p:set>
                                      <p:cBhvr>
                                        <p:cTn id="274" dur="1" fill="hold">
                                          <p:stCondLst>
                                            <p:cond delay="0"/>
                                          </p:stCondLst>
                                        </p:cTn>
                                        <p:tgtEl>
                                          <p:spTgt spid="3">
                                            <p:graphicEl>
                                              <a:chart seriesIdx="-4" categoryIdx="66" bldStep="category"/>
                                            </p:graphicEl>
                                          </p:spTgt>
                                        </p:tgtEl>
                                        <p:attrNameLst>
                                          <p:attrName>style.visibility</p:attrName>
                                        </p:attrNameLst>
                                      </p:cBhvr>
                                      <p:to>
                                        <p:strVal val="visible"/>
                                      </p:to>
                                    </p:set>
                                    <p:animEffect transition="in" filter="wipe(left)">
                                      <p:cBhvr>
                                        <p:cTn id="275" dur="500"/>
                                        <p:tgtEl>
                                          <p:spTgt spid="3">
                                            <p:graphicEl>
                                              <a:chart seriesIdx="-4" categoryIdx="66" bldStep="category"/>
                                            </p:graphicEl>
                                          </p:spTgt>
                                        </p:tgtEl>
                                      </p:cBhvr>
                                    </p:animEffect>
                                  </p:childTnLst>
                                </p:cTn>
                              </p:par>
                            </p:childTnLst>
                          </p:cTn>
                        </p:par>
                        <p:par>
                          <p:cTn id="276" fill="hold">
                            <p:stCondLst>
                              <p:cond delay="34000"/>
                            </p:stCondLst>
                            <p:childTnLst>
                              <p:par>
                                <p:cTn id="277" presetID="22" presetClass="entr" presetSubtype="8" fill="hold" grpId="0" nodeType="afterEffect">
                                  <p:stCondLst>
                                    <p:cond delay="0"/>
                                  </p:stCondLst>
                                  <p:childTnLst>
                                    <p:set>
                                      <p:cBhvr>
                                        <p:cTn id="278" dur="1" fill="hold">
                                          <p:stCondLst>
                                            <p:cond delay="0"/>
                                          </p:stCondLst>
                                        </p:cTn>
                                        <p:tgtEl>
                                          <p:spTgt spid="3">
                                            <p:graphicEl>
                                              <a:chart seriesIdx="-4" categoryIdx="67" bldStep="category"/>
                                            </p:graphicEl>
                                          </p:spTgt>
                                        </p:tgtEl>
                                        <p:attrNameLst>
                                          <p:attrName>style.visibility</p:attrName>
                                        </p:attrNameLst>
                                      </p:cBhvr>
                                      <p:to>
                                        <p:strVal val="visible"/>
                                      </p:to>
                                    </p:set>
                                    <p:animEffect transition="in" filter="wipe(left)">
                                      <p:cBhvr>
                                        <p:cTn id="279" dur="500"/>
                                        <p:tgtEl>
                                          <p:spTgt spid="3">
                                            <p:graphicEl>
                                              <a:chart seriesIdx="-4" categoryIdx="67" bldStep="category"/>
                                            </p:graphicEl>
                                          </p:spTgt>
                                        </p:tgtEl>
                                      </p:cBhvr>
                                    </p:animEffect>
                                  </p:childTnLst>
                                </p:cTn>
                              </p:par>
                            </p:childTnLst>
                          </p:cTn>
                        </p:par>
                        <p:par>
                          <p:cTn id="280" fill="hold">
                            <p:stCondLst>
                              <p:cond delay="34500"/>
                            </p:stCondLst>
                            <p:childTnLst>
                              <p:par>
                                <p:cTn id="281" presetID="22" presetClass="entr" presetSubtype="8" fill="hold" grpId="0" nodeType="afterEffect">
                                  <p:stCondLst>
                                    <p:cond delay="0"/>
                                  </p:stCondLst>
                                  <p:childTnLst>
                                    <p:set>
                                      <p:cBhvr>
                                        <p:cTn id="282" dur="1" fill="hold">
                                          <p:stCondLst>
                                            <p:cond delay="0"/>
                                          </p:stCondLst>
                                        </p:cTn>
                                        <p:tgtEl>
                                          <p:spTgt spid="3">
                                            <p:graphicEl>
                                              <a:chart seriesIdx="-4" categoryIdx="68" bldStep="category"/>
                                            </p:graphicEl>
                                          </p:spTgt>
                                        </p:tgtEl>
                                        <p:attrNameLst>
                                          <p:attrName>style.visibility</p:attrName>
                                        </p:attrNameLst>
                                      </p:cBhvr>
                                      <p:to>
                                        <p:strVal val="visible"/>
                                      </p:to>
                                    </p:set>
                                    <p:animEffect transition="in" filter="wipe(left)">
                                      <p:cBhvr>
                                        <p:cTn id="283" dur="500"/>
                                        <p:tgtEl>
                                          <p:spTgt spid="3">
                                            <p:graphicEl>
                                              <a:chart seriesIdx="-4" categoryIdx="68" bldStep="category"/>
                                            </p:graphicEl>
                                          </p:spTgt>
                                        </p:tgtEl>
                                      </p:cBhvr>
                                    </p:animEffect>
                                  </p:childTnLst>
                                </p:cTn>
                              </p:par>
                            </p:childTnLst>
                          </p:cTn>
                        </p:par>
                        <p:par>
                          <p:cTn id="284" fill="hold">
                            <p:stCondLst>
                              <p:cond delay="35000"/>
                            </p:stCondLst>
                            <p:childTnLst>
                              <p:par>
                                <p:cTn id="285" presetID="22" presetClass="entr" presetSubtype="8" fill="hold" grpId="0" nodeType="afterEffect">
                                  <p:stCondLst>
                                    <p:cond delay="0"/>
                                  </p:stCondLst>
                                  <p:childTnLst>
                                    <p:set>
                                      <p:cBhvr>
                                        <p:cTn id="286" dur="1" fill="hold">
                                          <p:stCondLst>
                                            <p:cond delay="0"/>
                                          </p:stCondLst>
                                        </p:cTn>
                                        <p:tgtEl>
                                          <p:spTgt spid="3">
                                            <p:graphicEl>
                                              <a:chart seriesIdx="-4" categoryIdx="69" bldStep="category"/>
                                            </p:graphicEl>
                                          </p:spTgt>
                                        </p:tgtEl>
                                        <p:attrNameLst>
                                          <p:attrName>style.visibility</p:attrName>
                                        </p:attrNameLst>
                                      </p:cBhvr>
                                      <p:to>
                                        <p:strVal val="visible"/>
                                      </p:to>
                                    </p:set>
                                    <p:animEffect transition="in" filter="wipe(left)">
                                      <p:cBhvr>
                                        <p:cTn id="287" dur="500"/>
                                        <p:tgtEl>
                                          <p:spTgt spid="3">
                                            <p:graphicEl>
                                              <a:chart seriesIdx="-4" categoryIdx="69" bldStep="category"/>
                                            </p:graphicEl>
                                          </p:spTgt>
                                        </p:tgtEl>
                                      </p:cBhvr>
                                    </p:animEffect>
                                  </p:childTnLst>
                                </p:cTn>
                              </p:par>
                            </p:childTnLst>
                          </p:cTn>
                        </p:par>
                        <p:par>
                          <p:cTn id="288" fill="hold">
                            <p:stCondLst>
                              <p:cond delay="35500"/>
                            </p:stCondLst>
                            <p:childTnLst>
                              <p:par>
                                <p:cTn id="289" presetID="22" presetClass="entr" presetSubtype="8" fill="hold" grpId="0" nodeType="afterEffect">
                                  <p:stCondLst>
                                    <p:cond delay="0"/>
                                  </p:stCondLst>
                                  <p:childTnLst>
                                    <p:set>
                                      <p:cBhvr>
                                        <p:cTn id="290" dur="1" fill="hold">
                                          <p:stCondLst>
                                            <p:cond delay="0"/>
                                          </p:stCondLst>
                                        </p:cTn>
                                        <p:tgtEl>
                                          <p:spTgt spid="3">
                                            <p:graphicEl>
                                              <a:chart seriesIdx="-4" categoryIdx="70" bldStep="category"/>
                                            </p:graphicEl>
                                          </p:spTgt>
                                        </p:tgtEl>
                                        <p:attrNameLst>
                                          <p:attrName>style.visibility</p:attrName>
                                        </p:attrNameLst>
                                      </p:cBhvr>
                                      <p:to>
                                        <p:strVal val="visible"/>
                                      </p:to>
                                    </p:set>
                                    <p:animEffect transition="in" filter="wipe(left)">
                                      <p:cBhvr>
                                        <p:cTn id="291" dur="500"/>
                                        <p:tgtEl>
                                          <p:spTgt spid="3">
                                            <p:graphicEl>
                                              <a:chart seriesIdx="-4" categoryIdx="70" bldStep="category"/>
                                            </p:graphicEl>
                                          </p:spTgt>
                                        </p:tgtEl>
                                      </p:cBhvr>
                                    </p:animEffect>
                                  </p:childTnLst>
                                </p:cTn>
                              </p:par>
                            </p:childTnLst>
                          </p:cTn>
                        </p:par>
                        <p:par>
                          <p:cTn id="292" fill="hold">
                            <p:stCondLst>
                              <p:cond delay="36000"/>
                            </p:stCondLst>
                            <p:childTnLst>
                              <p:par>
                                <p:cTn id="293" presetID="22" presetClass="entr" presetSubtype="8" fill="hold" grpId="0" nodeType="afterEffect">
                                  <p:stCondLst>
                                    <p:cond delay="0"/>
                                  </p:stCondLst>
                                  <p:childTnLst>
                                    <p:set>
                                      <p:cBhvr>
                                        <p:cTn id="294" dur="1" fill="hold">
                                          <p:stCondLst>
                                            <p:cond delay="0"/>
                                          </p:stCondLst>
                                        </p:cTn>
                                        <p:tgtEl>
                                          <p:spTgt spid="3">
                                            <p:graphicEl>
                                              <a:chart seriesIdx="-4" categoryIdx="71" bldStep="category"/>
                                            </p:graphicEl>
                                          </p:spTgt>
                                        </p:tgtEl>
                                        <p:attrNameLst>
                                          <p:attrName>style.visibility</p:attrName>
                                        </p:attrNameLst>
                                      </p:cBhvr>
                                      <p:to>
                                        <p:strVal val="visible"/>
                                      </p:to>
                                    </p:set>
                                    <p:animEffect transition="in" filter="wipe(left)">
                                      <p:cBhvr>
                                        <p:cTn id="295" dur="500"/>
                                        <p:tgtEl>
                                          <p:spTgt spid="3">
                                            <p:graphicEl>
                                              <a:chart seriesIdx="-4" categoryIdx="71" bldStep="category"/>
                                            </p:graphicEl>
                                          </p:spTgt>
                                        </p:tgtEl>
                                      </p:cBhvr>
                                    </p:animEffect>
                                  </p:childTnLst>
                                </p:cTn>
                              </p:par>
                            </p:childTnLst>
                          </p:cTn>
                        </p:par>
                        <p:par>
                          <p:cTn id="296" fill="hold">
                            <p:stCondLst>
                              <p:cond delay="36500"/>
                            </p:stCondLst>
                            <p:childTnLst>
                              <p:par>
                                <p:cTn id="297" presetID="22" presetClass="entr" presetSubtype="8" fill="hold" grpId="0" nodeType="afterEffect">
                                  <p:stCondLst>
                                    <p:cond delay="0"/>
                                  </p:stCondLst>
                                  <p:childTnLst>
                                    <p:set>
                                      <p:cBhvr>
                                        <p:cTn id="298" dur="1" fill="hold">
                                          <p:stCondLst>
                                            <p:cond delay="0"/>
                                          </p:stCondLst>
                                        </p:cTn>
                                        <p:tgtEl>
                                          <p:spTgt spid="3">
                                            <p:graphicEl>
                                              <a:chart seriesIdx="-4" categoryIdx="72" bldStep="category"/>
                                            </p:graphicEl>
                                          </p:spTgt>
                                        </p:tgtEl>
                                        <p:attrNameLst>
                                          <p:attrName>style.visibility</p:attrName>
                                        </p:attrNameLst>
                                      </p:cBhvr>
                                      <p:to>
                                        <p:strVal val="visible"/>
                                      </p:to>
                                    </p:set>
                                    <p:animEffect transition="in" filter="wipe(left)">
                                      <p:cBhvr>
                                        <p:cTn id="299" dur="500"/>
                                        <p:tgtEl>
                                          <p:spTgt spid="3">
                                            <p:graphicEl>
                                              <a:chart seriesIdx="-4" categoryIdx="72" bldStep="category"/>
                                            </p:graphicEl>
                                          </p:spTgt>
                                        </p:tgtEl>
                                      </p:cBhvr>
                                    </p:animEffect>
                                  </p:childTnLst>
                                </p:cTn>
                              </p:par>
                            </p:childTnLst>
                          </p:cTn>
                        </p:par>
                        <p:par>
                          <p:cTn id="300" fill="hold">
                            <p:stCondLst>
                              <p:cond delay="37000"/>
                            </p:stCondLst>
                            <p:childTnLst>
                              <p:par>
                                <p:cTn id="301" presetID="22" presetClass="entr" presetSubtype="8" fill="hold" grpId="0" nodeType="afterEffect">
                                  <p:stCondLst>
                                    <p:cond delay="0"/>
                                  </p:stCondLst>
                                  <p:childTnLst>
                                    <p:set>
                                      <p:cBhvr>
                                        <p:cTn id="302" dur="1" fill="hold">
                                          <p:stCondLst>
                                            <p:cond delay="0"/>
                                          </p:stCondLst>
                                        </p:cTn>
                                        <p:tgtEl>
                                          <p:spTgt spid="3">
                                            <p:graphicEl>
                                              <a:chart seriesIdx="-4" categoryIdx="73" bldStep="category"/>
                                            </p:graphicEl>
                                          </p:spTgt>
                                        </p:tgtEl>
                                        <p:attrNameLst>
                                          <p:attrName>style.visibility</p:attrName>
                                        </p:attrNameLst>
                                      </p:cBhvr>
                                      <p:to>
                                        <p:strVal val="visible"/>
                                      </p:to>
                                    </p:set>
                                    <p:animEffect transition="in" filter="wipe(left)">
                                      <p:cBhvr>
                                        <p:cTn id="303" dur="500"/>
                                        <p:tgtEl>
                                          <p:spTgt spid="3">
                                            <p:graphicEl>
                                              <a:chart seriesIdx="-4" categoryIdx="73" bldStep="category"/>
                                            </p:graphicEl>
                                          </p:spTgt>
                                        </p:tgtEl>
                                      </p:cBhvr>
                                    </p:animEffect>
                                  </p:childTnLst>
                                </p:cTn>
                              </p:par>
                            </p:childTnLst>
                          </p:cTn>
                        </p:par>
                        <p:par>
                          <p:cTn id="304" fill="hold">
                            <p:stCondLst>
                              <p:cond delay="37500"/>
                            </p:stCondLst>
                            <p:childTnLst>
                              <p:par>
                                <p:cTn id="305" presetID="22" presetClass="entr" presetSubtype="8" fill="hold" grpId="0" nodeType="afterEffect">
                                  <p:stCondLst>
                                    <p:cond delay="0"/>
                                  </p:stCondLst>
                                  <p:childTnLst>
                                    <p:set>
                                      <p:cBhvr>
                                        <p:cTn id="306" dur="1" fill="hold">
                                          <p:stCondLst>
                                            <p:cond delay="0"/>
                                          </p:stCondLst>
                                        </p:cTn>
                                        <p:tgtEl>
                                          <p:spTgt spid="3">
                                            <p:graphicEl>
                                              <a:chart seriesIdx="-4" categoryIdx="74" bldStep="category"/>
                                            </p:graphicEl>
                                          </p:spTgt>
                                        </p:tgtEl>
                                        <p:attrNameLst>
                                          <p:attrName>style.visibility</p:attrName>
                                        </p:attrNameLst>
                                      </p:cBhvr>
                                      <p:to>
                                        <p:strVal val="visible"/>
                                      </p:to>
                                    </p:set>
                                    <p:animEffect transition="in" filter="wipe(left)">
                                      <p:cBhvr>
                                        <p:cTn id="307" dur="500"/>
                                        <p:tgtEl>
                                          <p:spTgt spid="3">
                                            <p:graphicEl>
                                              <a:chart seriesIdx="-4" categoryIdx="74" bldStep="category"/>
                                            </p:graphicEl>
                                          </p:spTgt>
                                        </p:tgtEl>
                                      </p:cBhvr>
                                    </p:animEffect>
                                  </p:childTnLst>
                                </p:cTn>
                              </p:par>
                            </p:childTnLst>
                          </p:cTn>
                        </p:par>
                        <p:par>
                          <p:cTn id="308" fill="hold">
                            <p:stCondLst>
                              <p:cond delay="38000"/>
                            </p:stCondLst>
                            <p:childTnLst>
                              <p:par>
                                <p:cTn id="309" presetID="22" presetClass="entr" presetSubtype="8" fill="hold" grpId="0" nodeType="afterEffect">
                                  <p:stCondLst>
                                    <p:cond delay="0"/>
                                  </p:stCondLst>
                                  <p:childTnLst>
                                    <p:set>
                                      <p:cBhvr>
                                        <p:cTn id="310" dur="1" fill="hold">
                                          <p:stCondLst>
                                            <p:cond delay="0"/>
                                          </p:stCondLst>
                                        </p:cTn>
                                        <p:tgtEl>
                                          <p:spTgt spid="3">
                                            <p:graphicEl>
                                              <a:chart seriesIdx="-4" categoryIdx="75" bldStep="category"/>
                                            </p:graphicEl>
                                          </p:spTgt>
                                        </p:tgtEl>
                                        <p:attrNameLst>
                                          <p:attrName>style.visibility</p:attrName>
                                        </p:attrNameLst>
                                      </p:cBhvr>
                                      <p:to>
                                        <p:strVal val="visible"/>
                                      </p:to>
                                    </p:set>
                                    <p:animEffect transition="in" filter="wipe(left)">
                                      <p:cBhvr>
                                        <p:cTn id="311" dur="500"/>
                                        <p:tgtEl>
                                          <p:spTgt spid="3">
                                            <p:graphicEl>
                                              <a:chart seriesIdx="-4" categoryIdx="75" bldStep="category"/>
                                            </p:graphicEl>
                                          </p:spTgt>
                                        </p:tgtEl>
                                      </p:cBhvr>
                                    </p:animEffect>
                                  </p:childTnLst>
                                </p:cTn>
                              </p:par>
                            </p:childTnLst>
                          </p:cTn>
                        </p:par>
                        <p:par>
                          <p:cTn id="312" fill="hold">
                            <p:stCondLst>
                              <p:cond delay="38500"/>
                            </p:stCondLst>
                            <p:childTnLst>
                              <p:par>
                                <p:cTn id="313" presetID="22" presetClass="entr" presetSubtype="8" fill="hold" grpId="0" nodeType="afterEffect">
                                  <p:stCondLst>
                                    <p:cond delay="0"/>
                                  </p:stCondLst>
                                  <p:childTnLst>
                                    <p:set>
                                      <p:cBhvr>
                                        <p:cTn id="314" dur="1" fill="hold">
                                          <p:stCondLst>
                                            <p:cond delay="0"/>
                                          </p:stCondLst>
                                        </p:cTn>
                                        <p:tgtEl>
                                          <p:spTgt spid="3">
                                            <p:graphicEl>
                                              <a:chart seriesIdx="-4" categoryIdx="76" bldStep="category"/>
                                            </p:graphicEl>
                                          </p:spTgt>
                                        </p:tgtEl>
                                        <p:attrNameLst>
                                          <p:attrName>style.visibility</p:attrName>
                                        </p:attrNameLst>
                                      </p:cBhvr>
                                      <p:to>
                                        <p:strVal val="visible"/>
                                      </p:to>
                                    </p:set>
                                    <p:animEffect transition="in" filter="wipe(left)">
                                      <p:cBhvr>
                                        <p:cTn id="315" dur="500"/>
                                        <p:tgtEl>
                                          <p:spTgt spid="3">
                                            <p:graphicEl>
                                              <a:chart seriesIdx="-4" categoryIdx="76" bldStep="category"/>
                                            </p:graphicEl>
                                          </p:spTgt>
                                        </p:tgtEl>
                                      </p:cBhvr>
                                    </p:animEffect>
                                  </p:childTnLst>
                                </p:cTn>
                              </p:par>
                            </p:childTnLst>
                          </p:cTn>
                        </p:par>
                        <p:par>
                          <p:cTn id="316" fill="hold">
                            <p:stCondLst>
                              <p:cond delay="39000"/>
                            </p:stCondLst>
                            <p:childTnLst>
                              <p:par>
                                <p:cTn id="317" presetID="22" presetClass="entr" presetSubtype="8" fill="hold" grpId="0" nodeType="afterEffect">
                                  <p:stCondLst>
                                    <p:cond delay="0"/>
                                  </p:stCondLst>
                                  <p:childTnLst>
                                    <p:set>
                                      <p:cBhvr>
                                        <p:cTn id="318" dur="1" fill="hold">
                                          <p:stCondLst>
                                            <p:cond delay="0"/>
                                          </p:stCondLst>
                                        </p:cTn>
                                        <p:tgtEl>
                                          <p:spTgt spid="3">
                                            <p:graphicEl>
                                              <a:chart seriesIdx="-4" categoryIdx="77" bldStep="category"/>
                                            </p:graphicEl>
                                          </p:spTgt>
                                        </p:tgtEl>
                                        <p:attrNameLst>
                                          <p:attrName>style.visibility</p:attrName>
                                        </p:attrNameLst>
                                      </p:cBhvr>
                                      <p:to>
                                        <p:strVal val="visible"/>
                                      </p:to>
                                    </p:set>
                                    <p:animEffect transition="in" filter="wipe(left)">
                                      <p:cBhvr>
                                        <p:cTn id="319" dur="500"/>
                                        <p:tgtEl>
                                          <p:spTgt spid="3">
                                            <p:graphicEl>
                                              <a:chart seriesIdx="-4" categoryIdx="77" bldStep="category"/>
                                            </p:graphicEl>
                                          </p:spTgt>
                                        </p:tgtEl>
                                      </p:cBhvr>
                                    </p:animEffect>
                                  </p:childTnLst>
                                </p:cTn>
                              </p:par>
                            </p:childTnLst>
                          </p:cTn>
                        </p:par>
                        <p:par>
                          <p:cTn id="320" fill="hold">
                            <p:stCondLst>
                              <p:cond delay="39500"/>
                            </p:stCondLst>
                            <p:childTnLst>
                              <p:par>
                                <p:cTn id="321" presetID="22" presetClass="entr" presetSubtype="8" fill="hold" grpId="0" nodeType="afterEffect">
                                  <p:stCondLst>
                                    <p:cond delay="0"/>
                                  </p:stCondLst>
                                  <p:childTnLst>
                                    <p:set>
                                      <p:cBhvr>
                                        <p:cTn id="322" dur="1" fill="hold">
                                          <p:stCondLst>
                                            <p:cond delay="0"/>
                                          </p:stCondLst>
                                        </p:cTn>
                                        <p:tgtEl>
                                          <p:spTgt spid="3">
                                            <p:graphicEl>
                                              <a:chart seriesIdx="-4" categoryIdx="78" bldStep="category"/>
                                            </p:graphicEl>
                                          </p:spTgt>
                                        </p:tgtEl>
                                        <p:attrNameLst>
                                          <p:attrName>style.visibility</p:attrName>
                                        </p:attrNameLst>
                                      </p:cBhvr>
                                      <p:to>
                                        <p:strVal val="visible"/>
                                      </p:to>
                                    </p:set>
                                    <p:animEffect transition="in" filter="wipe(left)">
                                      <p:cBhvr>
                                        <p:cTn id="323" dur="500"/>
                                        <p:tgtEl>
                                          <p:spTgt spid="3">
                                            <p:graphicEl>
                                              <a:chart seriesIdx="-4" categoryIdx="78" bldStep="category"/>
                                            </p:graphicEl>
                                          </p:spTgt>
                                        </p:tgtEl>
                                      </p:cBhvr>
                                    </p:animEffect>
                                  </p:childTnLst>
                                </p:cTn>
                              </p:par>
                            </p:childTnLst>
                          </p:cTn>
                        </p:par>
                        <p:par>
                          <p:cTn id="324" fill="hold">
                            <p:stCondLst>
                              <p:cond delay="40000"/>
                            </p:stCondLst>
                            <p:childTnLst>
                              <p:par>
                                <p:cTn id="325" presetID="22" presetClass="entr" presetSubtype="8" fill="hold" grpId="0" nodeType="afterEffect">
                                  <p:stCondLst>
                                    <p:cond delay="0"/>
                                  </p:stCondLst>
                                  <p:childTnLst>
                                    <p:set>
                                      <p:cBhvr>
                                        <p:cTn id="326" dur="1" fill="hold">
                                          <p:stCondLst>
                                            <p:cond delay="0"/>
                                          </p:stCondLst>
                                        </p:cTn>
                                        <p:tgtEl>
                                          <p:spTgt spid="3">
                                            <p:graphicEl>
                                              <a:chart seriesIdx="-4" categoryIdx="79" bldStep="category"/>
                                            </p:graphicEl>
                                          </p:spTgt>
                                        </p:tgtEl>
                                        <p:attrNameLst>
                                          <p:attrName>style.visibility</p:attrName>
                                        </p:attrNameLst>
                                      </p:cBhvr>
                                      <p:to>
                                        <p:strVal val="visible"/>
                                      </p:to>
                                    </p:set>
                                    <p:animEffect transition="in" filter="wipe(left)">
                                      <p:cBhvr>
                                        <p:cTn id="327" dur="500"/>
                                        <p:tgtEl>
                                          <p:spTgt spid="3">
                                            <p:graphicEl>
                                              <a:chart seriesIdx="-4" categoryIdx="79" bldStep="category"/>
                                            </p:graphicEl>
                                          </p:spTgt>
                                        </p:tgtEl>
                                      </p:cBhvr>
                                    </p:animEffect>
                                  </p:childTnLst>
                                </p:cTn>
                              </p:par>
                            </p:childTnLst>
                          </p:cTn>
                        </p:par>
                        <p:par>
                          <p:cTn id="328" fill="hold">
                            <p:stCondLst>
                              <p:cond delay="40500"/>
                            </p:stCondLst>
                            <p:childTnLst>
                              <p:par>
                                <p:cTn id="329" presetID="22" presetClass="entr" presetSubtype="8" fill="hold" grpId="0" nodeType="afterEffect">
                                  <p:stCondLst>
                                    <p:cond delay="0"/>
                                  </p:stCondLst>
                                  <p:childTnLst>
                                    <p:set>
                                      <p:cBhvr>
                                        <p:cTn id="330" dur="1" fill="hold">
                                          <p:stCondLst>
                                            <p:cond delay="0"/>
                                          </p:stCondLst>
                                        </p:cTn>
                                        <p:tgtEl>
                                          <p:spTgt spid="3">
                                            <p:graphicEl>
                                              <a:chart seriesIdx="-4" categoryIdx="80" bldStep="category"/>
                                            </p:graphicEl>
                                          </p:spTgt>
                                        </p:tgtEl>
                                        <p:attrNameLst>
                                          <p:attrName>style.visibility</p:attrName>
                                        </p:attrNameLst>
                                      </p:cBhvr>
                                      <p:to>
                                        <p:strVal val="visible"/>
                                      </p:to>
                                    </p:set>
                                    <p:animEffect transition="in" filter="wipe(left)">
                                      <p:cBhvr>
                                        <p:cTn id="331" dur="500"/>
                                        <p:tgtEl>
                                          <p:spTgt spid="3">
                                            <p:graphicEl>
                                              <a:chart seriesIdx="-4" categoryIdx="80" bldStep="category"/>
                                            </p:graphicEl>
                                          </p:spTgt>
                                        </p:tgtEl>
                                      </p:cBhvr>
                                    </p:animEffect>
                                  </p:childTnLst>
                                </p:cTn>
                              </p:par>
                            </p:childTnLst>
                          </p:cTn>
                        </p:par>
                        <p:par>
                          <p:cTn id="332" fill="hold">
                            <p:stCondLst>
                              <p:cond delay="41000"/>
                            </p:stCondLst>
                            <p:childTnLst>
                              <p:par>
                                <p:cTn id="333" presetID="22" presetClass="entr" presetSubtype="8" fill="hold" grpId="0" nodeType="afterEffect">
                                  <p:stCondLst>
                                    <p:cond delay="0"/>
                                  </p:stCondLst>
                                  <p:childTnLst>
                                    <p:set>
                                      <p:cBhvr>
                                        <p:cTn id="334" dur="1" fill="hold">
                                          <p:stCondLst>
                                            <p:cond delay="0"/>
                                          </p:stCondLst>
                                        </p:cTn>
                                        <p:tgtEl>
                                          <p:spTgt spid="3">
                                            <p:graphicEl>
                                              <a:chart seriesIdx="-4" categoryIdx="81" bldStep="category"/>
                                            </p:graphicEl>
                                          </p:spTgt>
                                        </p:tgtEl>
                                        <p:attrNameLst>
                                          <p:attrName>style.visibility</p:attrName>
                                        </p:attrNameLst>
                                      </p:cBhvr>
                                      <p:to>
                                        <p:strVal val="visible"/>
                                      </p:to>
                                    </p:set>
                                    <p:animEffect transition="in" filter="wipe(left)">
                                      <p:cBhvr>
                                        <p:cTn id="335" dur="500"/>
                                        <p:tgtEl>
                                          <p:spTgt spid="3">
                                            <p:graphicEl>
                                              <a:chart seriesIdx="-4" categoryIdx="81" bldStep="category"/>
                                            </p:graphicEl>
                                          </p:spTgt>
                                        </p:tgtEl>
                                      </p:cBhvr>
                                    </p:animEffect>
                                  </p:childTnLst>
                                </p:cTn>
                              </p:par>
                            </p:childTnLst>
                          </p:cTn>
                        </p:par>
                        <p:par>
                          <p:cTn id="336" fill="hold">
                            <p:stCondLst>
                              <p:cond delay="41500"/>
                            </p:stCondLst>
                            <p:childTnLst>
                              <p:par>
                                <p:cTn id="337" presetID="22" presetClass="entr" presetSubtype="8" fill="hold" grpId="0" nodeType="afterEffect">
                                  <p:stCondLst>
                                    <p:cond delay="0"/>
                                  </p:stCondLst>
                                  <p:childTnLst>
                                    <p:set>
                                      <p:cBhvr>
                                        <p:cTn id="338" dur="1" fill="hold">
                                          <p:stCondLst>
                                            <p:cond delay="0"/>
                                          </p:stCondLst>
                                        </p:cTn>
                                        <p:tgtEl>
                                          <p:spTgt spid="3">
                                            <p:graphicEl>
                                              <a:chart seriesIdx="-4" categoryIdx="82" bldStep="category"/>
                                            </p:graphicEl>
                                          </p:spTgt>
                                        </p:tgtEl>
                                        <p:attrNameLst>
                                          <p:attrName>style.visibility</p:attrName>
                                        </p:attrNameLst>
                                      </p:cBhvr>
                                      <p:to>
                                        <p:strVal val="visible"/>
                                      </p:to>
                                    </p:set>
                                    <p:animEffect transition="in" filter="wipe(left)">
                                      <p:cBhvr>
                                        <p:cTn id="339" dur="500"/>
                                        <p:tgtEl>
                                          <p:spTgt spid="3">
                                            <p:graphicEl>
                                              <a:chart seriesIdx="-4" categoryIdx="82" bldStep="category"/>
                                            </p:graphicEl>
                                          </p:spTgt>
                                        </p:tgtEl>
                                      </p:cBhvr>
                                    </p:animEffect>
                                  </p:childTnLst>
                                </p:cTn>
                              </p:par>
                            </p:childTnLst>
                          </p:cTn>
                        </p:par>
                        <p:par>
                          <p:cTn id="340" fill="hold">
                            <p:stCondLst>
                              <p:cond delay="42000"/>
                            </p:stCondLst>
                            <p:childTnLst>
                              <p:par>
                                <p:cTn id="341" presetID="22" presetClass="entr" presetSubtype="8" fill="hold" grpId="0" nodeType="afterEffect">
                                  <p:stCondLst>
                                    <p:cond delay="0"/>
                                  </p:stCondLst>
                                  <p:childTnLst>
                                    <p:set>
                                      <p:cBhvr>
                                        <p:cTn id="342" dur="1" fill="hold">
                                          <p:stCondLst>
                                            <p:cond delay="0"/>
                                          </p:stCondLst>
                                        </p:cTn>
                                        <p:tgtEl>
                                          <p:spTgt spid="3">
                                            <p:graphicEl>
                                              <a:chart seriesIdx="-4" categoryIdx="83" bldStep="category"/>
                                            </p:graphicEl>
                                          </p:spTgt>
                                        </p:tgtEl>
                                        <p:attrNameLst>
                                          <p:attrName>style.visibility</p:attrName>
                                        </p:attrNameLst>
                                      </p:cBhvr>
                                      <p:to>
                                        <p:strVal val="visible"/>
                                      </p:to>
                                    </p:set>
                                    <p:animEffect transition="in" filter="wipe(left)">
                                      <p:cBhvr>
                                        <p:cTn id="343" dur="500"/>
                                        <p:tgtEl>
                                          <p:spTgt spid="3">
                                            <p:graphicEl>
                                              <a:chart seriesIdx="-4" categoryIdx="83" bldStep="category"/>
                                            </p:graphicEl>
                                          </p:spTgt>
                                        </p:tgtEl>
                                      </p:cBhvr>
                                    </p:animEffect>
                                  </p:childTnLst>
                                </p:cTn>
                              </p:par>
                            </p:childTnLst>
                          </p:cTn>
                        </p:par>
                        <p:par>
                          <p:cTn id="344" fill="hold">
                            <p:stCondLst>
                              <p:cond delay="42500"/>
                            </p:stCondLst>
                            <p:childTnLst>
                              <p:par>
                                <p:cTn id="345" presetID="22" presetClass="entr" presetSubtype="8" fill="hold" grpId="0" nodeType="afterEffect">
                                  <p:stCondLst>
                                    <p:cond delay="0"/>
                                  </p:stCondLst>
                                  <p:childTnLst>
                                    <p:set>
                                      <p:cBhvr>
                                        <p:cTn id="346" dur="1" fill="hold">
                                          <p:stCondLst>
                                            <p:cond delay="0"/>
                                          </p:stCondLst>
                                        </p:cTn>
                                        <p:tgtEl>
                                          <p:spTgt spid="3">
                                            <p:graphicEl>
                                              <a:chart seriesIdx="-4" categoryIdx="84" bldStep="category"/>
                                            </p:graphicEl>
                                          </p:spTgt>
                                        </p:tgtEl>
                                        <p:attrNameLst>
                                          <p:attrName>style.visibility</p:attrName>
                                        </p:attrNameLst>
                                      </p:cBhvr>
                                      <p:to>
                                        <p:strVal val="visible"/>
                                      </p:to>
                                    </p:set>
                                    <p:animEffect transition="in" filter="wipe(left)">
                                      <p:cBhvr>
                                        <p:cTn id="347" dur="500"/>
                                        <p:tgtEl>
                                          <p:spTgt spid="3">
                                            <p:graphicEl>
                                              <a:chart seriesIdx="-4" categoryIdx="84" bldStep="category"/>
                                            </p:graphicEl>
                                          </p:spTgt>
                                        </p:tgtEl>
                                      </p:cBhvr>
                                    </p:animEffect>
                                  </p:childTnLst>
                                </p:cTn>
                              </p:par>
                            </p:childTnLst>
                          </p:cTn>
                        </p:par>
                        <p:par>
                          <p:cTn id="348" fill="hold">
                            <p:stCondLst>
                              <p:cond delay="43000"/>
                            </p:stCondLst>
                            <p:childTnLst>
                              <p:par>
                                <p:cTn id="349" presetID="22" presetClass="entr" presetSubtype="8" fill="hold" grpId="0" nodeType="afterEffect">
                                  <p:stCondLst>
                                    <p:cond delay="0"/>
                                  </p:stCondLst>
                                  <p:childTnLst>
                                    <p:set>
                                      <p:cBhvr>
                                        <p:cTn id="350" dur="1" fill="hold">
                                          <p:stCondLst>
                                            <p:cond delay="0"/>
                                          </p:stCondLst>
                                        </p:cTn>
                                        <p:tgtEl>
                                          <p:spTgt spid="3">
                                            <p:graphicEl>
                                              <a:chart seriesIdx="-4" categoryIdx="85" bldStep="category"/>
                                            </p:graphicEl>
                                          </p:spTgt>
                                        </p:tgtEl>
                                        <p:attrNameLst>
                                          <p:attrName>style.visibility</p:attrName>
                                        </p:attrNameLst>
                                      </p:cBhvr>
                                      <p:to>
                                        <p:strVal val="visible"/>
                                      </p:to>
                                    </p:set>
                                    <p:animEffect transition="in" filter="wipe(left)">
                                      <p:cBhvr>
                                        <p:cTn id="351" dur="500"/>
                                        <p:tgtEl>
                                          <p:spTgt spid="3">
                                            <p:graphicEl>
                                              <a:chart seriesIdx="-4" categoryIdx="85" bldStep="category"/>
                                            </p:graphicEl>
                                          </p:spTgt>
                                        </p:tgtEl>
                                      </p:cBhvr>
                                    </p:animEffect>
                                  </p:childTnLst>
                                </p:cTn>
                              </p:par>
                            </p:childTnLst>
                          </p:cTn>
                        </p:par>
                        <p:par>
                          <p:cTn id="352" fill="hold">
                            <p:stCondLst>
                              <p:cond delay="43500"/>
                            </p:stCondLst>
                            <p:childTnLst>
                              <p:par>
                                <p:cTn id="353" presetID="22" presetClass="entr" presetSubtype="8" fill="hold" grpId="0" nodeType="afterEffect">
                                  <p:stCondLst>
                                    <p:cond delay="0"/>
                                  </p:stCondLst>
                                  <p:childTnLst>
                                    <p:set>
                                      <p:cBhvr>
                                        <p:cTn id="354" dur="1" fill="hold">
                                          <p:stCondLst>
                                            <p:cond delay="0"/>
                                          </p:stCondLst>
                                        </p:cTn>
                                        <p:tgtEl>
                                          <p:spTgt spid="3">
                                            <p:graphicEl>
                                              <a:chart seriesIdx="-4" categoryIdx="86" bldStep="category"/>
                                            </p:graphicEl>
                                          </p:spTgt>
                                        </p:tgtEl>
                                        <p:attrNameLst>
                                          <p:attrName>style.visibility</p:attrName>
                                        </p:attrNameLst>
                                      </p:cBhvr>
                                      <p:to>
                                        <p:strVal val="visible"/>
                                      </p:to>
                                    </p:set>
                                    <p:animEffect transition="in" filter="wipe(left)">
                                      <p:cBhvr>
                                        <p:cTn id="355" dur="500"/>
                                        <p:tgtEl>
                                          <p:spTgt spid="3">
                                            <p:graphicEl>
                                              <a:chart seriesIdx="-4" categoryIdx="86" bldStep="category"/>
                                            </p:graphicEl>
                                          </p:spTgt>
                                        </p:tgtEl>
                                      </p:cBhvr>
                                    </p:animEffect>
                                  </p:childTnLst>
                                </p:cTn>
                              </p:par>
                            </p:childTnLst>
                          </p:cTn>
                        </p:par>
                        <p:par>
                          <p:cTn id="356" fill="hold">
                            <p:stCondLst>
                              <p:cond delay="44000"/>
                            </p:stCondLst>
                            <p:childTnLst>
                              <p:par>
                                <p:cTn id="357" presetID="22" presetClass="entr" presetSubtype="8" fill="hold" grpId="0" nodeType="afterEffect">
                                  <p:stCondLst>
                                    <p:cond delay="0"/>
                                  </p:stCondLst>
                                  <p:childTnLst>
                                    <p:set>
                                      <p:cBhvr>
                                        <p:cTn id="358" dur="1" fill="hold">
                                          <p:stCondLst>
                                            <p:cond delay="0"/>
                                          </p:stCondLst>
                                        </p:cTn>
                                        <p:tgtEl>
                                          <p:spTgt spid="3">
                                            <p:graphicEl>
                                              <a:chart seriesIdx="-4" categoryIdx="87" bldStep="category"/>
                                            </p:graphicEl>
                                          </p:spTgt>
                                        </p:tgtEl>
                                        <p:attrNameLst>
                                          <p:attrName>style.visibility</p:attrName>
                                        </p:attrNameLst>
                                      </p:cBhvr>
                                      <p:to>
                                        <p:strVal val="visible"/>
                                      </p:to>
                                    </p:set>
                                    <p:animEffect transition="in" filter="wipe(left)">
                                      <p:cBhvr>
                                        <p:cTn id="359" dur="500"/>
                                        <p:tgtEl>
                                          <p:spTgt spid="3">
                                            <p:graphicEl>
                                              <a:chart seriesIdx="-4" categoryIdx="87" bldStep="category"/>
                                            </p:graphicEl>
                                          </p:spTgt>
                                        </p:tgtEl>
                                      </p:cBhvr>
                                    </p:animEffect>
                                  </p:childTnLst>
                                </p:cTn>
                              </p:par>
                            </p:childTnLst>
                          </p:cTn>
                        </p:par>
                        <p:par>
                          <p:cTn id="360" fill="hold">
                            <p:stCondLst>
                              <p:cond delay="44500"/>
                            </p:stCondLst>
                            <p:childTnLst>
                              <p:par>
                                <p:cTn id="361" presetID="22" presetClass="entr" presetSubtype="8" fill="hold" grpId="0" nodeType="afterEffect">
                                  <p:stCondLst>
                                    <p:cond delay="0"/>
                                  </p:stCondLst>
                                  <p:childTnLst>
                                    <p:set>
                                      <p:cBhvr>
                                        <p:cTn id="362" dur="1" fill="hold">
                                          <p:stCondLst>
                                            <p:cond delay="0"/>
                                          </p:stCondLst>
                                        </p:cTn>
                                        <p:tgtEl>
                                          <p:spTgt spid="3">
                                            <p:graphicEl>
                                              <a:chart seriesIdx="-4" categoryIdx="88" bldStep="category"/>
                                            </p:graphicEl>
                                          </p:spTgt>
                                        </p:tgtEl>
                                        <p:attrNameLst>
                                          <p:attrName>style.visibility</p:attrName>
                                        </p:attrNameLst>
                                      </p:cBhvr>
                                      <p:to>
                                        <p:strVal val="visible"/>
                                      </p:to>
                                    </p:set>
                                    <p:animEffect transition="in" filter="wipe(left)">
                                      <p:cBhvr>
                                        <p:cTn id="363" dur="500"/>
                                        <p:tgtEl>
                                          <p:spTgt spid="3">
                                            <p:graphicEl>
                                              <a:chart seriesIdx="-4" categoryIdx="88" bldStep="category"/>
                                            </p:graphicEl>
                                          </p:spTgt>
                                        </p:tgtEl>
                                      </p:cBhvr>
                                    </p:animEffect>
                                  </p:childTnLst>
                                </p:cTn>
                              </p:par>
                            </p:childTnLst>
                          </p:cTn>
                        </p:par>
                        <p:par>
                          <p:cTn id="364" fill="hold">
                            <p:stCondLst>
                              <p:cond delay="45000"/>
                            </p:stCondLst>
                            <p:childTnLst>
                              <p:par>
                                <p:cTn id="365" presetID="22" presetClass="entr" presetSubtype="8" fill="hold" grpId="0" nodeType="afterEffect">
                                  <p:stCondLst>
                                    <p:cond delay="0"/>
                                  </p:stCondLst>
                                  <p:childTnLst>
                                    <p:set>
                                      <p:cBhvr>
                                        <p:cTn id="366" dur="1" fill="hold">
                                          <p:stCondLst>
                                            <p:cond delay="0"/>
                                          </p:stCondLst>
                                        </p:cTn>
                                        <p:tgtEl>
                                          <p:spTgt spid="3">
                                            <p:graphicEl>
                                              <a:chart seriesIdx="-4" categoryIdx="89" bldStep="category"/>
                                            </p:graphicEl>
                                          </p:spTgt>
                                        </p:tgtEl>
                                        <p:attrNameLst>
                                          <p:attrName>style.visibility</p:attrName>
                                        </p:attrNameLst>
                                      </p:cBhvr>
                                      <p:to>
                                        <p:strVal val="visible"/>
                                      </p:to>
                                    </p:set>
                                    <p:animEffect transition="in" filter="wipe(left)">
                                      <p:cBhvr>
                                        <p:cTn id="367" dur="500"/>
                                        <p:tgtEl>
                                          <p:spTgt spid="3">
                                            <p:graphicEl>
                                              <a:chart seriesIdx="-4" categoryIdx="89" bldStep="category"/>
                                            </p:graphicEl>
                                          </p:spTgt>
                                        </p:tgtEl>
                                      </p:cBhvr>
                                    </p:animEffect>
                                  </p:childTnLst>
                                </p:cTn>
                              </p:par>
                            </p:childTnLst>
                          </p:cTn>
                        </p:par>
                        <p:par>
                          <p:cTn id="368" fill="hold">
                            <p:stCondLst>
                              <p:cond delay="45500"/>
                            </p:stCondLst>
                            <p:childTnLst>
                              <p:par>
                                <p:cTn id="369" presetID="22" presetClass="entr" presetSubtype="8" fill="hold" grpId="0" nodeType="afterEffect">
                                  <p:stCondLst>
                                    <p:cond delay="0"/>
                                  </p:stCondLst>
                                  <p:childTnLst>
                                    <p:set>
                                      <p:cBhvr>
                                        <p:cTn id="370" dur="1" fill="hold">
                                          <p:stCondLst>
                                            <p:cond delay="0"/>
                                          </p:stCondLst>
                                        </p:cTn>
                                        <p:tgtEl>
                                          <p:spTgt spid="3">
                                            <p:graphicEl>
                                              <a:chart seriesIdx="-4" categoryIdx="90" bldStep="category"/>
                                            </p:graphicEl>
                                          </p:spTgt>
                                        </p:tgtEl>
                                        <p:attrNameLst>
                                          <p:attrName>style.visibility</p:attrName>
                                        </p:attrNameLst>
                                      </p:cBhvr>
                                      <p:to>
                                        <p:strVal val="visible"/>
                                      </p:to>
                                    </p:set>
                                    <p:animEffect transition="in" filter="wipe(left)">
                                      <p:cBhvr>
                                        <p:cTn id="371" dur="500"/>
                                        <p:tgtEl>
                                          <p:spTgt spid="3">
                                            <p:graphicEl>
                                              <a:chart seriesIdx="-4" categoryIdx="90" bldStep="category"/>
                                            </p:graphicEl>
                                          </p:spTgt>
                                        </p:tgtEl>
                                      </p:cBhvr>
                                    </p:animEffect>
                                  </p:childTnLst>
                                </p:cTn>
                              </p:par>
                            </p:childTnLst>
                          </p:cTn>
                        </p:par>
                        <p:par>
                          <p:cTn id="372" fill="hold">
                            <p:stCondLst>
                              <p:cond delay="46000"/>
                            </p:stCondLst>
                            <p:childTnLst>
                              <p:par>
                                <p:cTn id="373" presetID="22" presetClass="entr" presetSubtype="8" fill="hold" grpId="0" nodeType="afterEffect">
                                  <p:stCondLst>
                                    <p:cond delay="0"/>
                                  </p:stCondLst>
                                  <p:childTnLst>
                                    <p:set>
                                      <p:cBhvr>
                                        <p:cTn id="374" dur="1" fill="hold">
                                          <p:stCondLst>
                                            <p:cond delay="0"/>
                                          </p:stCondLst>
                                        </p:cTn>
                                        <p:tgtEl>
                                          <p:spTgt spid="3">
                                            <p:graphicEl>
                                              <a:chart seriesIdx="-4" categoryIdx="91" bldStep="category"/>
                                            </p:graphicEl>
                                          </p:spTgt>
                                        </p:tgtEl>
                                        <p:attrNameLst>
                                          <p:attrName>style.visibility</p:attrName>
                                        </p:attrNameLst>
                                      </p:cBhvr>
                                      <p:to>
                                        <p:strVal val="visible"/>
                                      </p:to>
                                    </p:set>
                                    <p:animEffect transition="in" filter="wipe(left)">
                                      <p:cBhvr>
                                        <p:cTn id="375" dur="500"/>
                                        <p:tgtEl>
                                          <p:spTgt spid="3">
                                            <p:graphicEl>
                                              <a:chart seriesIdx="-4" categoryIdx="91" bldStep="category"/>
                                            </p:graphicEl>
                                          </p:spTgt>
                                        </p:tgtEl>
                                      </p:cBhvr>
                                    </p:animEffect>
                                  </p:childTnLst>
                                </p:cTn>
                              </p:par>
                            </p:childTnLst>
                          </p:cTn>
                        </p:par>
                        <p:par>
                          <p:cTn id="376" fill="hold">
                            <p:stCondLst>
                              <p:cond delay="46500"/>
                            </p:stCondLst>
                            <p:childTnLst>
                              <p:par>
                                <p:cTn id="377" presetID="22" presetClass="entr" presetSubtype="8" fill="hold" grpId="0" nodeType="afterEffect">
                                  <p:stCondLst>
                                    <p:cond delay="0"/>
                                  </p:stCondLst>
                                  <p:childTnLst>
                                    <p:set>
                                      <p:cBhvr>
                                        <p:cTn id="378" dur="1" fill="hold">
                                          <p:stCondLst>
                                            <p:cond delay="0"/>
                                          </p:stCondLst>
                                        </p:cTn>
                                        <p:tgtEl>
                                          <p:spTgt spid="3">
                                            <p:graphicEl>
                                              <a:chart seriesIdx="-4" categoryIdx="92" bldStep="category"/>
                                            </p:graphicEl>
                                          </p:spTgt>
                                        </p:tgtEl>
                                        <p:attrNameLst>
                                          <p:attrName>style.visibility</p:attrName>
                                        </p:attrNameLst>
                                      </p:cBhvr>
                                      <p:to>
                                        <p:strVal val="visible"/>
                                      </p:to>
                                    </p:set>
                                    <p:animEffect transition="in" filter="wipe(left)">
                                      <p:cBhvr>
                                        <p:cTn id="379" dur="500"/>
                                        <p:tgtEl>
                                          <p:spTgt spid="3">
                                            <p:graphicEl>
                                              <a:chart seriesIdx="-4" categoryIdx="92" bldStep="category"/>
                                            </p:graphicEl>
                                          </p:spTgt>
                                        </p:tgtEl>
                                      </p:cBhvr>
                                    </p:animEffect>
                                  </p:childTnLst>
                                </p:cTn>
                              </p:par>
                            </p:childTnLst>
                          </p:cTn>
                        </p:par>
                        <p:par>
                          <p:cTn id="380" fill="hold">
                            <p:stCondLst>
                              <p:cond delay="47000"/>
                            </p:stCondLst>
                            <p:childTnLst>
                              <p:par>
                                <p:cTn id="381" presetID="22" presetClass="entr" presetSubtype="8" fill="hold" grpId="0" nodeType="afterEffect">
                                  <p:stCondLst>
                                    <p:cond delay="0"/>
                                  </p:stCondLst>
                                  <p:childTnLst>
                                    <p:set>
                                      <p:cBhvr>
                                        <p:cTn id="382" dur="1" fill="hold">
                                          <p:stCondLst>
                                            <p:cond delay="0"/>
                                          </p:stCondLst>
                                        </p:cTn>
                                        <p:tgtEl>
                                          <p:spTgt spid="3">
                                            <p:graphicEl>
                                              <a:chart seriesIdx="-4" categoryIdx="93" bldStep="category"/>
                                            </p:graphicEl>
                                          </p:spTgt>
                                        </p:tgtEl>
                                        <p:attrNameLst>
                                          <p:attrName>style.visibility</p:attrName>
                                        </p:attrNameLst>
                                      </p:cBhvr>
                                      <p:to>
                                        <p:strVal val="visible"/>
                                      </p:to>
                                    </p:set>
                                    <p:animEffect transition="in" filter="wipe(left)">
                                      <p:cBhvr>
                                        <p:cTn id="383" dur="500"/>
                                        <p:tgtEl>
                                          <p:spTgt spid="3">
                                            <p:graphicEl>
                                              <a:chart seriesIdx="-4" categoryIdx="93" bldStep="category"/>
                                            </p:graphicEl>
                                          </p:spTgt>
                                        </p:tgtEl>
                                      </p:cBhvr>
                                    </p:animEffect>
                                  </p:childTnLst>
                                </p:cTn>
                              </p:par>
                            </p:childTnLst>
                          </p:cTn>
                        </p:par>
                        <p:par>
                          <p:cTn id="384" fill="hold">
                            <p:stCondLst>
                              <p:cond delay="47500"/>
                            </p:stCondLst>
                            <p:childTnLst>
                              <p:par>
                                <p:cTn id="385" presetID="22" presetClass="entr" presetSubtype="8" fill="hold" grpId="0" nodeType="afterEffect">
                                  <p:stCondLst>
                                    <p:cond delay="0"/>
                                  </p:stCondLst>
                                  <p:childTnLst>
                                    <p:set>
                                      <p:cBhvr>
                                        <p:cTn id="386" dur="1" fill="hold">
                                          <p:stCondLst>
                                            <p:cond delay="0"/>
                                          </p:stCondLst>
                                        </p:cTn>
                                        <p:tgtEl>
                                          <p:spTgt spid="3">
                                            <p:graphicEl>
                                              <a:chart seriesIdx="-4" categoryIdx="94" bldStep="category"/>
                                            </p:graphicEl>
                                          </p:spTgt>
                                        </p:tgtEl>
                                        <p:attrNameLst>
                                          <p:attrName>style.visibility</p:attrName>
                                        </p:attrNameLst>
                                      </p:cBhvr>
                                      <p:to>
                                        <p:strVal val="visible"/>
                                      </p:to>
                                    </p:set>
                                    <p:animEffect transition="in" filter="wipe(left)">
                                      <p:cBhvr>
                                        <p:cTn id="387" dur="500"/>
                                        <p:tgtEl>
                                          <p:spTgt spid="3">
                                            <p:graphicEl>
                                              <a:chart seriesIdx="-4" categoryIdx="94" bldStep="category"/>
                                            </p:graphicEl>
                                          </p:spTgt>
                                        </p:tgtEl>
                                      </p:cBhvr>
                                    </p:animEffect>
                                  </p:childTnLst>
                                </p:cTn>
                              </p:par>
                            </p:childTnLst>
                          </p:cTn>
                        </p:par>
                        <p:par>
                          <p:cTn id="388" fill="hold">
                            <p:stCondLst>
                              <p:cond delay="48000"/>
                            </p:stCondLst>
                            <p:childTnLst>
                              <p:par>
                                <p:cTn id="389" presetID="22" presetClass="entr" presetSubtype="8" fill="hold" grpId="0" nodeType="afterEffect">
                                  <p:stCondLst>
                                    <p:cond delay="0"/>
                                  </p:stCondLst>
                                  <p:childTnLst>
                                    <p:set>
                                      <p:cBhvr>
                                        <p:cTn id="390" dur="1" fill="hold">
                                          <p:stCondLst>
                                            <p:cond delay="0"/>
                                          </p:stCondLst>
                                        </p:cTn>
                                        <p:tgtEl>
                                          <p:spTgt spid="3">
                                            <p:graphicEl>
                                              <a:chart seriesIdx="-4" categoryIdx="95" bldStep="category"/>
                                            </p:graphicEl>
                                          </p:spTgt>
                                        </p:tgtEl>
                                        <p:attrNameLst>
                                          <p:attrName>style.visibility</p:attrName>
                                        </p:attrNameLst>
                                      </p:cBhvr>
                                      <p:to>
                                        <p:strVal val="visible"/>
                                      </p:to>
                                    </p:set>
                                    <p:animEffect transition="in" filter="wipe(left)">
                                      <p:cBhvr>
                                        <p:cTn id="391" dur="500"/>
                                        <p:tgtEl>
                                          <p:spTgt spid="3">
                                            <p:graphicEl>
                                              <a:chart seriesIdx="-4" categoryIdx="95" bldStep="category"/>
                                            </p:graphicEl>
                                          </p:spTgt>
                                        </p:tgtEl>
                                      </p:cBhvr>
                                    </p:animEffect>
                                  </p:childTnLst>
                                </p:cTn>
                              </p:par>
                            </p:childTnLst>
                          </p:cTn>
                        </p:par>
                        <p:par>
                          <p:cTn id="392" fill="hold">
                            <p:stCondLst>
                              <p:cond delay="48500"/>
                            </p:stCondLst>
                            <p:childTnLst>
                              <p:par>
                                <p:cTn id="393" presetID="22" presetClass="entr" presetSubtype="8" fill="hold" grpId="0" nodeType="afterEffect">
                                  <p:stCondLst>
                                    <p:cond delay="0"/>
                                  </p:stCondLst>
                                  <p:childTnLst>
                                    <p:set>
                                      <p:cBhvr>
                                        <p:cTn id="394" dur="1" fill="hold">
                                          <p:stCondLst>
                                            <p:cond delay="0"/>
                                          </p:stCondLst>
                                        </p:cTn>
                                        <p:tgtEl>
                                          <p:spTgt spid="3">
                                            <p:graphicEl>
                                              <a:chart seriesIdx="-4" categoryIdx="96" bldStep="category"/>
                                            </p:graphicEl>
                                          </p:spTgt>
                                        </p:tgtEl>
                                        <p:attrNameLst>
                                          <p:attrName>style.visibility</p:attrName>
                                        </p:attrNameLst>
                                      </p:cBhvr>
                                      <p:to>
                                        <p:strVal val="visible"/>
                                      </p:to>
                                    </p:set>
                                    <p:animEffect transition="in" filter="wipe(left)">
                                      <p:cBhvr>
                                        <p:cTn id="395" dur="500"/>
                                        <p:tgtEl>
                                          <p:spTgt spid="3">
                                            <p:graphicEl>
                                              <a:chart seriesIdx="-4" categoryIdx="96" bldStep="category"/>
                                            </p:graphicEl>
                                          </p:spTgt>
                                        </p:tgtEl>
                                      </p:cBhvr>
                                    </p:animEffect>
                                  </p:childTnLst>
                                </p:cTn>
                              </p:par>
                            </p:childTnLst>
                          </p:cTn>
                        </p:par>
                        <p:par>
                          <p:cTn id="396" fill="hold">
                            <p:stCondLst>
                              <p:cond delay="49000"/>
                            </p:stCondLst>
                            <p:childTnLst>
                              <p:par>
                                <p:cTn id="397" presetID="22" presetClass="entr" presetSubtype="8" fill="hold" grpId="0" nodeType="afterEffect">
                                  <p:stCondLst>
                                    <p:cond delay="0"/>
                                  </p:stCondLst>
                                  <p:childTnLst>
                                    <p:set>
                                      <p:cBhvr>
                                        <p:cTn id="398" dur="1" fill="hold">
                                          <p:stCondLst>
                                            <p:cond delay="0"/>
                                          </p:stCondLst>
                                        </p:cTn>
                                        <p:tgtEl>
                                          <p:spTgt spid="3">
                                            <p:graphicEl>
                                              <a:chart seriesIdx="-4" categoryIdx="97" bldStep="category"/>
                                            </p:graphicEl>
                                          </p:spTgt>
                                        </p:tgtEl>
                                        <p:attrNameLst>
                                          <p:attrName>style.visibility</p:attrName>
                                        </p:attrNameLst>
                                      </p:cBhvr>
                                      <p:to>
                                        <p:strVal val="visible"/>
                                      </p:to>
                                    </p:set>
                                    <p:animEffect transition="in" filter="wipe(left)">
                                      <p:cBhvr>
                                        <p:cTn id="399" dur="500"/>
                                        <p:tgtEl>
                                          <p:spTgt spid="3">
                                            <p:graphicEl>
                                              <a:chart seriesIdx="-4" categoryIdx="97" bldStep="category"/>
                                            </p:graphicEl>
                                          </p:spTgt>
                                        </p:tgtEl>
                                      </p:cBhvr>
                                    </p:animEffect>
                                  </p:childTnLst>
                                </p:cTn>
                              </p:par>
                            </p:childTnLst>
                          </p:cTn>
                        </p:par>
                        <p:par>
                          <p:cTn id="400" fill="hold">
                            <p:stCondLst>
                              <p:cond delay="49500"/>
                            </p:stCondLst>
                            <p:childTnLst>
                              <p:par>
                                <p:cTn id="401" presetID="22" presetClass="entr" presetSubtype="8" fill="hold" grpId="0" nodeType="afterEffect">
                                  <p:stCondLst>
                                    <p:cond delay="0"/>
                                  </p:stCondLst>
                                  <p:childTnLst>
                                    <p:set>
                                      <p:cBhvr>
                                        <p:cTn id="402" dur="1" fill="hold">
                                          <p:stCondLst>
                                            <p:cond delay="0"/>
                                          </p:stCondLst>
                                        </p:cTn>
                                        <p:tgtEl>
                                          <p:spTgt spid="3">
                                            <p:graphicEl>
                                              <a:chart seriesIdx="-4" categoryIdx="98" bldStep="category"/>
                                            </p:graphicEl>
                                          </p:spTgt>
                                        </p:tgtEl>
                                        <p:attrNameLst>
                                          <p:attrName>style.visibility</p:attrName>
                                        </p:attrNameLst>
                                      </p:cBhvr>
                                      <p:to>
                                        <p:strVal val="visible"/>
                                      </p:to>
                                    </p:set>
                                    <p:animEffect transition="in" filter="wipe(left)">
                                      <p:cBhvr>
                                        <p:cTn id="403" dur="500"/>
                                        <p:tgtEl>
                                          <p:spTgt spid="3">
                                            <p:graphicEl>
                                              <a:chart seriesIdx="-4" categoryIdx="98" bldStep="category"/>
                                            </p:graphicEl>
                                          </p:spTgt>
                                        </p:tgtEl>
                                      </p:cBhvr>
                                    </p:animEffect>
                                  </p:childTnLst>
                                </p:cTn>
                              </p:par>
                            </p:childTnLst>
                          </p:cTn>
                        </p:par>
                        <p:par>
                          <p:cTn id="404" fill="hold">
                            <p:stCondLst>
                              <p:cond delay="50000"/>
                            </p:stCondLst>
                            <p:childTnLst>
                              <p:par>
                                <p:cTn id="405" presetID="22" presetClass="entr" presetSubtype="8" fill="hold" grpId="0" nodeType="afterEffect">
                                  <p:stCondLst>
                                    <p:cond delay="0"/>
                                  </p:stCondLst>
                                  <p:childTnLst>
                                    <p:set>
                                      <p:cBhvr>
                                        <p:cTn id="406" dur="1" fill="hold">
                                          <p:stCondLst>
                                            <p:cond delay="0"/>
                                          </p:stCondLst>
                                        </p:cTn>
                                        <p:tgtEl>
                                          <p:spTgt spid="3">
                                            <p:graphicEl>
                                              <a:chart seriesIdx="-4" categoryIdx="99" bldStep="category"/>
                                            </p:graphicEl>
                                          </p:spTgt>
                                        </p:tgtEl>
                                        <p:attrNameLst>
                                          <p:attrName>style.visibility</p:attrName>
                                        </p:attrNameLst>
                                      </p:cBhvr>
                                      <p:to>
                                        <p:strVal val="visible"/>
                                      </p:to>
                                    </p:set>
                                    <p:animEffect transition="in" filter="wipe(left)">
                                      <p:cBhvr>
                                        <p:cTn id="407" dur="500"/>
                                        <p:tgtEl>
                                          <p:spTgt spid="3">
                                            <p:graphicEl>
                                              <a:chart seriesIdx="-4" categoryIdx="99" bldStep="category"/>
                                            </p:graphicEl>
                                          </p:spTgt>
                                        </p:tgtEl>
                                      </p:cBhvr>
                                    </p:animEffect>
                                  </p:childTnLst>
                                </p:cTn>
                              </p:par>
                            </p:childTnLst>
                          </p:cTn>
                        </p:par>
                        <p:par>
                          <p:cTn id="408" fill="hold">
                            <p:stCondLst>
                              <p:cond delay="50500"/>
                            </p:stCondLst>
                            <p:childTnLst>
                              <p:par>
                                <p:cTn id="409" presetID="22" presetClass="entr" presetSubtype="8" fill="hold" grpId="0" nodeType="afterEffect">
                                  <p:stCondLst>
                                    <p:cond delay="0"/>
                                  </p:stCondLst>
                                  <p:childTnLst>
                                    <p:set>
                                      <p:cBhvr>
                                        <p:cTn id="410" dur="1" fill="hold">
                                          <p:stCondLst>
                                            <p:cond delay="0"/>
                                          </p:stCondLst>
                                        </p:cTn>
                                        <p:tgtEl>
                                          <p:spTgt spid="3">
                                            <p:graphicEl>
                                              <a:chart seriesIdx="-4" categoryIdx="100" bldStep="category"/>
                                            </p:graphicEl>
                                          </p:spTgt>
                                        </p:tgtEl>
                                        <p:attrNameLst>
                                          <p:attrName>style.visibility</p:attrName>
                                        </p:attrNameLst>
                                      </p:cBhvr>
                                      <p:to>
                                        <p:strVal val="visible"/>
                                      </p:to>
                                    </p:set>
                                    <p:animEffect transition="in" filter="wipe(left)">
                                      <p:cBhvr>
                                        <p:cTn id="411" dur="500"/>
                                        <p:tgtEl>
                                          <p:spTgt spid="3">
                                            <p:graphicEl>
                                              <a:chart seriesIdx="-4" categoryIdx="100" bldStep="category"/>
                                            </p:graphicEl>
                                          </p:spTgt>
                                        </p:tgtEl>
                                      </p:cBhvr>
                                    </p:animEffect>
                                  </p:childTnLst>
                                </p:cTn>
                              </p:par>
                            </p:childTnLst>
                          </p:cTn>
                        </p:par>
                        <p:par>
                          <p:cTn id="412" fill="hold">
                            <p:stCondLst>
                              <p:cond delay="51000"/>
                            </p:stCondLst>
                            <p:childTnLst>
                              <p:par>
                                <p:cTn id="413" presetID="22" presetClass="entr" presetSubtype="8" fill="hold" grpId="0" nodeType="afterEffect">
                                  <p:stCondLst>
                                    <p:cond delay="0"/>
                                  </p:stCondLst>
                                  <p:childTnLst>
                                    <p:set>
                                      <p:cBhvr>
                                        <p:cTn id="414" dur="1" fill="hold">
                                          <p:stCondLst>
                                            <p:cond delay="0"/>
                                          </p:stCondLst>
                                        </p:cTn>
                                        <p:tgtEl>
                                          <p:spTgt spid="3">
                                            <p:graphicEl>
                                              <a:chart seriesIdx="-4" categoryIdx="101" bldStep="category"/>
                                            </p:graphicEl>
                                          </p:spTgt>
                                        </p:tgtEl>
                                        <p:attrNameLst>
                                          <p:attrName>style.visibility</p:attrName>
                                        </p:attrNameLst>
                                      </p:cBhvr>
                                      <p:to>
                                        <p:strVal val="visible"/>
                                      </p:to>
                                    </p:set>
                                    <p:animEffect transition="in" filter="wipe(left)">
                                      <p:cBhvr>
                                        <p:cTn id="415" dur="500"/>
                                        <p:tgtEl>
                                          <p:spTgt spid="3">
                                            <p:graphicEl>
                                              <a:chart seriesIdx="-4" categoryIdx="101" bldStep="category"/>
                                            </p:graphicEl>
                                          </p:spTgt>
                                        </p:tgtEl>
                                      </p:cBhvr>
                                    </p:animEffect>
                                  </p:childTnLst>
                                </p:cTn>
                              </p:par>
                            </p:childTnLst>
                          </p:cTn>
                        </p:par>
                        <p:par>
                          <p:cTn id="416" fill="hold">
                            <p:stCondLst>
                              <p:cond delay="51500"/>
                            </p:stCondLst>
                            <p:childTnLst>
                              <p:par>
                                <p:cTn id="417" presetID="22" presetClass="entr" presetSubtype="8" fill="hold" grpId="0" nodeType="afterEffect">
                                  <p:stCondLst>
                                    <p:cond delay="0"/>
                                  </p:stCondLst>
                                  <p:childTnLst>
                                    <p:set>
                                      <p:cBhvr>
                                        <p:cTn id="418" dur="1" fill="hold">
                                          <p:stCondLst>
                                            <p:cond delay="0"/>
                                          </p:stCondLst>
                                        </p:cTn>
                                        <p:tgtEl>
                                          <p:spTgt spid="3">
                                            <p:graphicEl>
                                              <a:chart seriesIdx="-4" categoryIdx="102" bldStep="category"/>
                                            </p:graphicEl>
                                          </p:spTgt>
                                        </p:tgtEl>
                                        <p:attrNameLst>
                                          <p:attrName>style.visibility</p:attrName>
                                        </p:attrNameLst>
                                      </p:cBhvr>
                                      <p:to>
                                        <p:strVal val="visible"/>
                                      </p:to>
                                    </p:set>
                                    <p:animEffect transition="in" filter="wipe(left)">
                                      <p:cBhvr>
                                        <p:cTn id="419" dur="500"/>
                                        <p:tgtEl>
                                          <p:spTgt spid="3">
                                            <p:graphicEl>
                                              <a:chart seriesIdx="-4" categoryIdx="102" bldStep="category"/>
                                            </p:graphicEl>
                                          </p:spTgt>
                                        </p:tgtEl>
                                      </p:cBhvr>
                                    </p:animEffect>
                                  </p:childTnLst>
                                </p:cTn>
                              </p:par>
                            </p:childTnLst>
                          </p:cTn>
                        </p:par>
                        <p:par>
                          <p:cTn id="420" fill="hold">
                            <p:stCondLst>
                              <p:cond delay="52000"/>
                            </p:stCondLst>
                            <p:childTnLst>
                              <p:par>
                                <p:cTn id="421" presetID="22" presetClass="entr" presetSubtype="8" fill="hold" grpId="0" nodeType="afterEffect">
                                  <p:stCondLst>
                                    <p:cond delay="0"/>
                                  </p:stCondLst>
                                  <p:childTnLst>
                                    <p:set>
                                      <p:cBhvr>
                                        <p:cTn id="422" dur="1" fill="hold">
                                          <p:stCondLst>
                                            <p:cond delay="0"/>
                                          </p:stCondLst>
                                        </p:cTn>
                                        <p:tgtEl>
                                          <p:spTgt spid="3">
                                            <p:graphicEl>
                                              <a:chart seriesIdx="-4" categoryIdx="103" bldStep="category"/>
                                            </p:graphicEl>
                                          </p:spTgt>
                                        </p:tgtEl>
                                        <p:attrNameLst>
                                          <p:attrName>style.visibility</p:attrName>
                                        </p:attrNameLst>
                                      </p:cBhvr>
                                      <p:to>
                                        <p:strVal val="visible"/>
                                      </p:to>
                                    </p:set>
                                    <p:animEffect transition="in" filter="wipe(left)">
                                      <p:cBhvr>
                                        <p:cTn id="423" dur="500"/>
                                        <p:tgtEl>
                                          <p:spTgt spid="3">
                                            <p:graphicEl>
                                              <a:chart seriesIdx="-4" categoryIdx="103" bldStep="category"/>
                                            </p:graphicEl>
                                          </p:spTgt>
                                        </p:tgtEl>
                                      </p:cBhvr>
                                    </p:animEffect>
                                  </p:childTnLst>
                                </p:cTn>
                              </p:par>
                            </p:childTnLst>
                          </p:cTn>
                        </p:par>
                        <p:par>
                          <p:cTn id="424" fill="hold">
                            <p:stCondLst>
                              <p:cond delay="52500"/>
                            </p:stCondLst>
                            <p:childTnLst>
                              <p:par>
                                <p:cTn id="425" presetID="22" presetClass="entr" presetSubtype="8" fill="hold" grpId="0" nodeType="afterEffect">
                                  <p:stCondLst>
                                    <p:cond delay="0"/>
                                  </p:stCondLst>
                                  <p:childTnLst>
                                    <p:set>
                                      <p:cBhvr>
                                        <p:cTn id="426" dur="1" fill="hold">
                                          <p:stCondLst>
                                            <p:cond delay="0"/>
                                          </p:stCondLst>
                                        </p:cTn>
                                        <p:tgtEl>
                                          <p:spTgt spid="3">
                                            <p:graphicEl>
                                              <a:chart seriesIdx="-4" categoryIdx="104" bldStep="category"/>
                                            </p:graphicEl>
                                          </p:spTgt>
                                        </p:tgtEl>
                                        <p:attrNameLst>
                                          <p:attrName>style.visibility</p:attrName>
                                        </p:attrNameLst>
                                      </p:cBhvr>
                                      <p:to>
                                        <p:strVal val="visible"/>
                                      </p:to>
                                    </p:set>
                                    <p:animEffect transition="in" filter="wipe(left)">
                                      <p:cBhvr>
                                        <p:cTn id="427" dur="500"/>
                                        <p:tgtEl>
                                          <p:spTgt spid="3">
                                            <p:graphicEl>
                                              <a:chart seriesIdx="-4" categoryIdx="104" bldStep="category"/>
                                            </p:graphicEl>
                                          </p:spTgt>
                                        </p:tgtEl>
                                      </p:cBhvr>
                                    </p:animEffect>
                                  </p:childTnLst>
                                </p:cTn>
                              </p:par>
                            </p:childTnLst>
                          </p:cTn>
                        </p:par>
                        <p:par>
                          <p:cTn id="428" fill="hold">
                            <p:stCondLst>
                              <p:cond delay="53000"/>
                            </p:stCondLst>
                            <p:childTnLst>
                              <p:par>
                                <p:cTn id="429" presetID="22" presetClass="entr" presetSubtype="8" fill="hold" grpId="0" nodeType="afterEffect">
                                  <p:stCondLst>
                                    <p:cond delay="0"/>
                                  </p:stCondLst>
                                  <p:childTnLst>
                                    <p:set>
                                      <p:cBhvr>
                                        <p:cTn id="430" dur="1" fill="hold">
                                          <p:stCondLst>
                                            <p:cond delay="0"/>
                                          </p:stCondLst>
                                        </p:cTn>
                                        <p:tgtEl>
                                          <p:spTgt spid="3">
                                            <p:graphicEl>
                                              <a:chart seriesIdx="-4" categoryIdx="105" bldStep="category"/>
                                            </p:graphicEl>
                                          </p:spTgt>
                                        </p:tgtEl>
                                        <p:attrNameLst>
                                          <p:attrName>style.visibility</p:attrName>
                                        </p:attrNameLst>
                                      </p:cBhvr>
                                      <p:to>
                                        <p:strVal val="visible"/>
                                      </p:to>
                                    </p:set>
                                    <p:animEffect transition="in" filter="wipe(left)">
                                      <p:cBhvr>
                                        <p:cTn id="431" dur="500"/>
                                        <p:tgtEl>
                                          <p:spTgt spid="3">
                                            <p:graphicEl>
                                              <a:chart seriesIdx="-4" categoryIdx="105" bldStep="category"/>
                                            </p:graphicEl>
                                          </p:spTgt>
                                        </p:tgtEl>
                                      </p:cBhvr>
                                    </p:animEffect>
                                  </p:childTnLst>
                                </p:cTn>
                              </p:par>
                            </p:childTnLst>
                          </p:cTn>
                        </p:par>
                        <p:par>
                          <p:cTn id="432" fill="hold">
                            <p:stCondLst>
                              <p:cond delay="53500"/>
                            </p:stCondLst>
                            <p:childTnLst>
                              <p:par>
                                <p:cTn id="433" presetID="22" presetClass="entr" presetSubtype="8" fill="hold" grpId="0" nodeType="afterEffect">
                                  <p:stCondLst>
                                    <p:cond delay="0"/>
                                  </p:stCondLst>
                                  <p:childTnLst>
                                    <p:set>
                                      <p:cBhvr>
                                        <p:cTn id="434" dur="1" fill="hold">
                                          <p:stCondLst>
                                            <p:cond delay="0"/>
                                          </p:stCondLst>
                                        </p:cTn>
                                        <p:tgtEl>
                                          <p:spTgt spid="3">
                                            <p:graphicEl>
                                              <a:chart seriesIdx="-4" categoryIdx="106" bldStep="category"/>
                                            </p:graphicEl>
                                          </p:spTgt>
                                        </p:tgtEl>
                                        <p:attrNameLst>
                                          <p:attrName>style.visibility</p:attrName>
                                        </p:attrNameLst>
                                      </p:cBhvr>
                                      <p:to>
                                        <p:strVal val="visible"/>
                                      </p:to>
                                    </p:set>
                                    <p:animEffect transition="in" filter="wipe(left)">
                                      <p:cBhvr>
                                        <p:cTn id="435" dur="500"/>
                                        <p:tgtEl>
                                          <p:spTgt spid="3">
                                            <p:graphicEl>
                                              <a:chart seriesIdx="-4" categoryIdx="106" bldStep="category"/>
                                            </p:graphicEl>
                                          </p:spTgt>
                                        </p:tgtEl>
                                      </p:cBhvr>
                                    </p:animEffect>
                                  </p:childTnLst>
                                </p:cTn>
                              </p:par>
                            </p:childTnLst>
                          </p:cTn>
                        </p:par>
                        <p:par>
                          <p:cTn id="436" fill="hold">
                            <p:stCondLst>
                              <p:cond delay="54000"/>
                            </p:stCondLst>
                            <p:childTnLst>
                              <p:par>
                                <p:cTn id="437" presetID="22" presetClass="entr" presetSubtype="8" fill="hold" grpId="0" nodeType="afterEffect">
                                  <p:stCondLst>
                                    <p:cond delay="0"/>
                                  </p:stCondLst>
                                  <p:childTnLst>
                                    <p:set>
                                      <p:cBhvr>
                                        <p:cTn id="438" dur="1" fill="hold">
                                          <p:stCondLst>
                                            <p:cond delay="0"/>
                                          </p:stCondLst>
                                        </p:cTn>
                                        <p:tgtEl>
                                          <p:spTgt spid="3">
                                            <p:graphicEl>
                                              <a:chart seriesIdx="-4" categoryIdx="107" bldStep="category"/>
                                            </p:graphicEl>
                                          </p:spTgt>
                                        </p:tgtEl>
                                        <p:attrNameLst>
                                          <p:attrName>style.visibility</p:attrName>
                                        </p:attrNameLst>
                                      </p:cBhvr>
                                      <p:to>
                                        <p:strVal val="visible"/>
                                      </p:to>
                                    </p:set>
                                    <p:animEffect transition="in" filter="wipe(left)">
                                      <p:cBhvr>
                                        <p:cTn id="439" dur="500"/>
                                        <p:tgtEl>
                                          <p:spTgt spid="3">
                                            <p:graphicEl>
                                              <a:chart seriesIdx="-4" categoryIdx="107" bldStep="category"/>
                                            </p:graphicEl>
                                          </p:spTgt>
                                        </p:tgtEl>
                                      </p:cBhvr>
                                    </p:animEffect>
                                  </p:childTnLst>
                                </p:cTn>
                              </p:par>
                            </p:childTnLst>
                          </p:cTn>
                        </p:par>
                        <p:par>
                          <p:cTn id="440" fill="hold">
                            <p:stCondLst>
                              <p:cond delay="54500"/>
                            </p:stCondLst>
                            <p:childTnLst>
                              <p:par>
                                <p:cTn id="441" presetID="22" presetClass="entr" presetSubtype="8" fill="hold" grpId="0" nodeType="afterEffect">
                                  <p:stCondLst>
                                    <p:cond delay="0"/>
                                  </p:stCondLst>
                                  <p:childTnLst>
                                    <p:set>
                                      <p:cBhvr>
                                        <p:cTn id="442" dur="1" fill="hold">
                                          <p:stCondLst>
                                            <p:cond delay="0"/>
                                          </p:stCondLst>
                                        </p:cTn>
                                        <p:tgtEl>
                                          <p:spTgt spid="3">
                                            <p:graphicEl>
                                              <a:chart seriesIdx="-4" categoryIdx="108" bldStep="category"/>
                                            </p:graphicEl>
                                          </p:spTgt>
                                        </p:tgtEl>
                                        <p:attrNameLst>
                                          <p:attrName>style.visibility</p:attrName>
                                        </p:attrNameLst>
                                      </p:cBhvr>
                                      <p:to>
                                        <p:strVal val="visible"/>
                                      </p:to>
                                    </p:set>
                                    <p:animEffect transition="in" filter="wipe(left)">
                                      <p:cBhvr>
                                        <p:cTn id="443" dur="500"/>
                                        <p:tgtEl>
                                          <p:spTgt spid="3">
                                            <p:graphicEl>
                                              <a:chart seriesIdx="-4" categoryIdx="108" bldStep="category"/>
                                            </p:graphicEl>
                                          </p:spTgt>
                                        </p:tgtEl>
                                      </p:cBhvr>
                                    </p:animEffect>
                                  </p:childTnLst>
                                </p:cTn>
                              </p:par>
                            </p:childTnLst>
                          </p:cTn>
                        </p:par>
                        <p:par>
                          <p:cTn id="444" fill="hold">
                            <p:stCondLst>
                              <p:cond delay="55000"/>
                            </p:stCondLst>
                            <p:childTnLst>
                              <p:par>
                                <p:cTn id="445" presetID="22" presetClass="entr" presetSubtype="8" fill="hold" grpId="0" nodeType="afterEffect">
                                  <p:stCondLst>
                                    <p:cond delay="0"/>
                                  </p:stCondLst>
                                  <p:childTnLst>
                                    <p:set>
                                      <p:cBhvr>
                                        <p:cTn id="446" dur="1" fill="hold">
                                          <p:stCondLst>
                                            <p:cond delay="0"/>
                                          </p:stCondLst>
                                        </p:cTn>
                                        <p:tgtEl>
                                          <p:spTgt spid="3">
                                            <p:graphicEl>
                                              <a:chart seriesIdx="-4" categoryIdx="109" bldStep="category"/>
                                            </p:graphicEl>
                                          </p:spTgt>
                                        </p:tgtEl>
                                        <p:attrNameLst>
                                          <p:attrName>style.visibility</p:attrName>
                                        </p:attrNameLst>
                                      </p:cBhvr>
                                      <p:to>
                                        <p:strVal val="visible"/>
                                      </p:to>
                                    </p:set>
                                    <p:animEffect transition="in" filter="wipe(left)">
                                      <p:cBhvr>
                                        <p:cTn id="447" dur="500"/>
                                        <p:tgtEl>
                                          <p:spTgt spid="3">
                                            <p:graphicEl>
                                              <a:chart seriesIdx="-4" categoryIdx="109" bldStep="category"/>
                                            </p:graphicEl>
                                          </p:spTgt>
                                        </p:tgtEl>
                                      </p:cBhvr>
                                    </p:animEffect>
                                  </p:childTnLst>
                                </p:cTn>
                              </p:par>
                            </p:childTnLst>
                          </p:cTn>
                        </p:par>
                        <p:par>
                          <p:cTn id="448" fill="hold">
                            <p:stCondLst>
                              <p:cond delay="55500"/>
                            </p:stCondLst>
                            <p:childTnLst>
                              <p:par>
                                <p:cTn id="449" presetID="22" presetClass="entr" presetSubtype="8" fill="hold" grpId="0" nodeType="afterEffect">
                                  <p:stCondLst>
                                    <p:cond delay="0"/>
                                  </p:stCondLst>
                                  <p:childTnLst>
                                    <p:set>
                                      <p:cBhvr>
                                        <p:cTn id="450" dur="1" fill="hold">
                                          <p:stCondLst>
                                            <p:cond delay="0"/>
                                          </p:stCondLst>
                                        </p:cTn>
                                        <p:tgtEl>
                                          <p:spTgt spid="3">
                                            <p:graphicEl>
                                              <a:chart seriesIdx="-4" categoryIdx="110" bldStep="category"/>
                                            </p:graphicEl>
                                          </p:spTgt>
                                        </p:tgtEl>
                                        <p:attrNameLst>
                                          <p:attrName>style.visibility</p:attrName>
                                        </p:attrNameLst>
                                      </p:cBhvr>
                                      <p:to>
                                        <p:strVal val="visible"/>
                                      </p:to>
                                    </p:set>
                                    <p:animEffect transition="in" filter="wipe(left)">
                                      <p:cBhvr>
                                        <p:cTn id="451" dur="500"/>
                                        <p:tgtEl>
                                          <p:spTgt spid="3">
                                            <p:graphicEl>
                                              <a:chart seriesIdx="-4" categoryIdx="110" bldStep="category"/>
                                            </p:graphicEl>
                                          </p:spTgt>
                                        </p:tgtEl>
                                      </p:cBhvr>
                                    </p:animEffect>
                                  </p:childTnLst>
                                </p:cTn>
                              </p:par>
                            </p:childTnLst>
                          </p:cTn>
                        </p:par>
                        <p:par>
                          <p:cTn id="452" fill="hold">
                            <p:stCondLst>
                              <p:cond delay="56000"/>
                            </p:stCondLst>
                            <p:childTnLst>
                              <p:par>
                                <p:cTn id="453" presetID="22" presetClass="entr" presetSubtype="8" fill="hold" grpId="0" nodeType="afterEffect">
                                  <p:stCondLst>
                                    <p:cond delay="0"/>
                                  </p:stCondLst>
                                  <p:childTnLst>
                                    <p:set>
                                      <p:cBhvr>
                                        <p:cTn id="454" dur="1" fill="hold">
                                          <p:stCondLst>
                                            <p:cond delay="0"/>
                                          </p:stCondLst>
                                        </p:cTn>
                                        <p:tgtEl>
                                          <p:spTgt spid="3">
                                            <p:graphicEl>
                                              <a:chart seriesIdx="-4" categoryIdx="111" bldStep="category"/>
                                            </p:graphicEl>
                                          </p:spTgt>
                                        </p:tgtEl>
                                        <p:attrNameLst>
                                          <p:attrName>style.visibility</p:attrName>
                                        </p:attrNameLst>
                                      </p:cBhvr>
                                      <p:to>
                                        <p:strVal val="visible"/>
                                      </p:to>
                                    </p:set>
                                    <p:animEffect transition="in" filter="wipe(left)">
                                      <p:cBhvr>
                                        <p:cTn id="455" dur="500"/>
                                        <p:tgtEl>
                                          <p:spTgt spid="3">
                                            <p:graphicEl>
                                              <a:chart seriesIdx="-4" categoryIdx="111" bldStep="category"/>
                                            </p:graphicEl>
                                          </p:spTgt>
                                        </p:tgtEl>
                                      </p:cBhvr>
                                    </p:animEffect>
                                  </p:childTnLst>
                                </p:cTn>
                              </p:par>
                            </p:childTnLst>
                          </p:cTn>
                        </p:par>
                        <p:par>
                          <p:cTn id="456" fill="hold">
                            <p:stCondLst>
                              <p:cond delay="56500"/>
                            </p:stCondLst>
                            <p:childTnLst>
                              <p:par>
                                <p:cTn id="457" presetID="22" presetClass="entr" presetSubtype="8" fill="hold" grpId="0" nodeType="afterEffect">
                                  <p:stCondLst>
                                    <p:cond delay="0"/>
                                  </p:stCondLst>
                                  <p:childTnLst>
                                    <p:set>
                                      <p:cBhvr>
                                        <p:cTn id="458" dur="1" fill="hold">
                                          <p:stCondLst>
                                            <p:cond delay="0"/>
                                          </p:stCondLst>
                                        </p:cTn>
                                        <p:tgtEl>
                                          <p:spTgt spid="3">
                                            <p:graphicEl>
                                              <a:chart seriesIdx="-4" categoryIdx="112" bldStep="category"/>
                                            </p:graphicEl>
                                          </p:spTgt>
                                        </p:tgtEl>
                                        <p:attrNameLst>
                                          <p:attrName>style.visibility</p:attrName>
                                        </p:attrNameLst>
                                      </p:cBhvr>
                                      <p:to>
                                        <p:strVal val="visible"/>
                                      </p:to>
                                    </p:set>
                                    <p:animEffect transition="in" filter="wipe(left)">
                                      <p:cBhvr>
                                        <p:cTn id="459" dur="500"/>
                                        <p:tgtEl>
                                          <p:spTgt spid="3">
                                            <p:graphicEl>
                                              <a:chart seriesIdx="-4" categoryIdx="112" bldStep="category"/>
                                            </p:graphicEl>
                                          </p:spTgt>
                                        </p:tgtEl>
                                      </p:cBhvr>
                                    </p:animEffect>
                                  </p:childTnLst>
                                </p:cTn>
                              </p:par>
                            </p:childTnLst>
                          </p:cTn>
                        </p:par>
                        <p:par>
                          <p:cTn id="460" fill="hold">
                            <p:stCondLst>
                              <p:cond delay="57000"/>
                            </p:stCondLst>
                            <p:childTnLst>
                              <p:par>
                                <p:cTn id="461" presetID="22" presetClass="entr" presetSubtype="8" fill="hold" grpId="0" nodeType="afterEffect">
                                  <p:stCondLst>
                                    <p:cond delay="0"/>
                                  </p:stCondLst>
                                  <p:childTnLst>
                                    <p:set>
                                      <p:cBhvr>
                                        <p:cTn id="462" dur="1" fill="hold">
                                          <p:stCondLst>
                                            <p:cond delay="0"/>
                                          </p:stCondLst>
                                        </p:cTn>
                                        <p:tgtEl>
                                          <p:spTgt spid="3">
                                            <p:graphicEl>
                                              <a:chart seriesIdx="-4" categoryIdx="113" bldStep="category"/>
                                            </p:graphicEl>
                                          </p:spTgt>
                                        </p:tgtEl>
                                        <p:attrNameLst>
                                          <p:attrName>style.visibility</p:attrName>
                                        </p:attrNameLst>
                                      </p:cBhvr>
                                      <p:to>
                                        <p:strVal val="visible"/>
                                      </p:to>
                                    </p:set>
                                    <p:animEffect transition="in" filter="wipe(left)">
                                      <p:cBhvr>
                                        <p:cTn id="463" dur="500"/>
                                        <p:tgtEl>
                                          <p:spTgt spid="3">
                                            <p:graphicEl>
                                              <a:chart seriesIdx="-4" categoryIdx="113" bldStep="category"/>
                                            </p:graphicEl>
                                          </p:spTgt>
                                        </p:tgtEl>
                                      </p:cBhvr>
                                    </p:animEffect>
                                  </p:childTnLst>
                                </p:cTn>
                              </p:par>
                            </p:childTnLst>
                          </p:cTn>
                        </p:par>
                        <p:par>
                          <p:cTn id="464" fill="hold">
                            <p:stCondLst>
                              <p:cond delay="57500"/>
                            </p:stCondLst>
                            <p:childTnLst>
                              <p:par>
                                <p:cTn id="465" presetID="22" presetClass="entr" presetSubtype="8" fill="hold" grpId="0" nodeType="afterEffect">
                                  <p:stCondLst>
                                    <p:cond delay="0"/>
                                  </p:stCondLst>
                                  <p:childTnLst>
                                    <p:set>
                                      <p:cBhvr>
                                        <p:cTn id="466" dur="1" fill="hold">
                                          <p:stCondLst>
                                            <p:cond delay="0"/>
                                          </p:stCondLst>
                                        </p:cTn>
                                        <p:tgtEl>
                                          <p:spTgt spid="3">
                                            <p:graphicEl>
                                              <a:chart seriesIdx="-4" categoryIdx="114" bldStep="category"/>
                                            </p:graphicEl>
                                          </p:spTgt>
                                        </p:tgtEl>
                                        <p:attrNameLst>
                                          <p:attrName>style.visibility</p:attrName>
                                        </p:attrNameLst>
                                      </p:cBhvr>
                                      <p:to>
                                        <p:strVal val="visible"/>
                                      </p:to>
                                    </p:set>
                                    <p:animEffect transition="in" filter="wipe(left)">
                                      <p:cBhvr>
                                        <p:cTn id="467" dur="500"/>
                                        <p:tgtEl>
                                          <p:spTgt spid="3">
                                            <p:graphicEl>
                                              <a:chart seriesIdx="-4" categoryIdx="114" bldStep="category"/>
                                            </p:graphicEl>
                                          </p:spTgt>
                                        </p:tgtEl>
                                      </p:cBhvr>
                                    </p:animEffect>
                                  </p:childTnLst>
                                </p:cTn>
                              </p:par>
                            </p:childTnLst>
                          </p:cTn>
                        </p:par>
                        <p:par>
                          <p:cTn id="468" fill="hold">
                            <p:stCondLst>
                              <p:cond delay="58000"/>
                            </p:stCondLst>
                            <p:childTnLst>
                              <p:par>
                                <p:cTn id="469" presetID="22" presetClass="entr" presetSubtype="8" fill="hold" grpId="0" nodeType="afterEffect">
                                  <p:stCondLst>
                                    <p:cond delay="0"/>
                                  </p:stCondLst>
                                  <p:childTnLst>
                                    <p:set>
                                      <p:cBhvr>
                                        <p:cTn id="470" dur="1" fill="hold">
                                          <p:stCondLst>
                                            <p:cond delay="0"/>
                                          </p:stCondLst>
                                        </p:cTn>
                                        <p:tgtEl>
                                          <p:spTgt spid="3">
                                            <p:graphicEl>
                                              <a:chart seriesIdx="-4" categoryIdx="115" bldStep="category"/>
                                            </p:graphicEl>
                                          </p:spTgt>
                                        </p:tgtEl>
                                        <p:attrNameLst>
                                          <p:attrName>style.visibility</p:attrName>
                                        </p:attrNameLst>
                                      </p:cBhvr>
                                      <p:to>
                                        <p:strVal val="visible"/>
                                      </p:to>
                                    </p:set>
                                    <p:animEffect transition="in" filter="wipe(left)">
                                      <p:cBhvr>
                                        <p:cTn id="471" dur="500"/>
                                        <p:tgtEl>
                                          <p:spTgt spid="3">
                                            <p:graphicEl>
                                              <a:chart seriesIdx="-4" categoryIdx="115" bldStep="category"/>
                                            </p:graphicEl>
                                          </p:spTgt>
                                        </p:tgtEl>
                                      </p:cBhvr>
                                    </p:animEffect>
                                  </p:childTnLst>
                                </p:cTn>
                              </p:par>
                            </p:childTnLst>
                          </p:cTn>
                        </p:par>
                        <p:par>
                          <p:cTn id="472" fill="hold">
                            <p:stCondLst>
                              <p:cond delay="58500"/>
                            </p:stCondLst>
                            <p:childTnLst>
                              <p:par>
                                <p:cTn id="473" presetID="22" presetClass="entr" presetSubtype="8" fill="hold" grpId="0" nodeType="afterEffect">
                                  <p:stCondLst>
                                    <p:cond delay="0"/>
                                  </p:stCondLst>
                                  <p:childTnLst>
                                    <p:set>
                                      <p:cBhvr>
                                        <p:cTn id="474" dur="1" fill="hold">
                                          <p:stCondLst>
                                            <p:cond delay="0"/>
                                          </p:stCondLst>
                                        </p:cTn>
                                        <p:tgtEl>
                                          <p:spTgt spid="3">
                                            <p:graphicEl>
                                              <a:chart seriesIdx="-4" categoryIdx="116" bldStep="category"/>
                                            </p:graphicEl>
                                          </p:spTgt>
                                        </p:tgtEl>
                                        <p:attrNameLst>
                                          <p:attrName>style.visibility</p:attrName>
                                        </p:attrNameLst>
                                      </p:cBhvr>
                                      <p:to>
                                        <p:strVal val="visible"/>
                                      </p:to>
                                    </p:set>
                                    <p:animEffect transition="in" filter="wipe(left)">
                                      <p:cBhvr>
                                        <p:cTn id="475" dur="500"/>
                                        <p:tgtEl>
                                          <p:spTgt spid="3">
                                            <p:graphicEl>
                                              <a:chart seriesIdx="-4" categoryIdx="116" bldStep="category"/>
                                            </p:graphicEl>
                                          </p:spTgt>
                                        </p:tgtEl>
                                      </p:cBhvr>
                                    </p:animEffect>
                                  </p:childTnLst>
                                </p:cTn>
                              </p:par>
                            </p:childTnLst>
                          </p:cTn>
                        </p:par>
                        <p:par>
                          <p:cTn id="476" fill="hold">
                            <p:stCondLst>
                              <p:cond delay="59000"/>
                            </p:stCondLst>
                            <p:childTnLst>
                              <p:par>
                                <p:cTn id="477" presetID="22" presetClass="entr" presetSubtype="8" fill="hold" grpId="0" nodeType="afterEffect">
                                  <p:stCondLst>
                                    <p:cond delay="0"/>
                                  </p:stCondLst>
                                  <p:childTnLst>
                                    <p:set>
                                      <p:cBhvr>
                                        <p:cTn id="478" dur="1" fill="hold">
                                          <p:stCondLst>
                                            <p:cond delay="0"/>
                                          </p:stCondLst>
                                        </p:cTn>
                                        <p:tgtEl>
                                          <p:spTgt spid="3">
                                            <p:graphicEl>
                                              <a:chart seriesIdx="-4" categoryIdx="117" bldStep="category"/>
                                            </p:graphicEl>
                                          </p:spTgt>
                                        </p:tgtEl>
                                        <p:attrNameLst>
                                          <p:attrName>style.visibility</p:attrName>
                                        </p:attrNameLst>
                                      </p:cBhvr>
                                      <p:to>
                                        <p:strVal val="visible"/>
                                      </p:to>
                                    </p:set>
                                    <p:animEffect transition="in" filter="wipe(left)">
                                      <p:cBhvr>
                                        <p:cTn id="479" dur="500"/>
                                        <p:tgtEl>
                                          <p:spTgt spid="3">
                                            <p:graphicEl>
                                              <a:chart seriesIdx="-4" categoryIdx="117" bldStep="category"/>
                                            </p:graphicEl>
                                          </p:spTgt>
                                        </p:tgtEl>
                                      </p:cBhvr>
                                    </p:animEffect>
                                  </p:childTnLst>
                                </p:cTn>
                              </p:par>
                            </p:childTnLst>
                          </p:cTn>
                        </p:par>
                        <p:par>
                          <p:cTn id="480" fill="hold">
                            <p:stCondLst>
                              <p:cond delay="59500"/>
                            </p:stCondLst>
                            <p:childTnLst>
                              <p:par>
                                <p:cTn id="481" presetID="22" presetClass="entr" presetSubtype="8" fill="hold" grpId="0" nodeType="afterEffect">
                                  <p:stCondLst>
                                    <p:cond delay="0"/>
                                  </p:stCondLst>
                                  <p:childTnLst>
                                    <p:set>
                                      <p:cBhvr>
                                        <p:cTn id="482" dur="1" fill="hold">
                                          <p:stCondLst>
                                            <p:cond delay="0"/>
                                          </p:stCondLst>
                                        </p:cTn>
                                        <p:tgtEl>
                                          <p:spTgt spid="3">
                                            <p:graphicEl>
                                              <a:chart seriesIdx="-4" categoryIdx="118" bldStep="category"/>
                                            </p:graphicEl>
                                          </p:spTgt>
                                        </p:tgtEl>
                                        <p:attrNameLst>
                                          <p:attrName>style.visibility</p:attrName>
                                        </p:attrNameLst>
                                      </p:cBhvr>
                                      <p:to>
                                        <p:strVal val="visible"/>
                                      </p:to>
                                    </p:set>
                                    <p:animEffect transition="in" filter="wipe(left)">
                                      <p:cBhvr>
                                        <p:cTn id="483" dur="500"/>
                                        <p:tgtEl>
                                          <p:spTgt spid="3">
                                            <p:graphicEl>
                                              <a:chart seriesIdx="-4" categoryIdx="118" bldStep="category"/>
                                            </p:graphicEl>
                                          </p:spTgt>
                                        </p:tgtEl>
                                      </p:cBhvr>
                                    </p:animEffect>
                                  </p:childTnLst>
                                </p:cTn>
                              </p:par>
                            </p:childTnLst>
                          </p:cTn>
                        </p:par>
                        <p:par>
                          <p:cTn id="484" fill="hold">
                            <p:stCondLst>
                              <p:cond delay="60000"/>
                            </p:stCondLst>
                            <p:childTnLst>
                              <p:par>
                                <p:cTn id="485" presetID="22" presetClass="entr" presetSubtype="8" fill="hold" grpId="0" nodeType="afterEffect">
                                  <p:stCondLst>
                                    <p:cond delay="0"/>
                                  </p:stCondLst>
                                  <p:childTnLst>
                                    <p:set>
                                      <p:cBhvr>
                                        <p:cTn id="486" dur="1" fill="hold">
                                          <p:stCondLst>
                                            <p:cond delay="0"/>
                                          </p:stCondLst>
                                        </p:cTn>
                                        <p:tgtEl>
                                          <p:spTgt spid="3">
                                            <p:graphicEl>
                                              <a:chart seriesIdx="-4" categoryIdx="119" bldStep="category"/>
                                            </p:graphicEl>
                                          </p:spTgt>
                                        </p:tgtEl>
                                        <p:attrNameLst>
                                          <p:attrName>style.visibility</p:attrName>
                                        </p:attrNameLst>
                                      </p:cBhvr>
                                      <p:to>
                                        <p:strVal val="visible"/>
                                      </p:to>
                                    </p:set>
                                    <p:animEffect transition="in" filter="wipe(left)">
                                      <p:cBhvr>
                                        <p:cTn id="487" dur="500"/>
                                        <p:tgtEl>
                                          <p:spTgt spid="3">
                                            <p:graphicEl>
                                              <a:chart seriesIdx="-4" categoryIdx="119" bldStep="category"/>
                                            </p:graphicEl>
                                          </p:spTgt>
                                        </p:tgtEl>
                                      </p:cBhvr>
                                    </p:animEffect>
                                  </p:childTnLst>
                                </p:cTn>
                              </p:par>
                            </p:childTnLst>
                          </p:cTn>
                        </p:par>
                        <p:par>
                          <p:cTn id="488" fill="hold">
                            <p:stCondLst>
                              <p:cond delay="60500"/>
                            </p:stCondLst>
                            <p:childTnLst>
                              <p:par>
                                <p:cTn id="489" presetID="22" presetClass="entr" presetSubtype="8" fill="hold" grpId="0" nodeType="afterEffect">
                                  <p:stCondLst>
                                    <p:cond delay="0"/>
                                  </p:stCondLst>
                                  <p:childTnLst>
                                    <p:set>
                                      <p:cBhvr>
                                        <p:cTn id="490" dur="1" fill="hold">
                                          <p:stCondLst>
                                            <p:cond delay="0"/>
                                          </p:stCondLst>
                                        </p:cTn>
                                        <p:tgtEl>
                                          <p:spTgt spid="3">
                                            <p:graphicEl>
                                              <a:chart seriesIdx="-4" categoryIdx="120" bldStep="category"/>
                                            </p:graphicEl>
                                          </p:spTgt>
                                        </p:tgtEl>
                                        <p:attrNameLst>
                                          <p:attrName>style.visibility</p:attrName>
                                        </p:attrNameLst>
                                      </p:cBhvr>
                                      <p:to>
                                        <p:strVal val="visible"/>
                                      </p:to>
                                    </p:set>
                                    <p:animEffect transition="in" filter="wipe(left)">
                                      <p:cBhvr>
                                        <p:cTn id="491" dur="500"/>
                                        <p:tgtEl>
                                          <p:spTgt spid="3">
                                            <p:graphicEl>
                                              <a:chart seriesIdx="-4" categoryIdx="120" bldStep="category"/>
                                            </p:graphicEl>
                                          </p:spTgt>
                                        </p:tgtEl>
                                      </p:cBhvr>
                                    </p:animEffect>
                                  </p:childTnLst>
                                </p:cTn>
                              </p:par>
                            </p:childTnLst>
                          </p:cTn>
                        </p:par>
                        <p:par>
                          <p:cTn id="492" fill="hold">
                            <p:stCondLst>
                              <p:cond delay="61000"/>
                            </p:stCondLst>
                            <p:childTnLst>
                              <p:par>
                                <p:cTn id="493" presetID="22" presetClass="entr" presetSubtype="8" fill="hold" grpId="0" nodeType="afterEffect">
                                  <p:stCondLst>
                                    <p:cond delay="0"/>
                                  </p:stCondLst>
                                  <p:childTnLst>
                                    <p:set>
                                      <p:cBhvr>
                                        <p:cTn id="494" dur="1" fill="hold">
                                          <p:stCondLst>
                                            <p:cond delay="0"/>
                                          </p:stCondLst>
                                        </p:cTn>
                                        <p:tgtEl>
                                          <p:spTgt spid="3">
                                            <p:graphicEl>
                                              <a:chart seriesIdx="-4" categoryIdx="121" bldStep="category"/>
                                            </p:graphicEl>
                                          </p:spTgt>
                                        </p:tgtEl>
                                        <p:attrNameLst>
                                          <p:attrName>style.visibility</p:attrName>
                                        </p:attrNameLst>
                                      </p:cBhvr>
                                      <p:to>
                                        <p:strVal val="visible"/>
                                      </p:to>
                                    </p:set>
                                    <p:animEffect transition="in" filter="wipe(left)">
                                      <p:cBhvr>
                                        <p:cTn id="495" dur="500"/>
                                        <p:tgtEl>
                                          <p:spTgt spid="3">
                                            <p:graphicEl>
                                              <a:chart seriesIdx="-4" categoryIdx="121" bldStep="category"/>
                                            </p:graphicEl>
                                          </p:spTgt>
                                        </p:tgtEl>
                                      </p:cBhvr>
                                    </p:animEffect>
                                  </p:childTnLst>
                                </p:cTn>
                              </p:par>
                            </p:childTnLst>
                          </p:cTn>
                        </p:par>
                        <p:par>
                          <p:cTn id="496" fill="hold">
                            <p:stCondLst>
                              <p:cond delay="61500"/>
                            </p:stCondLst>
                            <p:childTnLst>
                              <p:par>
                                <p:cTn id="497" presetID="22" presetClass="entr" presetSubtype="8" fill="hold" grpId="0" nodeType="afterEffect">
                                  <p:stCondLst>
                                    <p:cond delay="0"/>
                                  </p:stCondLst>
                                  <p:childTnLst>
                                    <p:set>
                                      <p:cBhvr>
                                        <p:cTn id="498" dur="1" fill="hold">
                                          <p:stCondLst>
                                            <p:cond delay="0"/>
                                          </p:stCondLst>
                                        </p:cTn>
                                        <p:tgtEl>
                                          <p:spTgt spid="3">
                                            <p:graphicEl>
                                              <a:chart seriesIdx="-4" categoryIdx="122" bldStep="category"/>
                                            </p:graphicEl>
                                          </p:spTgt>
                                        </p:tgtEl>
                                        <p:attrNameLst>
                                          <p:attrName>style.visibility</p:attrName>
                                        </p:attrNameLst>
                                      </p:cBhvr>
                                      <p:to>
                                        <p:strVal val="visible"/>
                                      </p:to>
                                    </p:set>
                                    <p:animEffect transition="in" filter="wipe(left)">
                                      <p:cBhvr>
                                        <p:cTn id="499" dur="500"/>
                                        <p:tgtEl>
                                          <p:spTgt spid="3">
                                            <p:graphicEl>
                                              <a:chart seriesIdx="-4" categoryIdx="122" bldStep="category"/>
                                            </p:graphicEl>
                                          </p:spTgt>
                                        </p:tgtEl>
                                      </p:cBhvr>
                                    </p:animEffect>
                                  </p:childTnLst>
                                </p:cTn>
                              </p:par>
                            </p:childTnLst>
                          </p:cTn>
                        </p:par>
                        <p:par>
                          <p:cTn id="500" fill="hold">
                            <p:stCondLst>
                              <p:cond delay="62000"/>
                            </p:stCondLst>
                            <p:childTnLst>
                              <p:par>
                                <p:cTn id="501" presetID="22" presetClass="entr" presetSubtype="8" fill="hold" grpId="0" nodeType="afterEffect">
                                  <p:stCondLst>
                                    <p:cond delay="0"/>
                                  </p:stCondLst>
                                  <p:childTnLst>
                                    <p:set>
                                      <p:cBhvr>
                                        <p:cTn id="502" dur="1" fill="hold">
                                          <p:stCondLst>
                                            <p:cond delay="0"/>
                                          </p:stCondLst>
                                        </p:cTn>
                                        <p:tgtEl>
                                          <p:spTgt spid="3">
                                            <p:graphicEl>
                                              <a:chart seriesIdx="-4" categoryIdx="123" bldStep="category"/>
                                            </p:graphicEl>
                                          </p:spTgt>
                                        </p:tgtEl>
                                        <p:attrNameLst>
                                          <p:attrName>style.visibility</p:attrName>
                                        </p:attrNameLst>
                                      </p:cBhvr>
                                      <p:to>
                                        <p:strVal val="visible"/>
                                      </p:to>
                                    </p:set>
                                    <p:animEffect transition="in" filter="wipe(left)">
                                      <p:cBhvr>
                                        <p:cTn id="503" dur="500"/>
                                        <p:tgtEl>
                                          <p:spTgt spid="3">
                                            <p:graphicEl>
                                              <a:chart seriesIdx="-4" categoryIdx="123" bldStep="category"/>
                                            </p:graphicEl>
                                          </p:spTgt>
                                        </p:tgtEl>
                                      </p:cBhvr>
                                    </p:animEffect>
                                  </p:childTnLst>
                                </p:cTn>
                              </p:par>
                            </p:childTnLst>
                          </p:cTn>
                        </p:par>
                        <p:par>
                          <p:cTn id="504" fill="hold">
                            <p:stCondLst>
                              <p:cond delay="62500"/>
                            </p:stCondLst>
                            <p:childTnLst>
                              <p:par>
                                <p:cTn id="505" presetID="22" presetClass="entr" presetSubtype="8" fill="hold" grpId="0" nodeType="afterEffect">
                                  <p:stCondLst>
                                    <p:cond delay="0"/>
                                  </p:stCondLst>
                                  <p:childTnLst>
                                    <p:set>
                                      <p:cBhvr>
                                        <p:cTn id="506" dur="1" fill="hold">
                                          <p:stCondLst>
                                            <p:cond delay="0"/>
                                          </p:stCondLst>
                                        </p:cTn>
                                        <p:tgtEl>
                                          <p:spTgt spid="3">
                                            <p:graphicEl>
                                              <a:chart seriesIdx="-4" categoryIdx="124" bldStep="category"/>
                                            </p:graphicEl>
                                          </p:spTgt>
                                        </p:tgtEl>
                                        <p:attrNameLst>
                                          <p:attrName>style.visibility</p:attrName>
                                        </p:attrNameLst>
                                      </p:cBhvr>
                                      <p:to>
                                        <p:strVal val="visible"/>
                                      </p:to>
                                    </p:set>
                                    <p:animEffect transition="in" filter="wipe(left)">
                                      <p:cBhvr>
                                        <p:cTn id="507" dur="500"/>
                                        <p:tgtEl>
                                          <p:spTgt spid="3">
                                            <p:graphicEl>
                                              <a:chart seriesIdx="-4" categoryIdx="124" bldStep="category"/>
                                            </p:graphicEl>
                                          </p:spTgt>
                                        </p:tgtEl>
                                      </p:cBhvr>
                                    </p:animEffect>
                                  </p:childTnLst>
                                </p:cTn>
                              </p:par>
                            </p:childTnLst>
                          </p:cTn>
                        </p:par>
                        <p:par>
                          <p:cTn id="508" fill="hold">
                            <p:stCondLst>
                              <p:cond delay="63000"/>
                            </p:stCondLst>
                            <p:childTnLst>
                              <p:par>
                                <p:cTn id="509" presetID="22" presetClass="entr" presetSubtype="8" fill="hold" grpId="0" nodeType="afterEffect">
                                  <p:stCondLst>
                                    <p:cond delay="0"/>
                                  </p:stCondLst>
                                  <p:childTnLst>
                                    <p:set>
                                      <p:cBhvr>
                                        <p:cTn id="510" dur="1" fill="hold">
                                          <p:stCondLst>
                                            <p:cond delay="0"/>
                                          </p:stCondLst>
                                        </p:cTn>
                                        <p:tgtEl>
                                          <p:spTgt spid="3">
                                            <p:graphicEl>
                                              <a:chart seriesIdx="-4" categoryIdx="125" bldStep="category"/>
                                            </p:graphicEl>
                                          </p:spTgt>
                                        </p:tgtEl>
                                        <p:attrNameLst>
                                          <p:attrName>style.visibility</p:attrName>
                                        </p:attrNameLst>
                                      </p:cBhvr>
                                      <p:to>
                                        <p:strVal val="visible"/>
                                      </p:to>
                                    </p:set>
                                    <p:animEffect transition="in" filter="wipe(left)">
                                      <p:cBhvr>
                                        <p:cTn id="511" dur="500"/>
                                        <p:tgtEl>
                                          <p:spTgt spid="3">
                                            <p:graphicEl>
                                              <a:chart seriesIdx="-4" categoryIdx="125" bldStep="category"/>
                                            </p:graphicEl>
                                          </p:spTgt>
                                        </p:tgtEl>
                                      </p:cBhvr>
                                    </p:animEffect>
                                  </p:childTnLst>
                                </p:cTn>
                              </p:par>
                            </p:childTnLst>
                          </p:cTn>
                        </p:par>
                        <p:par>
                          <p:cTn id="512" fill="hold">
                            <p:stCondLst>
                              <p:cond delay="63500"/>
                            </p:stCondLst>
                            <p:childTnLst>
                              <p:par>
                                <p:cTn id="513" presetID="22" presetClass="entr" presetSubtype="8" fill="hold" grpId="0" nodeType="afterEffect">
                                  <p:stCondLst>
                                    <p:cond delay="0"/>
                                  </p:stCondLst>
                                  <p:childTnLst>
                                    <p:set>
                                      <p:cBhvr>
                                        <p:cTn id="514" dur="1" fill="hold">
                                          <p:stCondLst>
                                            <p:cond delay="0"/>
                                          </p:stCondLst>
                                        </p:cTn>
                                        <p:tgtEl>
                                          <p:spTgt spid="3">
                                            <p:graphicEl>
                                              <a:chart seriesIdx="-4" categoryIdx="126" bldStep="category"/>
                                            </p:graphicEl>
                                          </p:spTgt>
                                        </p:tgtEl>
                                        <p:attrNameLst>
                                          <p:attrName>style.visibility</p:attrName>
                                        </p:attrNameLst>
                                      </p:cBhvr>
                                      <p:to>
                                        <p:strVal val="visible"/>
                                      </p:to>
                                    </p:set>
                                    <p:animEffect transition="in" filter="wipe(left)">
                                      <p:cBhvr>
                                        <p:cTn id="515" dur="500"/>
                                        <p:tgtEl>
                                          <p:spTgt spid="3">
                                            <p:graphicEl>
                                              <a:chart seriesIdx="-4" categoryIdx="126" bldStep="category"/>
                                            </p:graphicEl>
                                          </p:spTgt>
                                        </p:tgtEl>
                                      </p:cBhvr>
                                    </p:animEffect>
                                  </p:childTnLst>
                                </p:cTn>
                              </p:par>
                            </p:childTnLst>
                          </p:cTn>
                        </p:par>
                        <p:par>
                          <p:cTn id="516" fill="hold">
                            <p:stCondLst>
                              <p:cond delay="64000"/>
                            </p:stCondLst>
                            <p:childTnLst>
                              <p:par>
                                <p:cTn id="517" presetID="22" presetClass="entr" presetSubtype="8" fill="hold" grpId="0" nodeType="afterEffect">
                                  <p:stCondLst>
                                    <p:cond delay="0"/>
                                  </p:stCondLst>
                                  <p:childTnLst>
                                    <p:set>
                                      <p:cBhvr>
                                        <p:cTn id="518" dur="1" fill="hold">
                                          <p:stCondLst>
                                            <p:cond delay="0"/>
                                          </p:stCondLst>
                                        </p:cTn>
                                        <p:tgtEl>
                                          <p:spTgt spid="3">
                                            <p:graphicEl>
                                              <a:chart seriesIdx="-4" categoryIdx="127" bldStep="category"/>
                                            </p:graphicEl>
                                          </p:spTgt>
                                        </p:tgtEl>
                                        <p:attrNameLst>
                                          <p:attrName>style.visibility</p:attrName>
                                        </p:attrNameLst>
                                      </p:cBhvr>
                                      <p:to>
                                        <p:strVal val="visible"/>
                                      </p:to>
                                    </p:set>
                                    <p:animEffect transition="in" filter="wipe(left)">
                                      <p:cBhvr>
                                        <p:cTn id="519" dur="500"/>
                                        <p:tgtEl>
                                          <p:spTgt spid="3">
                                            <p:graphicEl>
                                              <a:chart seriesIdx="-4" categoryIdx="127" bldStep="category"/>
                                            </p:graphicEl>
                                          </p:spTgt>
                                        </p:tgtEl>
                                      </p:cBhvr>
                                    </p:animEffect>
                                  </p:childTnLst>
                                </p:cTn>
                              </p:par>
                            </p:childTnLst>
                          </p:cTn>
                        </p:par>
                        <p:par>
                          <p:cTn id="520" fill="hold">
                            <p:stCondLst>
                              <p:cond delay="64500"/>
                            </p:stCondLst>
                            <p:childTnLst>
                              <p:par>
                                <p:cTn id="521" presetID="22" presetClass="entr" presetSubtype="8" fill="hold" grpId="0" nodeType="afterEffect">
                                  <p:stCondLst>
                                    <p:cond delay="0"/>
                                  </p:stCondLst>
                                  <p:childTnLst>
                                    <p:set>
                                      <p:cBhvr>
                                        <p:cTn id="522" dur="1" fill="hold">
                                          <p:stCondLst>
                                            <p:cond delay="0"/>
                                          </p:stCondLst>
                                        </p:cTn>
                                        <p:tgtEl>
                                          <p:spTgt spid="3">
                                            <p:graphicEl>
                                              <a:chart seriesIdx="-4" categoryIdx="128" bldStep="category"/>
                                            </p:graphicEl>
                                          </p:spTgt>
                                        </p:tgtEl>
                                        <p:attrNameLst>
                                          <p:attrName>style.visibility</p:attrName>
                                        </p:attrNameLst>
                                      </p:cBhvr>
                                      <p:to>
                                        <p:strVal val="visible"/>
                                      </p:to>
                                    </p:set>
                                    <p:animEffect transition="in" filter="wipe(left)">
                                      <p:cBhvr>
                                        <p:cTn id="523" dur="500"/>
                                        <p:tgtEl>
                                          <p:spTgt spid="3">
                                            <p:graphicEl>
                                              <a:chart seriesIdx="-4" categoryIdx="128" bldStep="category"/>
                                            </p:graphicEl>
                                          </p:spTgt>
                                        </p:tgtEl>
                                      </p:cBhvr>
                                    </p:animEffect>
                                  </p:childTnLst>
                                </p:cTn>
                              </p:par>
                            </p:childTnLst>
                          </p:cTn>
                        </p:par>
                        <p:par>
                          <p:cTn id="524" fill="hold">
                            <p:stCondLst>
                              <p:cond delay="65000"/>
                            </p:stCondLst>
                            <p:childTnLst>
                              <p:par>
                                <p:cTn id="525" presetID="22" presetClass="entr" presetSubtype="8" fill="hold" grpId="0" nodeType="afterEffect">
                                  <p:stCondLst>
                                    <p:cond delay="0"/>
                                  </p:stCondLst>
                                  <p:childTnLst>
                                    <p:set>
                                      <p:cBhvr>
                                        <p:cTn id="526" dur="1" fill="hold">
                                          <p:stCondLst>
                                            <p:cond delay="0"/>
                                          </p:stCondLst>
                                        </p:cTn>
                                        <p:tgtEl>
                                          <p:spTgt spid="3">
                                            <p:graphicEl>
                                              <a:chart seriesIdx="-4" categoryIdx="129" bldStep="category"/>
                                            </p:graphicEl>
                                          </p:spTgt>
                                        </p:tgtEl>
                                        <p:attrNameLst>
                                          <p:attrName>style.visibility</p:attrName>
                                        </p:attrNameLst>
                                      </p:cBhvr>
                                      <p:to>
                                        <p:strVal val="visible"/>
                                      </p:to>
                                    </p:set>
                                    <p:animEffect transition="in" filter="wipe(left)">
                                      <p:cBhvr>
                                        <p:cTn id="527" dur="500"/>
                                        <p:tgtEl>
                                          <p:spTgt spid="3">
                                            <p:graphicEl>
                                              <a:chart seriesIdx="-4" categoryIdx="129" bldStep="category"/>
                                            </p:graphicEl>
                                          </p:spTgt>
                                        </p:tgtEl>
                                      </p:cBhvr>
                                    </p:animEffect>
                                  </p:childTnLst>
                                </p:cTn>
                              </p:par>
                            </p:childTnLst>
                          </p:cTn>
                        </p:par>
                        <p:par>
                          <p:cTn id="528" fill="hold">
                            <p:stCondLst>
                              <p:cond delay="65500"/>
                            </p:stCondLst>
                            <p:childTnLst>
                              <p:par>
                                <p:cTn id="529" presetID="22" presetClass="entr" presetSubtype="8" fill="hold" grpId="0" nodeType="afterEffect">
                                  <p:stCondLst>
                                    <p:cond delay="0"/>
                                  </p:stCondLst>
                                  <p:childTnLst>
                                    <p:set>
                                      <p:cBhvr>
                                        <p:cTn id="530" dur="1" fill="hold">
                                          <p:stCondLst>
                                            <p:cond delay="0"/>
                                          </p:stCondLst>
                                        </p:cTn>
                                        <p:tgtEl>
                                          <p:spTgt spid="3">
                                            <p:graphicEl>
                                              <a:chart seriesIdx="-4" categoryIdx="130" bldStep="category"/>
                                            </p:graphicEl>
                                          </p:spTgt>
                                        </p:tgtEl>
                                        <p:attrNameLst>
                                          <p:attrName>style.visibility</p:attrName>
                                        </p:attrNameLst>
                                      </p:cBhvr>
                                      <p:to>
                                        <p:strVal val="visible"/>
                                      </p:to>
                                    </p:set>
                                    <p:animEffect transition="in" filter="wipe(left)">
                                      <p:cBhvr>
                                        <p:cTn id="531" dur="500"/>
                                        <p:tgtEl>
                                          <p:spTgt spid="3">
                                            <p:graphicEl>
                                              <a:chart seriesIdx="-4" categoryIdx="130" bldStep="category"/>
                                            </p:graphicEl>
                                          </p:spTgt>
                                        </p:tgtEl>
                                      </p:cBhvr>
                                    </p:animEffect>
                                  </p:childTnLst>
                                </p:cTn>
                              </p:par>
                            </p:childTnLst>
                          </p:cTn>
                        </p:par>
                        <p:par>
                          <p:cTn id="532" fill="hold">
                            <p:stCondLst>
                              <p:cond delay="66000"/>
                            </p:stCondLst>
                            <p:childTnLst>
                              <p:par>
                                <p:cTn id="533" presetID="22" presetClass="entr" presetSubtype="8" fill="hold" grpId="0" nodeType="afterEffect">
                                  <p:stCondLst>
                                    <p:cond delay="0"/>
                                  </p:stCondLst>
                                  <p:childTnLst>
                                    <p:set>
                                      <p:cBhvr>
                                        <p:cTn id="534" dur="1" fill="hold">
                                          <p:stCondLst>
                                            <p:cond delay="0"/>
                                          </p:stCondLst>
                                        </p:cTn>
                                        <p:tgtEl>
                                          <p:spTgt spid="3">
                                            <p:graphicEl>
                                              <a:chart seriesIdx="-4" categoryIdx="131" bldStep="category"/>
                                            </p:graphicEl>
                                          </p:spTgt>
                                        </p:tgtEl>
                                        <p:attrNameLst>
                                          <p:attrName>style.visibility</p:attrName>
                                        </p:attrNameLst>
                                      </p:cBhvr>
                                      <p:to>
                                        <p:strVal val="visible"/>
                                      </p:to>
                                    </p:set>
                                    <p:animEffect transition="in" filter="wipe(left)">
                                      <p:cBhvr>
                                        <p:cTn id="535" dur="500"/>
                                        <p:tgtEl>
                                          <p:spTgt spid="3">
                                            <p:graphicEl>
                                              <a:chart seriesIdx="-4" categoryIdx="131" bldStep="category"/>
                                            </p:graphicEl>
                                          </p:spTgt>
                                        </p:tgtEl>
                                      </p:cBhvr>
                                    </p:animEffect>
                                  </p:childTnLst>
                                </p:cTn>
                              </p:par>
                            </p:childTnLst>
                          </p:cTn>
                        </p:par>
                        <p:par>
                          <p:cTn id="536" fill="hold">
                            <p:stCondLst>
                              <p:cond delay="66500"/>
                            </p:stCondLst>
                            <p:childTnLst>
                              <p:par>
                                <p:cTn id="537" presetID="22" presetClass="entr" presetSubtype="8" fill="hold" grpId="0" nodeType="afterEffect">
                                  <p:stCondLst>
                                    <p:cond delay="0"/>
                                  </p:stCondLst>
                                  <p:childTnLst>
                                    <p:set>
                                      <p:cBhvr>
                                        <p:cTn id="538" dur="1" fill="hold">
                                          <p:stCondLst>
                                            <p:cond delay="0"/>
                                          </p:stCondLst>
                                        </p:cTn>
                                        <p:tgtEl>
                                          <p:spTgt spid="3">
                                            <p:graphicEl>
                                              <a:chart seriesIdx="-4" categoryIdx="132" bldStep="category"/>
                                            </p:graphicEl>
                                          </p:spTgt>
                                        </p:tgtEl>
                                        <p:attrNameLst>
                                          <p:attrName>style.visibility</p:attrName>
                                        </p:attrNameLst>
                                      </p:cBhvr>
                                      <p:to>
                                        <p:strVal val="visible"/>
                                      </p:to>
                                    </p:set>
                                    <p:animEffect transition="in" filter="wipe(left)">
                                      <p:cBhvr>
                                        <p:cTn id="539" dur="500"/>
                                        <p:tgtEl>
                                          <p:spTgt spid="3">
                                            <p:graphicEl>
                                              <a:chart seriesIdx="-4" categoryIdx="132" bldStep="category"/>
                                            </p:graphicEl>
                                          </p:spTgt>
                                        </p:tgtEl>
                                      </p:cBhvr>
                                    </p:animEffect>
                                  </p:childTnLst>
                                </p:cTn>
                              </p:par>
                            </p:childTnLst>
                          </p:cTn>
                        </p:par>
                        <p:par>
                          <p:cTn id="540" fill="hold">
                            <p:stCondLst>
                              <p:cond delay="67000"/>
                            </p:stCondLst>
                            <p:childTnLst>
                              <p:par>
                                <p:cTn id="541" presetID="22" presetClass="entr" presetSubtype="8" fill="hold" grpId="0" nodeType="afterEffect">
                                  <p:stCondLst>
                                    <p:cond delay="0"/>
                                  </p:stCondLst>
                                  <p:childTnLst>
                                    <p:set>
                                      <p:cBhvr>
                                        <p:cTn id="542" dur="1" fill="hold">
                                          <p:stCondLst>
                                            <p:cond delay="0"/>
                                          </p:stCondLst>
                                        </p:cTn>
                                        <p:tgtEl>
                                          <p:spTgt spid="3">
                                            <p:graphicEl>
                                              <a:chart seriesIdx="-4" categoryIdx="133" bldStep="category"/>
                                            </p:graphicEl>
                                          </p:spTgt>
                                        </p:tgtEl>
                                        <p:attrNameLst>
                                          <p:attrName>style.visibility</p:attrName>
                                        </p:attrNameLst>
                                      </p:cBhvr>
                                      <p:to>
                                        <p:strVal val="visible"/>
                                      </p:to>
                                    </p:set>
                                    <p:animEffect transition="in" filter="wipe(left)">
                                      <p:cBhvr>
                                        <p:cTn id="543" dur="500"/>
                                        <p:tgtEl>
                                          <p:spTgt spid="3">
                                            <p:graphicEl>
                                              <a:chart seriesIdx="-4" categoryIdx="133" bldStep="category"/>
                                            </p:graphicEl>
                                          </p:spTgt>
                                        </p:tgtEl>
                                      </p:cBhvr>
                                    </p:animEffect>
                                  </p:childTnLst>
                                </p:cTn>
                              </p:par>
                            </p:childTnLst>
                          </p:cTn>
                        </p:par>
                        <p:par>
                          <p:cTn id="544" fill="hold">
                            <p:stCondLst>
                              <p:cond delay="67500"/>
                            </p:stCondLst>
                            <p:childTnLst>
                              <p:par>
                                <p:cTn id="545" presetID="22" presetClass="entr" presetSubtype="8" fill="hold" grpId="0" nodeType="afterEffect">
                                  <p:stCondLst>
                                    <p:cond delay="0"/>
                                  </p:stCondLst>
                                  <p:childTnLst>
                                    <p:set>
                                      <p:cBhvr>
                                        <p:cTn id="546" dur="1" fill="hold">
                                          <p:stCondLst>
                                            <p:cond delay="0"/>
                                          </p:stCondLst>
                                        </p:cTn>
                                        <p:tgtEl>
                                          <p:spTgt spid="3">
                                            <p:graphicEl>
                                              <a:chart seriesIdx="-4" categoryIdx="134" bldStep="category"/>
                                            </p:graphicEl>
                                          </p:spTgt>
                                        </p:tgtEl>
                                        <p:attrNameLst>
                                          <p:attrName>style.visibility</p:attrName>
                                        </p:attrNameLst>
                                      </p:cBhvr>
                                      <p:to>
                                        <p:strVal val="visible"/>
                                      </p:to>
                                    </p:set>
                                    <p:animEffect transition="in" filter="wipe(left)">
                                      <p:cBhvr>
                                        <p:cTn id="547" dur="500"/>
                                        <p:tgtEl>
                                          <p:spTgt spid="3">
                                            <p:graphicEl>
                                              <a:chart seriesIdx="-4" categoryIdx="134" bldStep="category"/>
                                            </p:graphicEl>
                                          </p:spTgt>
                                        </p:tgtEl>
                                      </p:cBhvr>
                                    </p:animEffect>
                                  </p:childTnLst>
                                </p:cTn>
                              </p:par>
                            </p:childTnLst>
                          </p:cTn>
                        </p:par>
                        <p:par>
                          <p:cTn id="548" fill="hold">
                            <p:stCondLst>
                              <p:cond delay="68000"/>
                            </p:stCondLst>
                            <p:childTnLst>
                              <p:par>
                                <p:cTn id="549" presetID="22" presetClass="entr" presetSubtype="8" fill="hold" grpId="0" nodeType="afterEffect">
                                  <p:stCondLst>
                                    <p:cond delay="0"/>
                                  </p:stCondLst>
                                  <p:childTnLst>
                                    <p:set>
                                      <p:cBhvr>
                                        <p:cTn id="550" dur="1" fill="hold">
                                          <p:stCondLst>
                                            <p:cond delay="0"/>
                                          </p:stCondLst>
                                        </p:cTn>
                                        <p:tgtEl>
                                          <p:spTgt spid="3">
                                            <p:graphicEl>
                                              <a:chart seriesIdx="-4" categoryIdx="135" bldStep="category"/>
                                            </p:graphicEl>
                                          </p:spTgt>
                                        </p:tgtEl>
                                        <p:attrNameLst>
                                          <p:attrName>style.visibility</p:attrName>
                                        </p:attrNameLst>
                                      </p:cBhvr>
                                      <p:to>
                                        <p:strVal val="visible"/>
                                      </p:to>
                                    </p:set>
                                    <p:animEffect transition="in" filter="wipe(left)">
                                      <p:cBhvr>
                                        <p:cTn id="551" dur="500"/>
                                        <p:tgtEl>
                                          <p:spTgt spid="3">
                                            <p:graphicEl>
                                              <a:chart seriesIdx="-4" categoryIdx="135" bldStep="category"/>
                                            </p:graphicEl>
                                          </p:spTgt>
                                        </p:tgtEl>
                                      </p:cBhvr>
                                    </p:animEffect>
                                  </p:childTnLst>
                                </p:cTn>
                              </p:par>
                            </p:childTnLst>
                          </p:cTn>
                        </p:par>
                        <p:par>
                          <p:cTn id="552" fill="hold">
                            <p:stCondLst>
                              <p:cond delay="68500"/>
                            </p:stCondLst>
                            <p:childTnLst>
                              <p:par>
                                <p:cTn id="553" presetID="22" presetClass="entr" presetSubtype="8" fill="hold" grpId="0" nodeType="afterEffect">
                                  <p:stCondLst>
                                    <p:cond delay="0"/>
                                  </p:stCondLst>
                                  <p:childTnLst>
                                    <p:set>
                                      <p:cBhvr>
                                        <p:cTn id="554" dur="1" fill="hold">
                                          <p:stCondLst>
                                            <p:cond delay="0"/>
                                          </p:stCondLst>
                                        </p:cTn>
                                        <p:tgtEl>
                                          <p:spTgt spid="3">
                                            <p:graphicEl>
                                              <a:chart seriesIdx="-4" categoryIdx="136" bldStep="category"/>
                                            </p:graphicEl>
                                          </p:spTgt>
                                        </p:tgtEl>
                                        <p:attrNameLst>
                                          <p:attrName>style.visibility</p:attrName>
                                        </p:attrNameLst>
                                      </p:cBhvr>
                                      <p:to>
                                        <p:strVal val="visible"/>
                                      </p:to>
                                    </p:set>
                                    <p:animEffect transition="in" filter="wipe(left)">
                                      <p:cBhvr>
                                        <p:cTn id="555" dur="500"/>
                                        <p:tgtEl>
                                          <p:spTgt spid="3">
                                            <p:graphicEl>
                                              <a:chart seriesIdx="-4" categoryIdx="136" bldStep="category"/>
                                            </p:graphicEl>
                                          </p:spTgt>
                                        </p:tgtEl>
                                      </p:cBhvr>
                                    </p:animEffect>
                                  </p:childTnLst>
                                </p:cTn>
                              </p:par>
                            </p:childTnLst>
                          </p:cTn>
                        </p:par>
                        <p:par>
                          <p:cTn id="556" fill="hold">
                            <p:stCondLst>
                              <p:cond delay="69000"/>
                            </p:stCondLst>
                            <p:childTnLst>
                              <p:par>
                                <p:cTn id="557" presetID="22" presetClass="entr" presetSubtype="8" fill="hold" grpId="0" nodeType="afterEffect">
                                  <p:stCondLst>
                                    <p:cond delay="0"/>
                                  </p:stCondLst>
                                  <p:childTnLst>
                                    <p:set>
                                      <p:cBhvr>
                                        <p:cTn id="558" dur="1" fill="hold">
                                          <p:stCondLst>
                                            <p:cond delay="0"/>
                                          </p:stCondLst>
                                        </p:cTn>
                                        <p:tgtEl>
                                          <p:spTgt spid="3">
                                            <p:graphicEl>
                                              <a:chart seriesIdx="-4" categoryIdx="137" bldStep="category"/>
                                            </p:graphicEl>
                                          </p:spTgt>
                                        </p:tgtEl>
                                        <p:attrNameLst>
                                          <p:attrName>style.visibility</p:attrName>
                                        </p:attrNameLst>
                                      </p:cBhvr>
                                      <p:to>
                                        <p:strVal val="visible"/>
                                      </p:to>
                                    </p:set>
                                    <p:animEffect transition="in" filter="wipe(left)">
                                      <p:cBhvr>
                                        <p:cTn id="559" dur="500"/>
                                        <p:tgtEl>
                                          <p:spTgt spid="3">
                                            <p:graphicEl>
                                              <a:chart seriesIdx="-4" categoryIdx="137" bldStep="category"/>
                                            </p:graphicEl>
                                          </p:spTgt>
                                        </p:tgtEl>
                                      </p:cBhvr>
                                    </p:animEffect>
                                  </p:childTnLst>
                                </p:cTn>
                              </p:par>
                            </p:childTnLst>
                          </p:cTn>
                        </p:par>
                        <p:par>
                          <p:cTn id="560" fill="hold">
                            <p:stCondLst>
                              <p:cond delay="69500"/>
                            </p:stCondLst>
                            <p:childTnLst>
                              <p:par>
                                <p:cTn id="561" presetID="22" presetClass="entr" presetSubtype="8" fill="hold" grpId="0" nodeType="afterEffect">
                                  <p:stCondLst>
                                    <p:cond delay="0"/>
                                  </p:stCondLst>
                                  <p:childTnLst>
                                    <p:set>
                                      <p:cBhvr>
                                        <p:cTn id="562" dur="1" fill="hold">
                                          <p:stCondLst>
                                            <p:cond delay="0"/>
                                          </p:stCondLst>
                                        </p:cTn>
                                        <p:tgtEl>
                                          <p:spTgt spid="3">
                                            <p:graphicEl>
                                              <a:chart seriesIdx="-4" categoryIdx="138" bldStep="category"/>
                                            </p:graphicEl>
                                          </p:spTgt>
                                        </p:tgtEl>
                                        <p:attrNameLst>
                                          <p:attrName>style.visibility</p:attrName>
                                        </p:attrNameLst>
                                      </p:cBhvr>
                                      <p:to>
                                        <p:strVal val="visible"/>
                                      </p:to>
                                    </p:set>
                                    <p:animEffect transition="in" filter="wipe(left)">
                                      <p:cBhvr>
                                        <p:cTn id="563" dur="500"/>
                                        <p:tgtEl>
                                          <p:spTgt spid="3">
                                            <p:graphicEl>
                                              <a:chart seriesIdx="-4" categoryIdx="138" bldStep="category"/>
                                            </p:graphicEl>
                                          </p:spTgt>
                                        </p:tgtEl>
                                      </p:cBhvr>
                                    </p:animEffect>
                                  </p:childTnLst>
                                </p:cTn>
                              </p:par>
                            </p:childTnLst>
                          </p:cTn>
                        </p:par>
                        <p:par>
                          <p:cTn id="564" fill="hold">
                            <p:stCondLst>
                              <p:cond delay="70000"/>
                            </p:stCondLst>
                            <p:childTnLst>
                              <p:par>
                                <p:cTn id="565" presetID="22" presetClass="entr" presetSubtype="8" fill="hold" grpId="0" nodeType="afterEffect">
                                  <p:stCondLst>
                                    <p:cond delay="0"/>
                                  </p:stCondLst>
                                  <p:childTnLst>
                                    <p:set>
                                      <p:cBhvr>
                                        <p:cTn id="566" dur="1" fill="hold">
                                          <p:stCondLst>
                                            <p:cond delay="0"/>
                                          </p:stCondLst>
                                        </p:cTn>
                                        <p:tgtEl>
                                          <p:spTgt spid="3">
                                            <p:graphicEl>
                                              <a:chart seriesIdx="-4" categoryIdx="139" bldStep="category"/>
                                            </p:graphicEl>
                                          </p:spTgt>
                                        </p:tgtEl>
                                        <p:attrNameLst>
                                          <p:attrName>style.visibility</p:attrName>
                                        </p:attrNameLst>
                                      </p:cBhvr>
                                      <p:to>
                                        <p:strVal val="visible"/>
                                      </p:to>
                                    </p:set>
                                    <p:animEffect transition="in" filter="wipe(left)">
                                      <p:cBhvr>
                                        <p:cTn id="567" dur="500"/>
                                        <p:tgtEl>
                                          <p:spTgt spid="3">
                                            <p:graphicEl>
                                              <a:chart seriesIdx="-4" categoryIdx="139" bldStep="category"/>
                                            </p:graphicEl>
                                          </p:spTgt>
                                        </p:tgtEl>
                                      </p:cBhvr>
                                    </p:animEffect>
                                  </p:childTnLst>
                                </p:cTn>
                              </p:par>
                            </p:childTnLst>
                          </p:cTn>
                        </p:par>
                        <p:par>
                          <p:cTn id="568" fill="hold">
                            <p:stCondLst>
                              <p:cond delay="70500"/>
                            </p:stCondLst>
                            <p:childTnLst>
                              <p:par>
                                <p:cTn id="569" presetID="22" presetClass="entr" presetSubtype="8" fill="hold" grpId="0" nodeType="afterEffect">
                                  <p:stCondLst>
                                    <p:cond delay="0"/>
                                  </p:stCondLst>
                                  <p:childTnLst>
                                    <p:set>
                                      <p:cBhvr>
                                        <p:cTn id="570" dur="1" fill="hold">
                                          <p:stCondLst>
                                            <p:cond delay="0"/>
                                          </p:stCondLst>
                                        </p:cTn>
                                        <p:tgtEl>
                                          <p:spTgt spid="3">
                                            <p:graphicEl>
                                              <a:chart seriesIdx="-4" categoryIdx="140" bldStep="category"/>
                                            </p:graphicEl>
                                          </p:spTgt>
                                        </p:tgtEl>
                                        <p:attrNameLst>
                                          <p:attrName>style.visibility</p:attrName>
                                        </p:attrNameLst>
                                      </p:cBhvr>
                                      <p:to>
                                        <p:strVal val="visible"/>
                                      </p:to>
                                    </p:set>
                                    <p:animEffect transition="in" filter="wipe(left)">
                                      <p:cBhvr>
                                        <p:cTn id="571" dur="500"/>
                                        <p:tgtEl>
                                          <p:spTgt spid="3">
                                            <p:graphicEl>
                                              <a:chart seriesIdx="-4" categoryIdx="140" bldStep="category"/>
                                            </p:graphicEl>
                                          </p:spTgt>
                                        </p:tgtEl>
                                      </p:cBhvr>
                                    </p:animEffect>
                                  </p:childTnLst>
                                </p:cTn>
                              </p:par>
                            </p:childTnLst>
                          </p:cTn>
                        </p:par>
                        <p:par>
                          <p:cTn id="572" fill="hold">
                            <p:stCondLst>
                              <p:cond delay="71000"/>
                            </p:stCondLst>
                            <p:childTnLst>
                              <p:par>
                                <p:cTn id="573" presetID="22" presetClass="entr" presetSubtype="8" fill="hold" grpId="0" nodeType="afterEffect">
                                  <p:stCondLst>
                                    <p:cond delay="0"/>
                                  </p:stCondLst>
                                  <p:childTnLst>
                                    <p:set>
                                      <p:cBhvr>
                                        <p:cTn id="574" dur="1" fill="hold">
                                          <p:stCondLst>
                                            <p:cond delay="0"/>
                                          </p:stCondLst>
                                        </p:cTn>
                                        <p:tgtEl>
                                          <p:spTgt spid="3">
                                            <p:graphicEl>
                                              <a:chart seriesIdx="-4" categoryIdx="141" bldStep="category"/>
                                            </p:graphicEl>
                                          </p:spTgt>
                                        </p:tgtEl>
                                        <p:attrNameLst>
                                          <p:attrName>style.visibility</p:attrName>
                                        </p:attrNameLst>
                                      </p:cBhvr>
                                      <p:to>
                                        <p:strVal val="visible"/>
                                      </p:to>
                                    </p:set>
                                    <p:animEffect transition="in" filter="wipe(left)">
                                      <p:cBhvr>
                                        <p:cTn id="575" dur="500"/>
                                        <p:tgtEl>
                                          <p:spTgt spid="3">
                                            <p:graphicEl>
                                              <a:chart seriesIdx="-4" categoryIdx="141" bldStep="category"/>
                                            </p:graphicEl>
                                          </p:spTgt>
                                        </p:tgtEl>
                                      </p:cBhvr>
                                    </p:animEffect>
                                  </p:childTnLst>
                                </p:cTn>
                              </p:par>
                            </p:childTnLst>
                          </p:cTn>
                        </p:par>
                        <p:par>
                          <p:cTn id="576" fill="hold">
                            <p:stCondLst>
                              <p:cond delay="71500"/>
                            </p:stCondLst>
                            <p:childTnLst>
                              <p:par>
                                <p:cTn id="577" presetID="22" presetClass="entr" presetSubtype="8" fill="hold" grpId="0" nodeType="afterEffect">
                                  <p:stCondLst>
                                    <p:cond delay="0"/>
                                  </p:stCondLst>
                                  <p:childTnLst>
                                    <p:set>
                                      <p:cBhvr>
                                        <p:cTn id="578" dur="1" fill="hold">
                                          <p:stCondLst>
                                            <p:cond delay="0"/>
                                          </p:stCondLst>
                                        </p:cTn>
                                        <p:tgtEl>
                                          <p:spTgt spid="3">
                                            <p:graphicEl>
                                              <a:chart seriesIdx="-4" categoryIdx="142" bldStep="category"/>
                                            </p:graphicEl>
                                          </p:spTgt>
                                        </p:tgtEl>
                                        <p:attrNameLst>
                                          <p:attrName>style.visibility</p:attrName>
                                        </p:attrNameLst>
                                      </p:cBhvr>
                                      <p:to>
                                        <p:strVal val="visible"/>
                                      </p:to>
                                    </p:set>
                                    <p:animEffect transition="in" filter="wipe(left)">
                                      <p:cBhvr>
                                        <p:cTn id="579" dur="500"/>
                                        <p:tgtEl>
                                          <p:spTgt spid="3">
                                            <p:graphicEl>
                                              <a:chart seriesIdx="-4" categoryIdx="142" bldStep="category"/>
                                            </p:graphicEl>
                                          </p:spTgt>
                                        </p:tgtEl>
                                      </p:cBhvr>
                                    </p:animEffect>
                                  </p:childTnLst>
                                </p:cTn>
                              </p:par>
                            </p:childTnLst>
                          </p:cTn>
                        </p:par>
                        <p:par>
                          <p:cTn id="580" fill="hold">
                            <p:stCondLst>
                              <p:cond delay="72000"/>
                            </p:stCondLst>
                            <p:childTnLst>
                              <p:par>
                                <p:cTn id="581" presetID="22" presetClass="entr" presetSubtype="8" fill="hold" grpId="0" nodeType="afterEffect">
                                  <p:stCondLst>
                                    <p:cond delay="0"/>
                                  </p:stCondLst>
                                  <p:childTnLst>
                                    <p:set>
                                      <p:cBhvr>
                                        <p:cTn id="582" dur="1" fill="hold">
                                          <p:stCondLst>
                                            <p:cond delay="0"/>
                                          </p:stCondLst>
                                        </p:cTn>
                                        <p:tgtEl>
                                          <p:spTgt spid="3">
                                            <p:graphicEl>
                                              <a:chart seriesIdx="-4" categoryIdx="143" bldStep="category"/>
                                            </p:graphicEl>
                                          </p:spTgt>
                                        </p:tgtEl>
                                        <p:attrNameLst>
                                          <p:attrName>style.visibility</p:attrName>
                                        </p:attrNameLst>
                                      </p:cBhvr>
                                      <p:to>
                                        <p:strVal val="visible"/>
                                      </p:to>
                                    </p:set>
                                    <p:animEffect transition="in" filter="wipe(left)">
                                      <p:cBhvr>
                                        <p:cTn id="583" dur="500"/>
                                        <p:tgtEl>
                                          <p:spTgt spid="3">
                                            <p:graphicEl>
                                              <a:chart seriesIdx="-4" categoryIdx="143" bldStep="category"/>
                                            </p:graphicEl>
                                          </p:spTgt>
                                        </p:tgtEl>
                                      </p:cBhvr>
                                    </p:animEffect>
                                  </p:childTnLst>
                                </p:cTn>
                              </p:par>
                            </p:childTnLst>
                          </p:cTn>
                        </p:par>
                        <p:par>
                          <p:cTn id="584" fill="hold">
                            <p:stCondLst>
                              <p:cond delay="72500"/>
                            </p:stCondLst>
                            <p:childTnLst>
                              <p:par>
                                <p:cTn id="585" presetID="22" presetClass="entr" presetSubtype="8" fill="hold" grpId="0" nodeType="afterEffect">
                                  <p:stCondLst>
                                    <p:cond delay="0"/>
                                  </p:stCondLst>
                                  <p:childTnLst>
                                    <p:set>
                                      <p:cBhvr>
                                        <p:cTn id="586" dur="1" fill="hold">
                                          <p:stCondLst>
                                            <p:cond delay="0"/>
                                          </p:stCondLst>
                                        </p:cTn>
                                        <p:tgtEl>
                                          <p:spTgt spid="3">
                                            <p:graphicEl>
                                              <a:chart seriesIdx="-4" categoryIdx="144" bldStep="category"/>
                                            </p:graphicEl>
                                          </p:spTgt>
                                        </p:tgtEl>
                                        <p:attrNameLst>
                                          <p:attrName>style.visibility</p:attrName>
                                        </p:attrNameLst>
                                      </p:cBhvr>
                                      <p:to>
                                        <p:strVal val="visible"/>
                                      </p:to>
                                    </p:set>
                                    <p:animEffect transition="in" filter="wipe(left)">
                                      <p:cBhvr>
                                        <p:cTn id="587" dur="500"/>
                                        <p:tgtEl>
                                          <p:spTgt spid="3">
                                            <p:graphicEl>
                                              <a:chart seriesIdx="-4" categoryIdx="144" bldStep="category"/>
                                            </p:graphicEl>
                                          </p:spTgt>
                                        </p:tgtEl>
                                      </p:cBhvr>
                                    </p:animEffect>
                                  </p:childTnLst>
                                </p:cTn>
                              </p:par>
                            </p:childTnLst>
                          </p:cTn>
                        </p:par>
                        <p:par>
                          <p:cTn id="588" fill="hold">
                            <p:stCondLst>
                              <p:cond delay="73000"/>
                            </p:stCondLst>
                            <p:childTnLst>
                              <p:par>
                                <p:cTn id="589" presetID="22" presetClass="entr" presetSubtype="8" fill="hold" grpId="0" nodeType="afterEffect">
                                  <p:stCondLst>
                                    <p:cond delay="0"/>
                                  </p:stCondLst>
                                  <p:childTnLst>
                                    <p:set>
                                      <p:cBhvr>
                                        <p:cTn id="590" dur="1" fill="hold">
                                          <p:stCondLst>
                                            <p:cond delay="0"/>
                                          </p:stCondLst>
                                        </p:cTn>
                                        <p:tgtEl>
                                          <p:spTgt spid="3">
                                            <p:graphicEl>
                                              <a:chart seriesIdx="-4" categoryIdx="145" bldStep="category"/>
                                            </p:graphicEl>
                                          </p:spTgt>
                                        </p:tgtEl>
                                        <p:attrNameLst>
                                          <p:attrName>style.visibility</p:attrName>
                                        </p:attrNameLst>
                                      </p:cBhvr>
                                      <p:to>
                                        <p:strVal val="visible"/>
                                      </p:to>
                                    </p:set>
                                    <p:animEffect transition="in" filter="wipe(left)">
                                      <p:cBhvr>
                                        <p:cTn id="591" dur="500"/>
                                        <p:tgtEl>
                                          <p:spTgt spid="3">
                                            <p:graphicEl>
                                              <a:chart seriesIdx="-4" categoryIdx="145" bldStep="category"/>
                                            </p:graphicEl>
                                          </p:spTgt>
                                        </p:tgtEl>
                                      </p:cBhvr>
                                    </p:animEffect>
                                  </p:childTnLst>
                                </p:cTn>
                              </p:par>
                            </p:childTnLst>
                          </p:cTn>
                        </p:par>
                        <p:par>
                          <p:cTn id="592" fill="hold">
                            <p:stCondLst>
                              <p:cond delay="73500"/>
                            </p:stCondLst>
                            <p:childTnLst>
                              <p:par>
                                <p:cTn id="593" presetID="22" presetClass="entr" presetSubtype="8" fill="hold" grpId="0" nodeType="afterEffect">
                                  <p:stCondLst>
                                    <p:cond delay="0"/>
                                  </p:stCondLst>
                                  <p:childTnLst>
                                    <p:set>
                                      <p:cBhvr>
                                        <p:cTn id="594" dur="1" fill="hold">
                                          <p:stCondLst>
                                            <p:cond delay="0"/>
                                          </p:stCondLst>
                                        </p:cTn>
                                        <p:tgtEl>
                                          <p:spTgt spid="3">
                                            <p:graphicEl>
                                              <a:chart seriesIdx="-4" categoryIdx="146" bldStep="category"/>
                                            </p:graphicEl>
                                          </p:spTgt>
                                        </p:tgtEl>
                                        <p:attrNameLst>
                                          <p:attrName>style.visibility</p:attrName>
                                        </p:attrNameLst>
                                      </p:cBhvr>
                                      <p:to>
                                        <p:strVal val="visible"/>
                                      </p:to>
                                    </p:set>
                                    <p:animEffect transition="in" filter="wipe(left)">
                                      <p:cBhvr>
                                        <p:cTn id="595" dur="500"/>
                                        <p:tgtEl>
                                          <p:spTgt spid="3">
                                            <p:graphicEl>
                                              <a:chart seriesIdx="-4" categoryIdx="146" bldStep="category"/>
                                            </p:graphicEl>
                                          </p:spTgt>
                                        </p:tgtEl>
                                      </p:cBhvr>
                                    </p:animEffect>
                                  </p:childTnLst>
                                </p:cTn>
                              </p:par>
                            </p:childTnLst>
                          </p:cTn>
                        </p:par>
                        <p:par>
                          <p:cTn id="596" fill="hold">
                            <p:stCondLst>
                              <p:cond delay="74000"/>
                            </p:stCondLst>
                            <p:childTnLst>
                              <p:par>
                                <p:cTn id="597" presetID="22" presetClass="entr" presetSubtype="8" fill="hold" grpId="0" nodeType="afterEffect">
                                  <p:stCondLst>
                                    <p:cond delay="0"/>
                                  </p:stCondLst>
                                  <p:childTnLst>
                                    <p:set>
                                      <p:cBhvr>
                                        <p:cTn id="598" dur="1" fill="hold">
                                          <p:stCondLst>
                                            <p:cond delay="0"/>
                                          </p:stCondLst>
                                        </p:cTn>
                                        <p:tgtEl>
                                          <p:spTgt spid="3">
                                            <p:graphicEl>
                                              <a:chart seriesIdx="-4" categoryIdx="147" bldStep="category"/>
                                            </p:graphicEl>
                                          </p:spTgt>
                                        </p:tgtEl>
                                        <p:attrNameLst>
                                          <p:attrName>style.visibility</p:attrName>
                                        </p:attrNameLst>
                                      </p:cBhvr>
                                      <p:to>
                                        <p:strVal val="visible"/>
                                      </p:to>
                                    </p:set>
                                    <p:animEffect transition="in" filter="wipe(left)">
                                      <p:cBhvr>
                                        <p:cTn id="599" dur="500"/>
                                        <p:tgtEl>
                                          <p:spTgt spid="3">
                                            <p:graphicEl>
                                              <a:chart seriesIdx="-4" categoryIdx="147" bldStep="category"/>
                                            </p:graphicEl>
                                          </p:spTgt>
                                        </p:tgtEl>
                                      </p:cBhvr>
                                    </p:animEffect>
                                  </p:childTnLst>
                                </p:cTn>
                              </p:par>
                            </p:childTnLst>
                          </p:cTn>
                        </p:par>
                        <p:par>
                          <p:cTn id="600" fill="hold">
                            <p:stCondLst>
                              <p:cond delay="74500"/>
                            </p:stCondLst>
                            <p:childTnLst>
                              <p:par>
                                <p:cTn id="601" presetID="22" presetClass="entr" presetSubtype="8" fill="hold" grpId="0" nodeType="afterEffect">
                                  <p:stCondLst>
                                    <p:cond delay="0"/>
                                  </p:stCondLst>
                                  <p:childTnLst>
                                    <p:set>
                                      <p:cBhvr>
                                        <p:cTn id="602" dur="1" fill="hold">
                                          <p:stCondLst>
                                            <p:cond delay="0"/>
                                          </p:stCondLst>
                                        </p:cTn>
                                        <p:tgtEl>
                                          <p:spTgt spid="3">
                                            <p:graphicEl>
                                              <a:chart seriesIdx="-4" categoryIdx="148" bldStep="category"/>
                                            </p:graphicEl>
                                          </p:spTgt>
                                        </p:tgtEl>
                                        <p:attrNameLst>
                                          <p:attrName>style.visibility</p:attrName>
                                        </p:attrNameLst>
                                      </p:cBhvr>
                                      <p:to>
                                        <p:strVal val="visible"/>
                                      </p:to>
                                    </p:set>
                                    <p:animEffect transition="in" filter="wipe(left)">
                                      <p:cBhvr>
                                        <p:cTn id="603" dur="500"/>
                                        <p:tgtEl>
                                          <p:spTgt spid="3">
                                            <p:graphicEl>
                                              <a:chart seriesIdx="-4" categoryIdx="148" bldStep="category"/>
                                            </p:graphicEl>
                                          </p:spTgt>
                                        </p:tgtEl>
                                      </p:cBhvr>
                                    </p:animEffect>
                                  </p:childTnLst>
                                </p:cTn>
                              </p:par>
                            </p:childTnLst>
                          </p:cTn>
                        </p:par>
                        <p:par>
                          <p:cTn id="604" fill="hold">
                            <p:stCondLst>
                              <p:cond delay="75000"/>
                            </p:stCondLst>
                            <p:childTnLst>
                              <p:par>
                                <p:cTn id="605" presetID="22" presetClass="entr" presetSubtype="8" fill="hold" grpId="0" nodeType="afterEffect">
                                  <p:stCondLst>
                                    <p:cond delay="0"/>
                                  </p:stCondLst>
                                  <p:childTnLst>
                                    <p:set>
                                      <p:cBhvr>
                                        <p:cTn id="606" dur="1" fill="hold">
                                          <p:stCondLst>
                                            <p:cond delay="0"/>
                                          </p:stCondLst>
                                        </p:cTn>
                                        <p:tgtEl>
                                          <p:spTgt spid="3">
                                            <p:graphicEl>
                                              <a:chart seriesIdx="-4" categoryIdx="149" bldStep="category"/>
                                            </p:graphicEl>
                                          </p:spTgt>
                                        </p:tgtEl>
                                        <p:attrNameLst>
                                          <p:attrName>style.visibility</p:attrName>
                                        </p:attrNameLst>
                                      </p:cBhvr>
                                      <p:to>
                                        <p:strVal val="visible"/>
                                      </p:to>
                                    </p:set>
                                    <p:animEffect transition="in" filter="wipe(left)">
                                      <p:cBhvr>
                                        <p:cTn id="607" dur="500"/>
                                        <p:tgtEl>
                                          <p:spTgt spid="3">
                                            <p:graphicEl>
                                              <a:chart seriesIdx="-4" categoryIdx="149"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37F11ACB-2FF6-4805-88C9-74E5177606AE}"/>
              </a:ext>
            </a:extLst>
          </p:cNvPr>
          <p:cNvGraphicFramePr>
            <a:graphicFrameLocks/>
          </p:cNvGraphicFramePr>
          <p:nvPr>
            <p:extLst>
              <p:ext uri="{D42A27DB-BD31-4B8C-83A1-F6EECF244321}">
                <p14:modId xmlns:p14="http://schemas.microsoft.com/office/powerpoint/2010/main" val="3844722552"/>
              </p:ext>
            </p:extLst>
          </p:nvPr>
        </p:nvGraphicFramePr>
        <p:xfrm>
          <a:off x="295422" y="0"/>
          <a:ext cx="11896578" cy="62460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90734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left)">
                                      <p:cBhvr>
                                        <p:cTn id="7" dur="500"/>
                                        <p:tgtEl>
                                          <p:spTgt spid="3">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left)">
                                      <p:cBhvr>
                                        <p:cTn id="11" dur="500"/>
                                        <p:tgtEl>
                                          <p:spTgt spid="3">
                                            <p:graphicEl>
                                              <a:chart seriesIdx="-4" categoryIdx="0" bldStep="category"/>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left)">
                                      <p:cBhvr>
                                        <p:cTn id="15" dur="500"/>
                                        <p:tgtEl>
                                          <p:spTgt spid="3">
                                            <p:graphicEl>
                                              <a:chart seriesIdx="-4" categoryIdx="1" bldStep="category"/>
                                            </p:graphic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left)">
                                      <p:cBhvr>
                                        <p:cTn id="19" dur="500"/>
                                        <p:tgtEl>
                                          <p:spTgt spid="3">
                                            <p:graphicEl>
                                              <a:chart seriesIdx="-4" categoryIdx="2" bldStep="category"/>
                                            </p:graphic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left)">
                                      <p:cBhvr>
                                        <p:cTn id="23" dur="500"/>
                                        <p:tgtEl>
                                          <p:spTgt spid="3">
                                            <p:graphicEl>
                                              <a:chart seriesIdx="-4" categoryIdx="3" bldStep="category"/>
                                            </p:graphicEl>
                                          </p:spTgt>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left)">
                                      <p:cBhvr>
                                        <p:cTn id="27" dur="500"/>
                                        <p:tgtEl>
                                          <p:spTgt spid="3">
                                            <p:graphicEl>
                                              <a:chart seriesIdx="-4" categoryIdx="4" bldStep="category"/>
                                            </p:graphicEl>
                                          </p:spTgt>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left)">
                                      <p:cBhvr>
                                        <p:cTn id="31" dur="500"/>
                                        <p:tgtEl>
                                          <p:spTgt spid="3">
                                            <p:graphicEl>
                                              <a:chart seriesIdx="-4" categoryIdx="5" bldStep="category"/>
                                            </p:graphicEl>
                                          </p:spTgt>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left)">
                                      <p:cBhvr>
                                        <p:cTn id="35" dur="500"/>
                                        <p:tgtEl>
                                          <p:spTgt spid="3">
                                            <p:graphicEl>
                                              <a:chart seriesIdx="-4" categoryIdx="6" bldStep="category"/>
                                            </p:graphicEl>
                                          </p:spTgt>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left)">
                                      <p:cBhvr>
                                        <p:cTn id="39" dur="500"/>
                                        <p:tgtEl>
                                          <p:spTgt spid="3">
                                            <p:graphicEl>
                                              <a:chart seriesIdx="-4" categoryIdx="7" bldStep="category"/>
                                            </p:graphicEl>
                                          </p:spTgt>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left)">
                                      <p:cBhvr>
                                        <p:cTn id="43" dur="500"/>
                                        <p:tgtEl>
                                          <p:spTgt spid="3">
                                            <p:graphicEl>
                                              <a:chart seriesIdx="-4" categoryIdx="8" bldStep="category"/>
                                            </p:graphicEl>
                                          </p:spTgt>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left)">
                                      <p:cBhvr>
                                        <p:cTn id="47" dur="500"/>
                                        <p:tgtEl>
                                          <p:spTgt spid="3">
                                            <p:graphicEl>
                                              <a:chart seriesIdx="-4" categoryIdx="9" bldStep="category"/>
                                            </p:graphicEl>
                                          </p:spTgt>
                                        </p:tgtEl>
                                      </p:cBhvr>
                                    </p:animEffect>
                                  </p:childTnLst>
                                </p:cTn>
                              </p:par>
                            </p:childTnLst>
                          </p:cTn>
                        </p:par>
                        <p:par>
                          <p:cTn id="48" fill="hold">
                            <p:stCondLst>
                              <p:cond delay="5500"/>
                            </p:stCondLst>
                            <p:childTnLst>
                              <p:par>
                                <p:cTn id="49" presetID="22" presetClass="entr" presetSubtype="8"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left)">
                                      <p:cBhvr>
                                        <p:cTn id="51" dur="500"/>
                                        <p:tgtEl>
                                          <p:spTgt spid="3">
                                            <p:graphicEl>
                                              <a:chart seriesIdx="-4" categoryIdx="10" bldStep="category"/>
                                            </p:graphicEl>
                                          </p:spTgt>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left)">
                                      <p:cBhvr>
                                        <p:cTn id="55" dur="500"/>
                                        <p:tgtEl>
                                          <p:spTgt spid="3">
                                            <p:graphicEl>
                                              <a:chart seriesIdx="-4" categoryIdx="11" bldStep="category"/>
                                            </p:graphicEl>
                                          </p:spTgt>
                                        </p:tgtEl>
                                      </p:cBhvr>
                                    </p:animEffect>
                                  </p:childTnLst>
                                </p:cTn>
                              </p:par>
                            </p:childTnLst>
                          </p:cTn>
                        </p:par>
                        <p:par>
                          <p:cTn id="56" fill="hold">
                            <p:stCondLst>
                              <p:cond delay="6500"/>
                            </p:stCondLst>
                            <p:childTnLst>
                              <p:par>
                                <p:cTn id="57" presetID="22" presetClass="entr" presetSubtype="8"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left)">
                                      <p:cBhvr>
                                        <p:cTn id="59" dur="500"/>
                                        <p:tgtEl>
                                          <p:spTgt spid="3">
                                            <p:graphicEl>
                                              <a:chart seriesIdx="-4" categoryIdx="12" bldStep="category"/>
                                            </p:graphicEl>
                                          </p:spTgt>
                                        </p:tgtEl>
                                      </p:cBhvr>
                                    </p:animEffect>
                                  </p:childTnLst>
                                </p:cTn>
                              </p:par>
                            </p:childTnLst>
                          </p:cTn>
                        </p:par>
                        <p:par>
                          <p:cTn id="60" fill="hold">
                            <p:stCondLst>
                              <p:cond delay="7000"/>
                            </p:stCondLst>
                            <p:childTnLst>
                              <p:par>
                                <p:cTn id="61" presetID="22" presetClass="entr" presetSubtype="8"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left)">
                                      <p:cBhvr>
                                        <p:cTn id="63" dur="500"/>
                                        <p:tgtEl>
                                          <p:spTgt spid="3">
                                            <p:graphicEl>
                                              <a:chart seriesIdx="-4" categoryIdx="13" bldStep="category"/>
                                            </p:graphicEl>
                                          </p:spTgt>
                                        </p:tgtEl>
                                      </p:cBhvr>
                                    </p:animEffect>
                                  </p:childTnLst>
                                </p:cTn>
                              </p:par>
                            </p:childTnLst>
                          </p:cTn>
                        </p:par>
                        <p:par>
                          <p:cTn id="64" fill="hold">
                            <p:stCondLst>
                              <p:cond delay="7500"/>
                            </p:stCondLst>
                            <p:childTnLst>
                              <p:par>
                                <p:cTn id="65" presetID="22" presetClass="entr" presetSubtype="8"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left)">
                                      <p:cBhvr>
                                        <p:cTn id="67" dur="500"/>
                                        <p:tgtEl>
                                          <p:spTgt spid="3">
                                            <p:graphicEl>
                                              <a:chart seriesIdx="-4" categoryIdx="14" bldStep="category"/>
                                            </p:graphicEl>
                                          </p:spTgt>
                                        </p:tgtEl>
                                      </p:cBhvr>
                                    </p:animEffect>
                                  </p:childTnLst>
                                </p:cTn>
                              </p:par>
                            </p:childTnLst>
                          </p:cTn>
                        </p:par>
                        <p:par>
                          <p:cTn id="68" fill="hold">
                            <p:stCondLst>
                              <p:cond delay="8000"/>
                            </p:stCondLst>
                            <p:childTnLst>
                              <p:par>
                                <p:cTn id="69" presetID="22" presetClass="entr" presetSubtype="8"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left)">
                                      <p:cBhvr>
                                        <p:cTn id="71" dur="500"/>
                                        <p:tgtEl>
                                          <p:spTgt spid="3">
                                            <p:graphicEl>
                                              <a:chart seriesIdx="-4" categoryIdx="15" bldStep="category"/>
                                            </p:graphicEl>
                                          </p:spTgt>
                                        </p:tgtEl>
                                      </p:cBhvr>
                                    </p:animEffect>
                                  </p:childTnLst>
                                </p:cTn>
                              </p:par>
                            </p:childTnLst>
                          </p:cTn>
                        </p:par>
                        <p:par>
                          <p:cTn id="72" fill="hold">
                            <p:stCondLst>
                              <p:cond delay="8500"/>
                            </p:stCondLst>
                            <p:childTnLst>
                              <p:par>
                                <p:cTn id="73" presetID="22" presetClass="entr" presetSubtype="8"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left)">
                                      <p:cBhvr>
                                        <p:cTn id="75" dur="500"/>
                                        <p:tgtEl>
                                          <p:spTgt spid="3">
                                            <p:graphicEl>
                                              <a:chart seriesIdx="-4" categoryIdx="16" bldStep="category"/>
                                            </p:graphicEl>
                                          </p:spTgt>
                                        </p:tgtEl>
                                      </p:cBhvr>
                                    </p:animEffect>
                                  </p:childTnLst>
                                </p:cTn>
                              </p:par>
                            </p:childTnLst>
                          </p:cTn>
                        </p:par>
                        <p:par>
                          <p:cTn id="76" fill="hold">
                            <p:stCondLst>
                              <p:cond delay="9000"/>
                            </p:stCondLst>
                            <p:childTnLst>
                              <p:par>
                                <p:cTn id="77" presetID="22" presetClass="entr" presetSubtype="8"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left)">
                                      <p:cBhvr>
                                        <p:cTn id="79" dur="500"/>
                                        <p:tgtEl>
                                          <p:spTgt spid="3">
                                            <p:graphicEl>
                                              <a:chart seriesIdx="-4" categoryIdx="17" bldStep="category"/>
                                            </p:graphicEl>
                                          </p:spTgt>
                                        </p:tgtEl>
                                      </p:cBhvr>
                                    </p:animEffect>
                                  </p:childTnLst>
                                </p:cTn>
                              </p:par>
                            </p:childTnLst>
                          </p:cTn>
                        </p:par>
                        <p:par>
                          <p:cTn id="80" fill="hold">
                            <p:stCondLst>
                              <p:cond delay="9500"/>
                            </p:stCondLst>
                            <p:childTnLst>
                              <p:par>
                                <p:cTn id="81" presetID="22" presetClass="entr" presetSubtype="8"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left)">
                                      <p:cBhvr>
                                        <p:cTn id="83" dur="500"/>
                                        <p:tgtEl>
                                          <p:spTgt spid="3">
                                            <p:graphicEl>
                                              <a:chart seriesIdx="-4" categoryIdx="18" bldStep="category"/>
                                            </p:graphicEl>
                                          </p:spTgt>
                                        </p:tgtEl>
                                      </p:cBhvr>
                                    </p:animEffect>
                                  </p:childTnLst>
                                </p:cTn>
                              </p:par>
                            </p:childTnLst>
                          </p:cTn>
                        </p:par>
                        <p:par>
                          <p:cTn id="84" fill="hold">
                            <p:stCondLst>
                              <p:cond delay="10000"/>
                            </p:stCondLst>
                            <p:childTnLst>
                              <p:par>
                                <p:cTn id="85" presetID="22" presetClass="entr" presetSubtype="8"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left)">
                                      <p:cBhvr>
                                        <p:cTn id="87" dur="500"/>
                                        <p:tgtEl>
                                          <p:spTgt spid="3">
                                            <p:graphicEl>
                                              <a:chart seriesIdx="-4" categoryIdx="19" bldStep="category"/>
                                            </p:graphicEl>
                                          </p:spTgt>
                                        </p:tgtEl>
                                      </p:cBhvr>
                                    </p:animEffect>
                                  </p:childTnLst>
                                </p:cTn>
                              </p:par>
                            </p:childTnLst>
                          </p:cTn>
                        </p:par>
                        <p:par>
                          <p:cTn id="88" fill="hold">
                            <p:stCondLst>
                              <p:cond delay="10500"/>
                            </p:stCondLst>
                            <p:childTnLst>
                              <p:par>
                                <p:cTn id="89" presetID="22" presetClass="entr" presetSubtype="8"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left)">
                                      <p:cBhvr>
                                        <p:cTn id="91" dur="500"/>
                                        <p:tgtEl>
                                          <p:spTgt spid="3">
                                            <p:graphicEl>
                                              <a:chart seriesIdx="-4" categoryIdx="20" bldStep="category"/>
                                            </p:graphicEl>
                                          </p:spTgt>
                                        </p:tgtEl>
                                      </p:cBhvr>
                                    </p:animEffect>
                                  </p:childTnLst>
                                </p:cTn>
                              </p:par>
                            </p:childTnLst>
                          </p:cTn>
                        </p:par>
                        <p:par>
                          <p:cTn id="92" fill="hold">
                            <p:stCondLst>
                              <p:cond delay="11000"/>
                            </p:stCondLst>
                            <p:childTnLst>
                              <p:par>
                                <p:cTn id="93" presetID="22" presetClass="entr" presetSubtype="8"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left)">
                                      <p:cBhvr>
                                        <p:cTn id="95" dur="500"/>
                                        <p:tgtEl>
                                          <p:spTgt spid="3">
                                            <p:graphicEl>
                                              <a:chart seriesIdx="-4" categoryIdx="21" bldStep="category"/>
                                            </p:graphicEl>
                                          </p:spTgt>
                                        </p:tgtEl>
                                      </p:cBhvr>
                                    </p:animEffect>
                                  </p:childTnLst>
                                </p:cTn>
                              </p:par>
                            </p:childTnLst>
                          </p:cTn>
                        </p:par>
                        <p:par>
                          <p:cTn id="96" fill="hold">
                            <p:stCondLst>
                              <p:cond delay="11500"/>
                            </p:stCondLst>
                            <p:childTnLst>
                              <p:par>
                                <p:cTn id="97" presetID="22" presetClass="entr" presetSubtype="8"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left)">
                                      <p:cBhvr>
                                        <p:cTn id="99" dur="500"/>
                                        <p:tgtEl>
                                          <p:spTgt spid="3">
                                            <p:graphicEl>
                                              <a:chart seriesIdx="-4" categoryIdx="22" bldStep="category"/>
                                            </p:graphicEl>
                                          </p:spTgt>
                                        </p:tgtEl>
                                      </p:cBhvr>
                                    </p:animEffect>
                                  </p:childTnLst>
                                </p:cTn>
                              </p:par>
                            </p:childTnLst>
                          </p:cTn>
                        </p:par>
                        <p:par>
                          <p:cTn id="100" fill="hold">
                            <p:stCondLst>
                              <p:cond delay="12000"/>
                            </p:stCondLst>
                            <p:childTnLst>
                              <p:par>
                                <p:cTn id="101" presetID="22" presetClass="entr" presetSubtype="8"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left)">
                                      <p:cBhvr>
                                        <p:cTn id="103" dur="500"/>
                                        <p:tgtEl>
                                          <p:spTgt spid="3">
                                            <p:graphicEl>
                                              <a:chart seriesIdx="-4" categoryIdx="23" bldStep="category"/>
                                            </p:graphicEl>
                                          </p:spTgt>
                                        </p:tgtEl>
                                      </p:cBhvr>
                                    </p:animEffect>
                                  </p:childTnLst>
                                </p:cTn>
                              </p:par>
                            </p:childTnLst>
                          </p:cTn>
                        </p:par>
                        <p:par>
                          <p:cTn id="104" fill="hold">
                            <p:stCondLst>
                              <p:cond delay="12500"/>
                            </p:stCondLst>
                            <p:childTnLst>
                              <p:par>
                                <p:cTn id="105" presetID="22" presetClass="entr" presetSubtype="8" fill="hold" grpId="0" nodeType="afterEffect">
                                  <p:stCondLst>
                                    <p:cond delay="0"/>
                                  </p:stCondLst>
                                  <p:childTnLst>
                                    <p:set>
                                      <p:cBhvr>
                                        <p:cTn id="106" dur="1" fill="hold">
                                          <p:stCondLst>
                                            <p:cond delay="0"/>
                                          </p:stCondLst>
                                        </p:cTn>
                                        <p:tgtEl>
                                          <p:spTgt spid="3">
                                            <p:graphicEl>
                                              <a:chart seriesIdx="-4" categoryIdx="24" bldStep="category"/>
                                            </p:graphicEl>
                                          </p:spTgt>
                                        </p:tgtEl>
                                        <p:attrNameLst>
                                          <p:attrName>style.visibility</p:attrName>
                                        </p:attrNameLst>
                                      </p:cBhvr>
                                      <p:to>
                                        <p:strVal val="visible"/>
                                      </p:to>
                                    </p:set>
                                    <p:animEffect transition="in" filter="wipe(left)">
                                      <p:cBhvr>
                                        <p:cTn id="107" dur="500"/>
                                        <p:tgtEl>
                                          <p:spTgt spid="3">
                                            <p:graphicEl>
                                              <a:chart seriesIdx="-4" categoryIdx="24" bldStep="category"/>
                                            </p:graphicEl>
                                          </p:spTgt>
                                        </p:tgtEl>
                                      </p:cBhvr>
                                    </p:animEffect>
                                  </p:childTnLst>
                                </p:cTn>
                              </p:par>
                            </p:childTnLst>
                          </p:cTn>
                        </p:par>
                        <p:par>
                          <p:cTn id="108" fill="hold">
                            <p:stCondLst>
                              <p:cond delay="13000"/>
                            </p:stCondLst>
                            <p:childTnLst>
                              <p:par>
                                <p:cTn id="109" presetID="22" presetClass="entr" presetSubtype="8" fill="hold" grpId="0" nodeType="afterEffect">
                                  <p:stCondLst>
                                    <p:cond delay="0"/>
                                  </p:stCondLst>
                                  <p:childTnLst>
                                    <p:set>
                                      <p:cBhvr>
                                        <p:cTn id="110" dur="1" fill="hold">
                                          <p:stCondLst>
                                            <p:cond delay="0"/>
                                          </p:stCondLst>
                                        </p:cTn>
                                        <p:tgtEl>
                                          <p:spTgt spid="3">
                                            <p:graphicEl>
                                              <a:chart seriesIdx="-4" categoryIdx="25" bldStep="category"/>
                                            </p:graphicEl>
                                          </p:spTgt>
                                        </p:tgtEl>
                                        <p:attrNameLst>
                                          <p:attrName>style.visibility</p:attrName>
                                        </p:attrNameLst>
                                      </p:cBhvr>
                                      <p:to>
                                        <p:strVal val="visible"/>
                                      </p:to>
                                    </p:set>
                                    <p:animEffect transition="in" filter="wipe(left)">
                                      <p:cBhvr>
                                        <p:cTn id="111" dur="500"/>
                                        <p:tgtEl>
                                          <p:spTgt spid="3">
                                            <p:graphicEl>
                                              <a:chart seriesIdx="-4" categoryIdx="25" bldStep="category"/>
                                            </p:graphicEl>
                                          </p:spTgt>
                                        </p:tgtEl>
                                      </p:cBhvr>
                                    </p:animEffect>
                                  </p:childTnLst>
                                </p:cTn>
                              </p:par>
                            </p:childTnLst>
                          </p:cTn>
                        </p:par>
                        <p:par>
                          <p:cTn id="112" fill="hold">
                            <p:stCondLst>
                              <p:cond delay="13500"/>
                            </p:stCondLst>
                            <p:childTnLst>
                              <p:par>
                                <p:cTn id="113" presetID="22" presetClass="entr" presetSubtype="8" fill="hold" grpId="0" nodeType="afterEffect">
                                  <p:stCondLst>
                                    <p:cond delay="0"/>
                                  </p:stCondLst>
                                  <p:childTnLst>
                                    <p:set>
                                      <p:cBhvr>
                                        <p:cTn id="114" dur="1" fill="hold">
                                          <p:stCondLst>
                                            <p:cond delay="0"/>
                                          </p:stCondLst>
                                        </p:cTn>
                                        <p:tgtEl>
                                          <p:spTgt spid="3">
                                            <p:graphicEl>
                                              <a:chart seriesIdx="-4" categoryIdx="26" bldStep="category"/>
                                            </p:graphicEl>
                                          </p:spTgt>
                                        </p:tgtEl>
                                        <p:attrNameLst>
                                          <p:attrName>style.visibility</p:attrName>
                                        </p:attrNameLst>
                                      </p:cBhvr>
                                      <p:to>
                                        <p:strVal val="visible"/>
                                      </p:to>
                                    </p:set>
                                    <p:animEffect transition="in" filter="wipe(left)">
                                      <p:cBhvr>
                                        <p:cTn id="115" dur="500"/>
                                        <p:tgtEl>
                                          <p:spTgt spid="3">
                                            <p:graphicEl>
                                              <a:chart seriesIdx="-4" categoryIdx="26" bldStep="category"/>
                                            </p:graphicEl>
                                          </p:spTgt>
                                        </p:tgtEl>
                                      </p:cBhvr>
                                    </p:animEffect>
                                  </p:childTnLst>
                                </p:cTn>
                              </p:par>
                            </p:childTnLst>
                          </p:cTn>
                        </p:par>
                        <p:par>
                          <p:cTn id="116" fill="hold">
                            <p:stCondLst>
                              <p:cond delay="14000"/>
                            </p:stCondLst>
                            <p:childTnLst>
                              <p:par>
                                <p:cTn id="117" presetID="22" presetClass="entr" presetSubtype="8" fill="hold" grpId="0" nodeType="afterEffect">
                                  <p:stCondLst>
                                    <p:cond delay="0"/>
                                  </p:stCondLst>
                                  <p:childTnLst>
                                    <p:set>
                                      <p:cBhvr>
                                        <p:cTn id="118" dur="1" fill="hold">
                                          <p:stCondLst>
                                            <p:cond delay="0"/>
                                          </p:stCondLst>
                                        </p:cTn>
                                        <p:tgtEl>
                                          <p:spTgt spid="3">
                                            <p:graphicEl>
                                              <a:chart seriesIdx="-4" categoryIdx="27" bldStep="category"/>
                                            </p:graphicEl>
                                          </p:spTgt>
                                        </p:tgtEl>
                                        <p:attrNameLst>
                                          <p:attrName>style.visibility</p:attrName>
                                        </p:attrNameLst>
                                      </p:cBhvr>
                                      <p:to>
                                        <p:strVal val="visible"/>
                                      </p:to>
                                    </p:set>
                                    <p:animEffect transition="in" filter="wipe(left)">
                                      <p:cBhvr>
                                        <p:cTn id="119" dur="500"/>
                                        <p:tgtEl>
                                          <p:spTgt spid="3">
                                            <p:graphicEl>
                                              <a:chart seriesIdx="-4" categoryIdx="27" bldStep="category"/>
                                            </p:graphicEl>
                                          </p:spTgt>
                                        </p:tgtEl>
                                      </p:cBhvr>
                                    </p:animEffect>
                                  </p:childTnLst>
                                </p:cTn>
                              </p:par>
                            </p:childTnLst>
                          </p:cTn>
                        </p:par>
                        <p:par>
                          <p:cTn id="120" fill="hold">
                            <p:stCondLst>
                              <p:cond delay="14500"/>
                            </p:stCondLst>
                            <p:childTnLst>
                              <p:par>
                                <p:cTn id="121" presetID="22" presetClass="entr" presetSubtype="8" fill="hold" grpId="0" nodeType="afterEffect">
                                  <p:stCondLst>
                                    <p:cond delay="0"/>
                                  </p:stCondLst>
                                  <p:childTnLst>
                                    <p:set>
                                      <p:cBhvr>
                                        <p:cTn id="122" dur="1" fill="hold">
                                          <p:stCondLst>
                                            <p:cond delay="0"/>
                                          </p:stCondLst>
                                        </p:cTn>
                                        <p:tgtEl>
                                          <p:spTgt spid="3">
                                            <p:graphicEl>
                                              <a:chart seriesIdx="-4" categoryIdx="28" bldStep="category"/>
                                            </p:graphicEl>
                                          </p:spTgt>
                                        </p:tgtEl>
                                        <p:attrNameLst>
                                          <p:attrName>style.visibility</p:attrName>
                                        </p:attrNameLst>
                                      </p:cBhvr>
                                      <p:to>
                                        <p:strVal val="visible"/>
                                      </p:to>
                                    </p:set>
                                    <p:animEffect transition="in" filter="wipe(left)">
                                      <p:cBhvr>
                                        <p:cTn id="123" dur="500"/>
                                        <p:tgtEl>
                                          <p:spTgt spid="3">
                                            <p:graphicEl>
                                              <a:chart seriesIdx="-4" categoryIdx="28" bldStep="category"/>
                                            </p:graphicEl>
                                          </p:spTgt>
                                        </p:tgtEl>
                                      </p:cBhvr>
                                    </p:animEffect>
                                  </p:childTnLst>
                                </p:cTn>
                              </p:par>
                            </p:childTnLst>
                          </p:cTn>
                        </p:par>
                        <p:par>
                          <p:cTn id="124" fill="hold">
                            <p:stCondLst>
                              <p:cond delay="15000"/>
                            </p:stCondLst>
                            <p:childTnLst>
                              <p:par>
                                <p:cTn id="125" presetID="22" presetClass="entr" presetSubtype="8" fill="hold" grpId="0" nodeType="afterEffect">
                                  <p:stCondLst>
                                    <p:cond delay="0"/>
                                  </p:stCondLst>
                                  <p:childTnLst>
                                    <p:set>
                                      <p:cBhvr>
                                        <p:cTn id="126" dur="1" fill="hold">
                                          <p:stCondLst>
                                            <p:cond delay="0"/>
                                          </p:stCondLst>
                                        </p:cTn>
                                        <p:tgtEl>
                                          <p:spTgt spid="3">
                                            <p:graphicEl>
                                              <a:chart seriesIdx="-4" categoryIdx="29" bldStep="category"/>
                                            </p:graphicEl>
                                          </p:spTgt>
                                        </p:tgtEl>
                                        <p:attrNameLst>
                                          <p:attrName>style.visibility</p:attrName>
                                        </p:attrNameLst>
                                      </p:cBhvr>
                                      <p:to>
                                        <p:strVal val="visible"/>
                                      </p:to>
                                    </p:set>
                                    <p:animEffect transition="in" filter="wipe(left)">
                                      <p:cBhvr>
                                        <p:cTn id="127" dur="500"/>
                                        <p:tgtEl>
                                          <p:spTgt spid="3">
                                            <p:graphicEl>
                                              <a:chart seriesIdx="-4" categoryIdx="29" bldStep="category"/>
                                            </p:graphicEl>
                                          </p:spTgt>
                                        </p:tgtEl>
                                      </p:cBhvr>
                                    </p:animEffect>
                                  </p:childTnLst>
                                </p:cTn>
                              </p:par>
                            </p:childTnLst>
                          </p:cTn>
                        </p:par>
                        <p:par>
                          <p:cTn id="128" fill="hold">
                            <p:stCondLst>
                              <p:cond delay="15500"/>
                            </p:stCondLst>
                            <p:childTnLst>
                              <p:par>
                                <p:cTn id="129" presetID="22" presetClass="entr" presetSubtype="8" fill="hold" grpId="0" nodeType="afterEffect">
                                  <p:stCondLst>
                                    <p:cond delay="0"/>
                                  </p:stCondLst>
                                  <p:childTnLst>
                                    <p:set>
                                      <p:cBhvr>
                                        <p:cTn id="130" dur="1" fill="hold">
                                          <p:stCondLst>
                                            <p:cond delay="0"/>
                                          </p:stCondLst>
                                        </p:cTn>
                                        <p:tgtEl>
                                          <p:spTgt spid="3">
                                            <p:graphicEl>
                                              <a:chart seriesIdx="-4" categoryIdx="30" bldStep="category"/>
                                            </p:graphicEl>
                                          </p:spTgt>
                                        </p:tgtEl>
                                        <p:attrNameLst>
                                          <p:attrName>style.visibility</p:attrName>
                                        </p:attrNameLst>
                                      </p:cBhvr>
                                      <p:to>
                                        <p:strVal val="visible"/>
                                      </p:to>
                                    </p:set>
                                    <p:animEffect transition="in" filter="wipe(left)">
                                      <p:cBhvr>
                                        <p:cTn id="131" dur="500"/>
                                        <p:tgtEl>
                                          <p:spTgt spid="3">
                                            <p:graphicEl>
                                              <a:chart seriesIdx="-4" categoryIdx="30" bldStep="category"/>
                                            </p:graphicEl>
                                          </p:spTgt>
                                        </p:tgtEl>
                                      </p:cBhvr>
                                    </p:animEffect>
                                  </p:childTnLst>
                                </p:cTn>
                              </p:par>
                            </p:childTnLst>
                          </p:cTn>
                        </p:par>
                        <p:par>
                          <p:cTn id="132" fill="hold">
                            <p:stCondLst>
                              <p:cond delay="16000"/>
                            </p:stCondLst>
                            <p:childTnLst>
                              <p:par>
                                <p:cTn id="133" presetID="22" presetClass="entr" presetSubtype="8" fill="hold" grpId="0" nodeType="afterEffect">
                                  <p:stCondLst>
                                    <p:cond delay="0"/>
                                  </p:stCondLst>
                                  <p:childTnLst>
                                    <p:set>
                                      <p:cBhvr>
                                        <p:cTn id="134" dur="1" fill="hold">
                                          <p:stCondLst>
                                            <p:cond delay="0"/>
                                          </p:stCondLst>
                                        </p:cTn>
                                        <p:tgtEl>
                                          <p:spTgt spid="3">
                                            <p:graphicEl>
                                              <a:chart seriesIdx="-4" categoryIdx="31" bldStep="category"/>
                                            </p:graphicEl>
                                          </p:spTgt>
                                        </p:tgtEl>
                                        <p:attrNameLst>
                                          <p:attrName>style.visibility</p:attrName>
                                        </p:attrNameLst>
                                      </p:cBhvr>
                                      <p:to>
                                        <p:strVal val="visible"/>
                                      </p:to>
                                    </p:set>
                                    <p:animEffect transition="in" filter="wipe(left)">
                                      <p:cBhvr>
                                        <p:cTn id="135" dur="500"/>
                                        <p:tgtEl>
                                          <p:spTgt spid="3">
                                            <p:graphicEl>
                                              <a:chart seriesIdx="-4" categoryIdx="31" bldStep="category"/>
                                            </p:graphicEl>
                                          </p:spTgt>
                                        </p:tgtEl>
                                      </p:cBhvr>
                                    </p:animEffect>
                                  </p:childTnLst>
                                </p:cTn>
                              </p:par>
                            </p:childTnLst>
                          </p:cTn>
                        </p:par>
                        <p:par>
                          <p:cTn id="136" fill="hold">
                            <p:stCondLst>
                              <p:cond delay="16500"/>
                            </p:stCondLst>
                            <p:childTnLst>
                              <p:par>
                                <p:cTn id="137" presetID="22" presetClass="entr" presetSubtype="8" fill="hold" grpId="0" nodeType="afterEffect">
                                  <p:stCondLst>
                                    <p:cond delay="0"/>
                                  </p:stCondLst>
                                  <p:childTnLst>
                                    <p:set>
                                      <p:cBhvr>
                                        <p:cTn id="138" dur="1" fill="hold">
                                          <p:stCondLst>
                                            <p:cond delay="0"/>
                                          </p:stCondLst>
                                        </p:cTn>
                                        <p:tgtEl>
                                          <p:spTgt spid="3">
                                            <p:graphicEl>
                                              <a:chart seriesIdx="-4" categoryIdx="32" bldStep="category"/>
                                            </p:graphicEl>
                                          </p:spTgt>
                                        </p:tgtEl>
                                        <p:attrNameLst>
                                          <p:attrName>style.visibility</p:attrName>
                                        </p:attrNameLst>
                                      </p:cBhvr>
                                      <p:to>
                                        <p:strVal val="visible"/>
                                      </p:to>
                                    </p:set>
                                    <p:animEffect transition="in" filter="wipe(left)">
                                      <p:cBhvr>
                                        <p:cTn id="139" dur="500"/>
                                        <p:tgtEl>
                                          <p:spTgt spid="3">
                                            <p:graphicEl>
                                              <a:chart seriesIdx="-4" categoryIdx="32" bldStep="category"/>
                                            </p:graphicEl>
                                          </p:spTgt>
                                        </p:tgtEl>
                                      </p:cBhvr>
                                    </p:animEffect>
                                  </p:childTnLst>
                                </p:cTn>
                              </p:par>
                            </p:childTnLst>
                          </p:cTn>
                        </p:par>
                        <p:par>
                          <p:cTn id="140" fill="hold">
                            <p:stCondLst>
                              <p:cond delay="17000"/>
                            </p:stCondLst>
                            <p:childTnLst>
                              <p:par>
                                <p:cTn id="141" presetID="22" presetClass="entr" presetSubtype="8" fill="hold" grpId="0" nodeType="afterEffect">
                                  <p:stCondLst>
                                    <p:cond delay="0"/>
                                  </p:stCondLst>
                                  <p:childTnLst>
                                    <p:set>
                                      <p:cBhvr>
                                        <p:cTn id="142" dur="1" fill="hold">
                                          <p:stCondLst>
                                            <p:cond delay="0"/>
                                          </p:stCondLst>
                                        </p:cTn>
                                        <p:tgtEl>
                                          <p:spTgt spid="3">
                                            <p:graphicEl>
                                              <a:chart seriesIdx="-4" categoryIdx="33" bldStep="category"/>
                                            </p:graphicEl>
                                          </p:spTgt>
                                        </p:tgtEl>
                                        <p:attrNameLst>
                                          <p:attrName>style.visibility</p:attrName>
                                        </p:attrNameLst>
                                      </p:cBhvr>
                                      <p:to>
                                        <p:strVal val="visible"/>
                                      </p:to>
                                    </p:set>
                                    <p:animEffect transition="in" filter="wipe(left)">
                                      <p:cBhvr>
                                        <p:cTn id="143" dur="500"/>
                                        <p:tgtEl>
                                          <p:spTgt spid="3">
                                            <p:graphicEl>
                                              <a:chart seriesIdx="-4" categoryIdx="33" bldStep="category"/>
                                            </p:graphicEl>
                                          </p:spTgt>
                                        </p:tgtEl>
                                      </p:cBhvr>
                                    </p:animEffect>
                                  </p:childTnLst>
                                </p:cTn>
                              </p:par>
                            </p:childTnLst>
                          </p:cTn>
                        </p:par>
                        <p:par>
                          <p:cTn id="144" fill="hold">
                            <p:stCondLst>
                              <p:cond delay="17500"/>
                            </p:stCondLst>
                            <p:childTnLst>
                              <p:par>
                                <p:cTn id="145" presetID="22" presetClass="entr" presetSubtype="8" fill="hold" grpId="0" nodeType="afterEffect">
                                  <p:stCondLst>
                                    <p:cond delay="0"/>
                                  </p:stCondLst>
                                  <p:childTnLst>
                                    <p:set>
                                      <p:cBhvr>
                                        <p:cTn id="146" dur="1" fill="hold">
                                          <p:stCondLst>
                                            <p:cond delay="0"/>
                                          </p:stCondLst>
                                        </p:cTn>
                                        <p:tgtEl>
                                          <p:spTgt spid="3">
                                            <p:graphicEl>
                                              <a:chart seriesIdx="-4" categoryIdx="34" bldStep="category"/>
                                            </p:graphicEl>
                                          </p:spTgt>
                                        </p:tgtEl>
                                        <p:attrNameLst>
                                          <p:attrName>style.visibility</p:attrName>
                                        </p:attrNameLst>
                                      </p:cBhvr>
                                      <p:to>
                                        <p:strVal val="visible"/>
                                      </p:to>
                                    </p:set>
                                    <p:animEffect transition="in" filter="wipe(left)">
                                      <p:cBhvr>
                                        <p:cTn id="147" dur="500"/>
                                        <p:tgtEl>
                                          <p:spTgt spid="3">
                                            <p:graphicEl>
                                              <a:chart seriesIdx="-4" categoryIdx="34" bldStep="category"/>
                                            </p:graphicEl>
                                          </p:spTgt>
                                        </p:tgtEl>
                                      </p:cBhvr>
                                    </p:animEffect>
                                  </p:childTnLst>
                                </p:cTn>
                              </p:par>
                            </p:childTnLst>
                          </p:cTn>
                        </p:par>
                        <p:par>
                          <p:cTn id="148" fill="hold">
                            <p:stCondLst>
                              <p:cond delay="18000"/>
                            </p:stCondLst>
                            <p:childTnLst>
                              <p:par>
                                <p:cTn id="149" presetID="22" presetClass="entr" presetSubtype="8" fill="hold" grpId="0" nodeType="afterEffect">
                                  <p:stCondLst>
                                    <p:cond delay="0"/>
                                  </p:stCondLst>
                                  <p:childTnLst>
                                    <p:set>
                                      <p:cBhvr>
                                        <p:cTn id="150" dur="1" fill="hold">
                                          <p:stCondLst>
                                            <p:cond delay="0"/>
                                          </p:stCondLst>
                                        </p:cTn>
                                        <p:tgtEl>
                                          <p:spTgt spid="3">
                                            <p:graphicEl>
                                              <a:chart seriesIdx="-4" categoryIdx="35" bldStep="category"/>
                                            </p:graphicEl>
                                          </p:spTgt>
                                        </p:tgtEl>
                                        <p:attrNameLst>
                                          <p:attrName>style.visibility</p:attrName>
                                        </p:attrNameLst>
                                      </p:cBhvr>
                                      <p:to>
                                        <p:strVal val="visible"/>
                                      </p:to>
                                    </p:set>
                                    <p:animEffect transition="in" filter="wipe(left)">
                                      <p:cBhvr>
                                        <p:cTn id="151" dur="500"/>
                                        <p:tgtEl>
                                          <p:spTgt spid="3">
                                            <p:graphicEl>
                                              <a:chart seriesIdx="-4" categoryIdx="35" bldStep="category"/>
                                            </p:graphicEl>
                                          </p:spTgt>
                                        </p:tgtEl>
                                      </p:cBhvr>
                                    </p:animEffect>
                                  </p:childTnLst>
                                </p:cTn>
                              </p:par>
                            </p:childTnLst>
                          </p:cTn>
                        </p:par>
                        <p:par>
                          <p:cTn id="152" fill="hold">
                            <p:stCondLst>
                              <p:cond delay="18500"/>
                            </p:stCondLst>
                            <p:childTnLst>
                              <p:par>
                                <p:cTn id="153" presetID="22" presetClass="entr" presetSubtype="8" fill="hold" grpId="0" nodeType="afterEffect">
                                  <p:stCondLst>
                                    <p:cond delay="0"/>
                                  </p:stCondLst>
                                  <p:childTnLst>
                                    <p:set>
                                      <p:cBhvr>
                                        <p:cTn id="154" dur="1" fill="hold">
                                          <p:stCondLst>
                                            <p:cond delay="0"/>
                                          </p:stCondLst>
                                        </p:cTn>
                                        <p:tgtEl>
                                          <p:spTgt spid="3">
                                            <p:graphicEl>
                                              <a:chart seriesIdx="-4" categoryIdx="36" bldStep="category"/>
                                            </p:graphicEl>
                                          </p:spTgt>
                                        </p:tgtEl>
                                        <p:attrNameLst>
                                          <p:attrName>style.visibility</p:attrName>
                                        </p:attrNameLst>
                                      </p:cBhvr>
                                      <p:to>
                                        <p:strVal val="visible"/>
                                      </p:to>
                                    </p:set>
                                    <p:animEffect transition="in" filter="wipe(left)">
                                      <p:cBhvr>
                                        <p:cTn id="155" dur="500"/>
                                        <p:tgtEl>
                                          <p:spTgt spid="3">
                                            <p:graphicEl>
                                              <a:chart seriesIdx="-4" categoryIdx="36" bldStep="category"/>
                                            </p:graphicEl>
                                          </p:spTgt>
                                        </p:tgtEl>
                                      </p:cBhvr>
                                    </p:animEffect>
                                  </p:childTnLst>
                                </p:cTn>
                              </p:par>
                            </p:childTnLst>
                          </p:cTn>
                        </p:par>
                        <p:par>
                          <p:cTn id="156" fill="hold">
                            <p:stCondLst>
                              <p:cond delay="19000"/>
                            </p:stCondLst>
                            <p:childTnLst>
                              <p:par>
                                <p:cTn id="157" presetID="22" presetClass="entr" presetSubtype="8" fill="hold" grpId="0" nodeType="afterEffect">
                                  <p:stCondLst>
                                    <p:cond delay="0"/>
                                  </p:stCondLst>
                                  <p:childTnLst>
                                    <p:set>
                                      <p:cBhvr>
                                        <p:cTn id="158" dur="1" fill="hold">
                                          <p:stCondLst>
                                            <p:cond delay="0"/>
                                          </p:stCondLst>
                                        </p:cTn>
                                        <p:tgtEl>
                                          <p:spTgt spid="3">
                                            <p:graphicEl>
                                              <a:chart seriesIdx="-4" categoryIdx="37" bldStep="category"/>
                                            </p:graphicEl>
                                          </p:spTgt>
                                        </p:tgtEl>
                                        <p:attrNameLst>
                                          <p:attrName>style.visibility</p:attrName>
                                        </p:attrNameLst>
                                      </p:cBhvr>
                                      <p:to>
                                        <p:strVal val="visible"/>
                                      </p:to>
                                    </p:set>
                                    <p:animEffect transition="in" filter="wipe(left)">
                                      <p:cBhvr>
                                        <p:cTn id="159" dur="500"/>
                                        <p:tgtEl>
                                          <p:spTgt spid="3">
                                            <p:graphicEl>
                                              <a:chart seriesIdx="-4" categoryIdx="37" bldStep="category"/>
                                            </p:graphicEl>
                                          </p:spTgt>
                                        </p:tgtEl>
                                      </p:cBhvr>
                                    </p:animEffect>
                                  </p:childTnLst>
                                </p:cTn>
                              </p:par>
                            </p:childTnLst>
                          </p:cTn>
                        </p:par>
                        <p:par>
                          <p:cTn id="160" fill="hold">
                            <p:stCondLst>
                              <p:cond delay="19500"/>
                            </p:stCondLst>
                            <p:childTnLst>
                              <p:par>
                                <p:cTn id="161" presetID="22" presetClass="entr" presetSubtype="8" fill="hold" grpId="0" nodeType="afterEffect">
                                  <p:stCondLst>
                                    <p:cond delay="0"/>
                                  </p:stCondLst>
                                  <p:childTnLst>
                                    <p:set>
                                      <p:cBhvr>
                                        <p:cTn id="162" dur="1" fill="hold">
                                          <p:stCondLst>
                                            <p:cond delay="0"/>
                                          </p:stCondLst>
                                        </p:cTn>
                                        <p:tgtEl>
                                          <p:spTgt spid="3">
                                            <p:graphicEl>
                                              <a:chart seriesIdx="-4" categoryIdx="38" bldStep="category"/>
                                            </p:graphicEl>
                                          </p:spTgt>
                                        </p:tgtEl>
                                        <p:attrNameLst>
                                          <p:attrName>style.visibility</p:attrName>
                                        </p:attrNameLst>
                                      </p:cBhvr>
                                      <p:to>
                                        <p:strVal val="visible"/>
                                      </p:to>
                                    </p:set>
                                    <p:animEffect transition="in" filter="wipe(left)">
                                      <p:cBhvr>
                                        <p:cTn id="163" dur="500"/>
                                        <p:tgtEl>
                                          <p:spTgt spid="3">
                                            <p:graphicEl>
                                              <a:chart seriesIdx="-4" categoryIdx="38" bldStep="category"/>
                                            </p:graphicEl>
                                          </p:spTgt>
                                        </p:tgtEl>
                                      </p:cBhvr>
                                    </p:animEffect>
                                  </p:childTnLst>
                                </p:cTn>
                              </p:par>
                            </p:childTnLst>
                          </p:cTn>
                        </p:par>
                        <p:par>
                          <p:cTn id="164" fill="hold">
                            <p:stCondLst>
                              <p:cond delay="20000"/>
                            </p:stCondLst>
                            <p:childTnLst>
                              <p:par>
                                <p:cTn id="165" presetID="22" presetClass="entr" presetSubtype="8" fill="hold" grpId="0" nodeType="afterEffect">
                                  <p:stCondLst>
                                    <p:cond delay="0"/>
                                  </p:stCondLst>
                                  <p:childTnLst>
                                    <p:set>
                                      <p:cBhvr>
                                        <p:cTn id="166" dur="1" fill="hold">
                                          <p:stCondLst>
                                            <p:cond delay="0"/>
                                          </p:stCondLst>
                                        </p:cTn>
                                        <p:tgtEl>
                                          <p:spTgt spid="3">
                                            <p:graphicEl>
                                              <a:chart seriesIdx="-4" categoryIdx="39" bldStep="category"/>
                                            </p:graphicEl>
                                          </p:spTgt>
                                        </p:tgtEl>
                                        <p:attrNameLst>
                                          <p:attrName>style.visibility</p:attrName>
                                        </p:attrNameLst>
                                      </p:cBhvr>
                                      <p:to>
                                        <p:strVal val="visible"/>
                                      </p:to>
                                    </p:set>
                                    <p:animEffect transition="in" filter="wipe(left)">
                                      <p:cBhvr>
                                        <p:cTn id="167" dur="500"/>
                                        <p:tgtEl>
                                          <p:spTgt spid="3">
                                            <p:graphicEl>
                                              <a:chart seriesIdx="-4" categoryIdx="39" bldStep="category"/>
                                            </p:graphicEl>
                                          </p:spTgt>
                                        </p:tgtEl>
                                      </p:cBhvr>
                                    </p:animEffect>
                                  </p:childTnLst>
                                </p:cTn>
                              </p:par>
                            </p:childTnLst>
                          </p:cTn>
                        </p:par>
                        <p:par>
                          <p:cTn id="168" fill="hold">
                            <p:stCondLst>
                              <p:cond delay="20500"/>
                            </p:stCondLst>
                            <p:childTnLst>
                              <p:par>
                                <p:cTn id="169" presetID="22" presetClass="entr" presetSubtype="8" fill="hold" grpId="0" nodeType="afterEffect">
                                  <p:stCondLst>
                                    <p:cond delay="0"/>
                                  </p:stCondLst>
                                  <p:childTnLst>
                                    <p:set>
                                      <p:cBhvr>
                                        <p:cTn id="170" dur="1" fill="hold">
                                          <p:stCondLst>
                                            <p:cond delay="0"/>
                                          </p:stCondLst>
                                        </p:cTn>
                                        <p:tgtEl>
                                          <p:spTgt spid="3">
                                            <p:graphicEl>
                                              <a:chart seriesIdx="-4" categoryIdx="40" bldStep="category"/>
                                            </p:graphicEl>
                                          </p:spTgt>
                                        </p:tgtEl>
                                        <p:attrNameLst>
                                          <p:attrName>style.visibility</p:attrName>
                                        </p:attrNameLst>
                                      </p:cBhvr>
                                      <p:to>
                                        <p:strVal val="visible"/>
                                      </p:to>
                                    </p:set>
                                    <p:animEffect transition="in" filter="wipe(left)">
                                      <p:cBhvr>
                                        <p:cTn id="171" dur="500"/>
                                        <p:tgtEl>
                                          <p:spTgt spid="3">
                                            <p:graphicEl>
                                              <a:chart seriesIdx="-4" categoryIdx="40" bldStep="category"/>
                                            </p:graphicEl>
                                          </p:spTgt>
                                        </p:tgtEl>
                                      </p:cBhvr>
                                    </p:animEffect>
                                  </p:childTnLst>
                                </p:cTn>
                              </p:par>
                            </p:childTnLst>
                          </p:cTn>
                        </p:par>
                        <p:par>
                          <p:cTn id="172" fill="hold">
                            <p:stCondLst>
                              <p:cond delay="21000"/>
                            </p:stCondLst>
                            <p:childTnLst>
                              <p:par>
                                <p:cTn id="173" presetID="22" presetClass="entr" presetSubtype="8" fill="hold" grpId="0" nodeType="afterEffect">
                                  <p:stCondLst>
                                    <p:cond delay="0"/>
                                  </p:stCondLst>
                                  <p:childTnLst>
                                    <p:set>
                                      <p:cBhvr>
                                        <p:cTn id="174" dur="1" fill="hold">
                                          <p:stCondLst>
                                            <p:cond delay="0"/>
                                          </p:stCondLst>
                                        </p:cTn>
                                        <p:tgtEl>
                                          <p:spTgt spid="3">
                                            <p:graphicEl>
                                              <a:chart seriesIdx="-4" categoryIdx="41" bldStep="category"/>
                                            </p:graphicEl>
                                          </p:spTgt>
                                        </p:tgtEl>
                                        <p:attrNameLst>
                                          <p:attrName>style.visibility</p:attrName>
                                        </p:attrNameLst>
                                      </p:cBhvr>
                                      <p:to>
                                        <p:strVal val="visible"/>
                                      </p:to>
                                    </p:set>
                                    <p:animEffect transition="in" filter="wipe(left)">
                                      <p:cBhvr>
                                        <p:cTn id="175" dur="500"/>
                                        <p:tgtEl>
                                          <p:spTgt spid="3">
                                            <p:graphicEl>
                                              <a:chart seriesIdx="-4" categoryIdx="41" bldStep="category"/>
                                            </p:graphicEl>
                                          </p:spTgt>
                                        </p:tgtEl>
                                      </p:cBhvr>
                                    </p:animEffect>
                                  </p:childTnLst>
                                </p:cTn>
                              </p:par>
                            </p:childTnLst>
                          </p:cTn>
                        </p:par>
                        <p:par>
                          <p:cTn id="176" fill="hold">
                            <p:stCondLst>
                              <p:cond delay="21500"/>
                            </p:stCondLst>
                            <p:childTnLst>
                              <p:par>
                                <p:cTn id="177" presetID="22" presetClass="entr" presetSubtype="8" fill="hold" grpId="0" nodeType="afterEffect">
                                  <p:stCondLst>
                                    <p:cond delay="0"/>
                                  </p:stCondLst>
                                  <p:childTnLst>
                                    <p:set>
                                      <p:cBhvr>
                                        <p:cTn id="178" dur="1" fill="hold">
                                          <p:stCondLst>
                                            <p:cond delay="0"/>
                                          </p:stCondLst>
                                        </p:cTn>
                                        <p:tgtEl>
                                          <p:spTgt spid="3">
                                            <p:graphicEl>
                                              <a:chart seriesIdx="-4" categoryIdx="42" bldStep="category"/>
                                            </p:graphicEl>
                                          </p:spTgt>
                                        </p:tgtEl>
                                        <p:attrNameLst>
                                          <p:attrName>style.visibility</p:attrName>
                                        </p:attrNameLst>
                                      </p:cBhvr>
                                      <p:to>
                                        <p:strVal val="visible"/>
                                      </p:to>
                                    </p:set>
                                    <p:animEffect transition="in" filter="wipe(left)">
                                      <p:cBhvr>
                                        <p:cTn id="179" dur="500"/>
                                        <p:tgtEl>
                                          <p:spTgt spid="3">
                                            <p:graphicEl>
                                              <a:chart seriesIdx="-4" categoryIdx="42" bldStep="category"/>
                                            </p:graphicEl>
                                          </p:spTgt>
                                        </p:tgtEl>
                                      </p:cBhvr>
                                    </p:animEffect>
                                  </p:childTnLst>
                                </p:cTn>
                              </p:par>
                            </p:childTnLst>
                          </p:cTn>
                        </p:par>
                        <p:par>
                          <p:cTn id="180" fill="hold">
                            <p:stCondLst>
                              <p:cond delay="22000"/>
                            </p:stCondLst>
                            <p:childTnLst>
                              <p:par>
                                <p:cTn id="181" presetID="22" presetClass="entr" presetSubtype="8" fill="hold" grpId="0" nodeType="afterEffect">
                                  <p:stCondLst>
                                    <p:cond delay="0"/>
                                  </p:stCondLst>
                                  <p:childTnLst>
                                    <p:set>
                                      <p:cBhvr>
                                        <p:cTn id="182" dur="1" fill="hold">
                                          <p:stCondLst>
                                            <p:cond delay="0"/>
                                          </p:stCondLst>
                                        </p:cTn>
                                        <p:tgtEl>
                                          <p:spTgt spid="3">
                                            <p:graphicEl>
                                              <a:chart seriesIdx="-4" categoryIdx="43" bldStep="category"/>
                                            </p:graphicEl>
                                          </p:spTgt>
                                        </p:tgtEl>
                                        <p:attrNameLst>
                                          <p:attrName>style.visibility</p:attrName>
                                        </p:attrNameLst>
                                      </p:cBhvr>
                                      <p:to>
                                        <p:strVal val="visible"/>
                                      </p:to>
                                    </p:set>
                                    <p:animEffect transition="in" filter="wipe(left)">
                                      <p:cBhvr>
                                        <p:cTn id="183" dur="500"/>
                                        <p:tgtEl>
                                          <p:spTgt spid="3">
                                            <p:graphicEl>
                                              <a:chart seriesIdx="-4" categoryIdx="43" bldStep="category"/>
                                            </p:graphicEl>
                                          </p:spTgt>
                                        </p:tgtEl>
                                      </p:cBhvr>
                                    </p:animEffect>
                                  </p:childTnLst>
                                </p:cTn>
                              </p:par>
                            </p:childTnLst>
                          </p:cTn>
                        </p:par>
                        <p:par>
                          <p:cTn id="184" fill="hold">
                            <p:stCondLst>
                              <p:cond delay="22500"/>
                            </p:stCondLst>
                            <p:childTnLst>
                              <p:par>
                                <p:cTn id="185" presetID="22" presetClass="entr" presetSubtype="8" fill="hold" grpId="0" nodeType="afterEffect">
                                  <p:stCondLst>
                                    <p:cond delay="0"/>
                                  </p:stCondLst>
                                  <p:childTnLst>
                                    <p:set>
                                      <p:cBhvr>
                                        <p:cTn id="186" dur="1" fill="hold">
                                          <p:stCondLst>
                                            <p:cond delay="0"/>
                                          </p:stCondLst>
                                        </p:cTn>
                                        <p:tgtEl>
                                          <p:spTgt spid="3">
                                            <p:graphicEl>
                                              <a:chart seriesIdx="-4" categoryIdx="44" bldStep="category"/>
                                            </p:graphicEl>
                                          </p:spTgt>
                                        </p:tgtEl>
                                        <p:attrNameLst>
                                          <p:attrName>style.visibility</p:attrName>
                                        </p:attrNameLst>
                                      </p:cBhvr>
                                      <p:to>
                                        <p:strVal val="visible"/>
                                      </p:to>
                                    </p:set>
                                    <p:animEffect transition="in" filter="wipe(left)">
                                      <p:cBhvr>
                                        <p:cTn id="187" dur="500"/>
                                        <p:tgtEl>
                                          <p:spTgt spid="3">
                                            <p:graphicEl>
                                              <a:chart seriesIdx="-4" categoryIdx="44" bldStep="category"/>
                                            </p:graphicEl>
                                          </p:spTgt>
                                        </p:tgtEl>
                                      </p:cBhvr>
                                    </p:animEffect>
                                  </p:childTnLst>
                                </p:cTn>
                              </p:par>
                            </p:childTnLst>
                          </p:cTn>
                        </p:par>
                        <p:par>
                          <p:cTn id="188" fill="hold">
                            <p:stCondLst>
                              <p:cond delay="23000"/>
                            </p:stCondLst>
                            <p:childTnLst>
                              <p:par>
                                <p:cTn id="189" presetID="22" presetClass="entr" presetSubtype="8" fill="hold" grpId="0" nodeType="afterEffect">
                                  <p:stCondLst>
                                    <p:cond delay="0"/>
                                  </p:stCondLst>
                                  <p:childTnLst>
                                    <p:set>
                                      <p:cBhvr>
                                        <p:cTn id="190" dur="1" fill="hold">
                                          <p:stCondLst>
                                            <p:cond delay="0"/>
                                          </p:stCondLst>
                                        </p:cTn>
                                        <p:tgtEl>
                                          <p:spTgt spid="3">
                                            <p:graphicEl>
                                              <a:chart seriesIdx="-4" categoryIdx="45" bldStep="category"/>
                                            </p:graphicEl>
                                          </p:spTgt>
                                        </p:tgtEl>
                                        <p:attrNameLst>
                                          <p:attrName>style.visibility</p:attrName>
                                        </p:attrNameLst>
                                      </p:cBhvr>
                                      <p:to>
                                        <p:strVal val="visible"/>
                                      </p:to>
                                    </p:set>
                                    <p:animEffect transition="in" filter="wipe(left)">
                                      <p:cBhvr>
                                        <p:cTn id="191" dur="500"/>
                                        <p:tgtEl>
                                          <p:spTgt spid="3">
                                            <p:graphicEl>
                                              <a:chart seriesIdx="-4" categoryIdx="45" bldStep="category"/>
                                            </p:graphicEl>
                                          </p:spTgt>
                                        </p:tgtEl>
                                      </p:cBhvr>
                                    </p:animEffect>
                                  </p:childTnLst>
                                </p:cTn>
                              </p:par>
                            </p:childTnLst>
                          </p:cTn>
                        </p:par>
                        <p:par>
                          <p:cTn id="192" fill="hold">
                            <p:stCondLst>
                              <p:cond delay="23500"/>
                            </p:stCondLst>
                            <p:childTnLst>
                              <p:par>
                                <p:cTn id="193" presetID="22" presetClass="entr" presetSubtype="8" fill="hold" grpId="0" nodeType="afterEffect">
                                  <p:stCondLst>
                                    <p:cond delay="0"/>
                                  </p:stCondLst>
                                  <p:childTnLst>
                                    <p:set>
                                      <p:cBhvr>
                                        <p:cTn id="194" dur="1" fill="hold">
                                          <p:stCondLst>
                                            <p:cond delay="0"/>
                                          </p:stCondLst>
                                        </p:cTn>
                                        <p:tgtEl>
                                          <p:spTgt spid="3">
                                            <p:graphicEl>
                                              <a:chart seriesIdx="-4" categoryIdx="46" bldStep="category"/>
                                            </p:graphicEl>
                                          </p:spTgt>
                                        </p:tgtEl>
                                        <p:attrNameLst>
                                          <p:attrName>style.visibility</p:attrName>
                                        </p:attrNameLst>
                                      </p:cBhvr>
                                      <p:to>
                                        <p:strVal val="visible"/>
                                      </p:to>
                                    </p:set>
                                    <p:animEffect transition="in" filter="wipe(left)">
                                      <p:cBhvr>
                                        <p:cTn id="195" dur="500"/>
                                        <p:tgtEl>
                                          <p:spTgt spid="3">
                                            <p:graphicEl>
                                              <a:chart seriesIdx="-4" categoryIdx="46" bldStep="category"/>
                                            </p:graphicEl>
                                          </p:spTgt>
                                        </p:tgtEl>
                                      </p:cBhvr>
                                    </p:animEffect>
                                  </p:childTnLst>
                                </p:cTn>
                              </p:par>
                            </p:childTnLst>
                          </p:cTn>
                        </p:par>
                        <p:par>
                          <p:cTn id="196" fill="hold">
                            <p:stCondLst>
                              <p:cond delay="24000"/>
                            </p:stCondLst>
                            <p:childTnLst>
                              <p:par>
                                <p:cTn id="197" presetID="22" presetClass="entr" presetSubtype="8" fill="hold" grpId="0" nodeType="afterEffect">
                                  <p:stCondLst>
                                    <p:cond delay="0"/>
                                  </p:stCondLst>
                                  <p:childTnLst>
                                    <p:set>
                                      <p:cBhvr>
                                        <p:cTn id="198" dur="1" fill="hold">
                                          <p:stCondLst>
                                            <p:cond delay="0"/>
                                          </p:stCondLst>
                                        </p:cTn>
                                        <p:tgtEl>
                                          <p:spTgt spid="3">
                                            <p:graphicEl>
                                              <a:chart seriesIdx="-4" categoryIdx="47" bldStep="category"/>
                                            </p:graphicEl>
                                          </p:spTgt>
                                        </p:tgtEl>
                                        <p:attrNameLst>
                                          <p:attrName>style.visibility</p:attrName>
                                        </p:attrNameLst>
                                      </p:cBhvr>
                                      <p:to>
                                        <p:strVal val="visible"/>
                                      </p:to>
                                    </p:set>
                                    <p:animEffect transition="in" filter="wipe(left)">
                                      <p:cBhvr>
                                        <p:cTn id="199" dur="500"/>
                                        <p:tgtEl>
                                          <p:spTgt spid="3">
                                            <p:graphicEl>
                                              <a:chart seriesIdx="-4" categoryIdx="47" bldStep="category"/>
                                            </p:graphicEl>
                                          </p:spTgt>
                                        </p:tgtEl>
                                      </p:cBhvr>
                                    </p:animEffect>
                                  </p:childTnLst>
                                </p:cTn>
                              </p:par>
                            </p:childTnLst>
                          </p:cTn>
                        </p:par>
                        <p:par>
                          <p:cTn id="200" fill="hold">
                            <p:stCondLst>
                              <p:cond delay="24500"/>
                            </p:stCondLst>
                            <p:childTnLst>
                              <p:par>
                                <p:cTn id="201" presetID="22" presetClass="entr" presetSubtype="8" fill="hold" grpId="0" nodeType="afterEffect">
                                  <p:stCondLst>
                                    <p:cond delay="0"/>
                                  </p:stCondLst>
                                  <p:childTnLst>
                                    <p:set>
                                      <p:cBhvr>
                                        <p:cTn id="202" dur="1" fill="hold">
                                          <p:stCondLst>
                                            <p:cond delay="0"/>
                                          </p:stCondLst>
                                        </p:cTn>
                                        <p:tgtEl>
                                          <p:spTgt spid="3">
                                            <p:graphicEl>
                                              <a:chart seriesIdx="-4" categoryIdx="48" bldStep="category"/>
                                            </p:graphicEl>
                                          </p:spTgt>
                                        </p:tgtEl>
                                        <p:attrNameLst>
                                          <p:attrName>style.visibility</p:attrName>
                                        </p:attrNameLst>
                                      </p:cBhvr>
                                      <p:to>
                                        <p:strVal val="visible"/>
                                      </p:to>
                                    </p:set>
                                    <p:animEffect transition="in" filter="wipe(left)">
                                      <p:cBhvr>
                                        <p:cTn id="203" dur="500"/>
                                        <p:tgtEl>
                                          <p:spTgt spid="3">
                                            <p:graphicEl>
                                              <a:chart seriesIdx="-4" categoryIdx="48" bldStep="category"/>
                                            </p:graphicEl>
                                          </p:spTgt>
                                        </p:tgtEl>
                                      </p:cBhvr>
                                    </p:animEffect>
                                  </p:childTnLst>
                                </p:cTn>
                              </p:par>
                            </p:childTnLst>
                          </p:cTn>
                        </p:par>
                        <p:par>
                          <p:cTn id="204" fill="hold">
                            <p:stCondLst>
                              <p:cond delay="25000"/>
                            </p:stCondLst>
                            <p:childTnLst>
                              <p:par>
                                <p:cTn id="205" presetID="22" presetClass="entr" presetSubtype="8" fill="hold" grpId="0" nodeType="afterEffect">
                                  <p:stCondLst>
                                    <p:cond delay="0"/>
                                  </p:stCondLst>
                                  <p:childTnLst>
                                    <p:set>
                                      <p:cBhvr>
                                        <p:cTn id="206" dur="1" fill="hold">
                                          <p:stCondLst>
                                            <p:cond delay="0"/>
                                          </p:stCondLst>
                                        </p:cTn>
                                        <p:tgtEl>
                                          <p:spTgt spid="3">
                                            <p:graphicEl>
                                              <a:chart seriesIdx="-4" categoryIdx="49" bldStep="category"/>
                                            </p:graphicEl>
                                          </p:spTgt>
                                        </p:tgtEl>
                                        <p:attrNameLst>
                                          <p:attrName>style.visibility</p:attrName>
                                        </p:attrNameLst>
                                      </p:cBhvr>
                                      <p:to>
                                        <p:strVal val="visible"/>
                                      </p:to>
                                    </p:set>
                                    <p:animEffect transition="in" filter="wipe(left)">
                                      <p:cBhvr>
                                        <p:cTn id="207" dur="500"/>
                                        <p:tgtEl>
                                          <p:spTgt spid="3">
                                            <p:graphicEl>
                                              <a:chart seriesIdx="-4" categoryIdx="49" bldStep="category"/>
                                            </p:graphicEl>
                                          </p:spTgt>
                                        </p:tgtEl>
                                      </p:cBhvr>
                                    </p:animEffect>
                                  </p:childTnLst>
                                </p:cTn>
                              </p:par>
                            </p:childTnLst>
                          </p:cTn>
                        </p:par>
                        <p:par>
                          <p:cTn id="208" fill="hold">
                            <p:stCondLst>
                              <p:cond delay="25500"/>
                            </p:stCondLst>
                            <p:childTnLst>
                              <p:par>
                                <p:cTn id="209" presetID="22" presetClass="entr" presetSubtype="8" fill="hold" grpId="0" nodeType="afterEffect">
                                  <p:stCondLst>
                                    <p:cond delay="0"/>
                                  </p:stCondLst>
                                  <p:childTnLst>
                                    <p:set>
                                      <p:cBhvr>
                                        <p:cTn id="210" dur="1" fill="hold">
                                          <p:stCondLst>
                                            <p:cond delay="0"/>
                                          </p:stCondLst>
                                        </p:cTn>
                                        <p:tgtEl>
                                          <p:spTgt spid="3">
                                            <p:graphicEl>
                                              <a:chart seriesIdx="-4" categoryIdx="50" bldStep="category"/>
                                            </p:graphicEl>
                                          </p:spTgt>
                                        </p:tgtEl>
                                        <p:attrNameLst>
                                          <p:attrName>style.visibility</p:attrName>
                                        </p:attrNameLst>
                                      </p:cBhvr>
                                      <p:to>
                                        <p:strVal val="visible"/>
                                      </p:to>
                                    </p:set>
                                    <p:animEffect transition="in" filter="wipe(left)">
                                      <p:cBhvr>
                                        <p:cTn id="211" dur="500"/>
                                        <p:tgtEl>
                                          <p:spTgt spid="3">
                                            <p:graphicEl>
                                              <a:chart seriesIdx="-4" categoryIdx="50" bldStep="category"/>
                                            </p:graphicEl>
                                          </p:spTgt>
                                        </p:tgtEl>
                                      </p:cBhvr>
                                    </p:animEffect>
                                  </p:childTnLst>
                                </p:cTn>
                              </p:par>
                            </p:childTnLst>
                          </p:cTn>
                        </p:par>
                        <p:par>
                          <p:cTn id="212" fill="hold">
                            <p:stCondLst>
                              <p:cond delay="26000"/>
                            </p:stCondLst>
                            <p:childTnLst>
                              <p:par>
                                <p:cTn id="213" presetID="22" presetClass="entr" presetSubtype="8" fill="hold" grpId="0" nodeType="afterEffect">
                                  <p:stCondLst>
                                    <p:cond delay="0"/>
                                  </p:stCondLst>
                                  <p:childTnLst>
                                    <p:set>
                                      <p:cBhvr>
                                        <p:cTn id="214" dur="1" fill="hold">
                                          <p:stCondLst>
                                            <p:cond delay="0"/>
                                          </p:stCondLst>
                                        </p:cTn>
                                        <p:tgtEl>
                                          <p:spTgt spid="3">
                                            <p:graphicEl>
                                              <a:chart seriesIdx="-4" categoryIdx="51" bldStep="category"/>
                                            </p:graphicEl>
                                          </p:spTgt>
                                        </p:tgtEl>
                                        <p:attrNameLst>
                                          <p:attrName>style.visibility</p:attrName>
                                        </p:attrNameLst>
                                      </p:cBhvr>
                                      <p:to>
                                        <p:strVal val="visible"/>
                                      </p:to>
                                    </p:set>
                                    <p:animEffect transition="in" filter="wipe(left)">
                                      <p:cBhvr>
                                        <p:cTn id="215" dur="500"/>
                                        <p:tgtEl>
                                          <p:spTgt spid="3">
                                            <p:graphicEl>
                                              <a:chart seriesIdx="-4" categoryIdx="51" bldStep="category"/>
                                            </p:graphicEl>
                                          </p:spTgt>
                                        </p:tgtEl>
                                      </p:cBhvr>
                                    </p:animEffect>
                                  </p:childTnLst>
                                </p:cTn>
                              </p:par>
                            </p:childTnLst>
                          </p:cTn>
                        </p:par>
                        <p:par>
                          <p:cTn id="216" fill="hold">
                            <p:stCondLst>
                              <p:cond delay="26500"/>
                            </p:stCondLst>
                            <p:childTnLst>
                              <p:par>
                                <p:cTn id="217" presetID="22" presetClass="entr" presetSubtype="8" fill="hold" grpId="0" nodeType="afterEffect">
                                  <p:stCondLst>
                                    <p:cond delay="0"/>
                                  </p:stCondLst>
                                  <p:childTnLst>
                                    <p:set>
                                      <p:cBhvr>
                                        <p:cTn id="218" dur="1" fill="hold">
                                          <p:stCondLst>
                                            <p:cond delay="0"/>
                                          </p:stCondLst>
                                        </p:cTn>
                                        <p:tgtEl>
                                          <p:spTgt spid="3">
                                            <p:graphicEl>
                                              <a:chart seriesIdx="-4" categoryIdx="52" bldStep="category"/>
                                            </p:graphicEl>
                                          </p:spTgt>
                                        </p:tgtEl>
                                        <p:attrNameLst>
                                          <p:attrName>style.visibility</p:attrName>
                                        </p:attrNameLst>
                                      </p:cBhvr>
                                      <p:to>
                                        <p:strVal val="visible"/>
                                      </p:to>
                                    </p:set>
                                    <p:animEffect transition="in" filter="wipe(left)">
                                      <p:cBhvr>
                                        <p:cTn id="219" dur="500"/>
                                        <p:tgtEl>
                                          <p:spTgt spid="3">
                                            <p:graphicEl>
                                              <a:chart seriesIdx="-4" categoryIdx="52" bldStep="category"/>
                                            </p:graphicEl>
                                          </p:spTgt>
                                        </p:tgtEl>
                                      </p:cBhvr>
                                    </p:animEffect>
                                  </p:childTnLst>
                                </p:cTn>
                              </p:par>
                            </p:childTnLst>
                          </p:cTn>
                        </p:par>
                        <p:par>
                          <p:cTn id="220" fill="hold">
                            <p:stCondLst>
                              <p:cond delay="27000"/>
                            </p:stCondLst>
                            <p:childTnLst>
                              <p:par>
                                <p:cTn id="221" presetID="22" presetClass="entr" presetSubtype="8" fill="hold" grpId="0" nodeType="afterEffect">
                                  <p:stCondLst>
                                    <p:cond delay="0"/>
                                  </p:stCondLst>
                                  <p:childTnLst>
                                    <p:set>
                                      <p:cBhvr>
                                        <p:cTn id="222" dur="1" fill="hold">
                                          <p:stCondLst>
                                            <p:cond delay="0"/>
                                          </p:stCondLst>
                                        </p:cTn>
                                        <p:tgtEl>
                                          <p:spTgt spid="3">
                                            <p:graphicEl>
                                              <a:chart seriesIdx="-4" categoryIdx="53" bldStep="category"/>
                                            </p:graphicEl>
                                          </p:spTgt>
                                        </p:tgtEl>
                                        <p:attrNameLst>
                                          <p:attrName>style.visibility</p:attrName>
                                        </p:attrNameLst>
                                      </p:cBhvr>
                                      <p:to>
                                        <p:strVal val="visible"/>
                                      </p:to>
                                    </p:set>
                                    <p:animEffect transition="in" filter="wipe(left)">
                                      <p:cBhvr>
                                        <p:cTn id="223" dur="500"/>
                                        <p:tgtEl>
                                          <p:spTgt spid="3">
                                            <p:graphicEl>
                                              <a:chart seriesIdx="-4" categoryIdx="53" bldStep="category"/>
                                            </p:graphicEl>
                                          </p:spTgt>
                                        </p:tgtEl>
                                      </p:cBhvr>
                                    </p:animEffect>
                                  </p:childTnLst>
                                </p:cTn>
                              </p:par>
                            </p:childTnLst>
                          </p:cTn>
                        </p:par>
                        <p:par>
                          <p:cTn id="224" fill="hold">
                            <p:stCondLst>
                              <p:cond delay="27500"/>
                            </p:stCondLst>
                            <p:childTnLst>
                              <p:par>
                                <p:cTn id="225" presetID="22" presetClass="entr" presetSubtype="8" fill="hold" grpId="0" nodeType="afterEffect">
                                  <p:stCondLst>
                                    <p:cond delay="0"/>
                                  </p:stCondLst>
                                  <p:childTnLst>
                                    <p:set>
                                      <p:cBhvr>
                                        <p:cTn id="226" dur="1" fill="hold">
                                          <p:stCondLst>
                                            <p:cond delay="0"/>
                                          </p:stCondLst>
                                        </p:cTn>
                                        <p:tgtEl>
                                          <p:spTgt spid="3">
                                            <p:graphicEl>
                                              <a:chart seriesIdx="-4" categoryIdx="54" bldStep="category"/>
                                            </p:graphicEl>
                                          </p:spTgt>
                                        </p:tgtEl>
                                        <p:attrNameLst>
                                          <p:attrName>style.visibility</p:attrName>
                                        </p:attrNameLst>
                                      </p:cBhvr>
                                      <p:to>
                                        <p:strVal val="visible"/>
                                      </p:to>
                                    </p:set>
                                    <p:animEffect transition="in" filter="wipe(left)">
                                      <p:cBhvr>
                                        <p:cTn id="227" dur="500"/>
                                        <p:tgtEl>
                                          <p:spTgt spid="3">
                                            <p:graphicEl>
                                              <a:chart seriesIdx="-4" categoryIdx="54" bldStep="category"/>
                                            </p:graphicEl>
                                          </p:spTgt>
                                        </p:tgtEl>
                                      </p:cBhvr>
                                    </p:animEffect>
                                  </p:childTnLst>
                                </p:cTn>
                              </p:par>
                            </p:childTnLst>
                          </p:cTn>
                        </p:par>
                        <p:par>
                          <p:cTn id="228" fill="hold">
                            <p:stCondLst>
                              <p:cond delay="28000"/>
                            </p:stCondLst>
                            <p:childTnLst>
                              <p:par>
                                <p:cTn id="229" presetID="22" presetClass="entr" presetSubtype="8" fill="hold" grpId="0" nodeType="afterEffect">
                                  <p:stCondLst>
                                    <p:cond delay="0"/>
                                  </p:stCondLst>
                                  <p:childTnLst>
                                    <p:set>
                                      <p:cBhvr>
                                        <p:cTn id="230" dur="1" fill="hold">
                                          <p:stCondLst>
                                            <p:cond delay="0"/>
                                          </p:stCondLst>
                                        </p:cTn>
                                        <p:tgtEl>
                                          <p:spTgt spid="3">
                                            <p:graphicEl>
                                              <a:chart seriesIdx="-4" categoryIdx="55" bldStep="category"/>
                                            </p:graphicEl>
                                          </p:spTgt>
                                        </p:tgtEl>
                                        <p:attrNameLst>
                                          <p:attrName>style.visibility</p:attrName>
                                        </p:attrNameLst>
                                      </p:cBhvr>
                                      <p:to>
                                        <p:strVal val="visible"/>
                                      </p:to>
                                    </p:set>
                                    <p:animEffect transition="in" filter="wipe(left)">
                                      <p:cBhvr>
                                        <p:cTn id="231" dur="500"/>
                                        <p:tgtEl>
                                          <p:spTgt spid="3">
                                            <p:graphicEl>
                                              <a:chart seriesIdx="-4" categoryIdx="55" bldStep="category"/>
                                            </p:graphicEl>
                                          </p:spTgt>
                                        </p:tgtEl>
                                      </p:cBhvr>
                                    </p:animEffect>
                                  </p:childTnLst>
                                </p:cTn>
                              </p:par>
                            </p:childTnLst>
                          </p:cTn>
                        </p:par>
                        <p:par>
                          <p:cTn id="232" fill="hold">
                            <p:stCondLst>
                              <p:cond delay="28500"/>
                            </p:stCondLst>
                            <p:childTnLst>
                              <p:par>
                                <p:cTn id="233" presetID="22" presetClass="entr" presetSubtype="8" fill="hold" grpId="0" nodeType="afterEffect">
                                  <p:stCondLst>
                                    <p:cond delay="0"/>
                                  </p:stCondLst>
                                  <p:childTnLst>
                                    <p:set>
                                      <p:cBhvr>
                                        <p:cTn id="234" dur="1" fill="hold">
                                          <p:stCondLst>
                                            <p:cond delay="0"/>
                                          </p:stCondLst>
                                        </p:cTn>
                                        <p:tgtEl>
                                          <p:spTgt spid="3">
                                            <p:graphicEl>
                                              <a:chart seriesIdx="-4" categoryIdx="56" bldStep="category"/>
                                            </p:graphicEl>
                                          </p:spTgt>
                                        </p:tgtEl>
                                        <p:attrNameLst>
                                          <p:attrName>style.visibility</p:attrName>
                                        </p:attrNameLst>
                                      </p:cBhvr>
                                      <p:to>
                                        <p:strVal val="visible"/>
                                      </p:to>
                                    </p:set>
                                    <p:animEffect transition="in" filter="wipe(left)">
                                      <p:cBhvr>
                                        <p:cTn id="235" dur="500"/>
                                        <p:tgtEl>
                                          <p:spTgt spid="3">
                                            <p:graphicEl>
                                              <a:chart seriesIdx="-4" categoryIdx="56" bldStep="category"/>
                                            </p:graphicEl>
                                          </p:spTgt>
                                        </p:tgtEl>
                                      </p:cBhvr>
                                    </p:animEffect>
                                  </p:childTnLst>
                                </p:cTn>
                              </p:par>
                            </p:childTnLst>
                          </p:cTn>
                        </p:par>
                        <p:par>
                          <p:cTn id="236" fill="hold">
                            <p:stCondLst>
                              <p:cond delay="29000"/>
                            </p:stCondLst>
                            <p:childTnLst>
                              <p:par>
                                <p:cTn id="237" presetID="22" presetClass="entr" presetSubtype="8" fill="hold" grpId="0" nodeType="afterEffect">
                                  <p:stCondLst>
                                    <p:cond delay="0"/>
                                  </p:stCondLst>
                                  <p:childTnLst>
                                    <p:set>
                                      <p:cBhvr>
                                        <p:cTn id="238" dur="1" fill="hold">
                                          <p:stCondLst>
                                            <p:cond delay="0"/>
                                          </p:stCondLst>
                                        </p:cTn>
                                        <p:tgtEl>
                                          <p:spTgt spid="3">
                                            <p:graphicEl>
                                              <a:chart seriesIdx="-4" categoryIdx="57" bldStep="category"/>
                                            </p:graphicEl>
                                          </p:spTgt>
                                        </p:tgtEl>
                                        <p:attrNameLst>
                                          <p:attrName>style.visibility</p:attrName>
                                        </p:attrNameLst>
                                      </p:cBhvr>
                                      <p:to>
                                        <p:strVal val="visible"/>
                                      </p:to>
                                    </p:set>
                                    <p:animEffect transition="in" filter="wipe(left)">
                                      <p:cBhvr>
                                        <p:cTn id="239" dur="500"/>
                                        <p:tgtEl>
                                          <p:spTgt spid="3">
                                            <p:graphicEl>
                                              <a:chart seriesIdx="-4" categoryIdx="57" bldStep="category"/>
                                            </p:graphicEl>
                                          </p:spTgt>
                                        </p:tgtEl>
                                      </p:cBhvr>
                                    </p:animEffect>
                                  </p:childTnLst>
                                </p:cTn>
                              </p:par>
                            </p:childTnLst>
                          </p:cTn>
                        </p:par>
                        <p:par>
                          <p:cTn id="240" fill="hold">
                            <p:stCondLst>
                              <p:cond delay="29500"/>
                            </p:stCondLst>
                            <p:childTnLst>
                              <p:par>
                                <p:cTn id="241" presetID="22" presetClass="entr" presetSubtype="8" fill="hold" grpId="0" nodeType="afterEffect">
                                  <p:stCondLst>
                                    <p:cond delay="0"/>
                                  </p:stCondLst>
                                  <p:childTnLst>
                                    <p:set>
                                      <p:cBhvr>
                                        <p:cTn id="242" dur="1" fill="hold">
                                          <p:stCondLst>
                                            <p:cond delay="0"/>
                                          </p:stCondLst>
                                        </p:cTn>
                                        <p:tgtEl>
                                          <p:spTgt spid="3">
                                            <p:graphicEl>
                                              <a:chart seriesIdx="-4" categoryIdx="58" bldStep="category"/>
                                            </p:graphicEl>
                                          </p:spTgt>
                                        </p:tgtEl>
                                        <p:attrNameLst>
                                          <p:attrName>style.visibility</p:attrName>
                                        </p:attrNameLst>
                                      </p:cBhvr>
                                      <p:to>
                                        <p:strVal val="visible"/>
                                      </p:to>
                                    </p:set>
                                    <p:animEffect transition="in" filter="wipe(left)">
                                      <p:cBhvr>
                                        <p:cTn id="243" dur="500"/>
                                        <p:tgtEl>
                                          <p:spTgt spid="3">
                                            <p:graphicEl>
                                              <a:chart seriesIdx="-4" categoryIdx="58" bldStep="category"/>
                                            </p:graphicEl>
                                          </p:spTgt>
                                        </p:tgtEl>
                                      </p:cBhvr>
                                    </p:animEffect>
                                  </p:childTnLst>
                                </p:cTn>
                              </p:par>
                            </p:childTnLst>
                          </p:cTn>
                        </p:par>
                        <p:par>
                          <p:cTn id="244" fill="hold">
                            <p:stCondLst>
                              <p:cond delay="30000"/>
                            </p:stCondLst>
                            <p:childTnLst>
                              <p:par>
                                <p:cTn id="245" presetID="22" presetClass="entr" presetSubtype="8" fill="hold" grpId="0" nodeType="afterEffect">
                                  <p:stCondLst>
                                    <p:cond delay="0"/>
                                  </p:stCondLst>
                                  <p:childTnLst>
                                    <p:set>
                                      <p:cBhvr>
                                        <p:cTn id="246" dur="1" fill="hold">
                                          <p:stCondLst>
                                            <p:cond delay="0"/>
                                          </p:stCondLst>
                                        </p:cTn>
                                        <p:tgtEl>
                                          <p:spTgt spid="3">
                                            <p:graphicEl>
                                              <a:chart seriesIdx="-4" categoryIdx="59" bldStep="category"/>
                                            </p:graphicEl>
                                          </p:spTgt>
                                        </p:tgtEl>
                                        <p:attrNameLst>
                                          <p:attrName>style.visibility</p:attrName>
                                        </p:attrNameLst>
                                      </p:cBhvr>
                                      <p:to>
                                        <p:strVal val="visible"/>
                                      </p:to>
                                    </p:set>
                                    <p:animEffect transition="in" filter="wipe(left)">
                                      <p:cBhvr>
                                        <p:cTn id="247" dur="500"/>
                                        <p:tgtEl>
                                          <p:spTgt spid="3">
                                            <p:graphicEl>
                                              <a:chart seriesIdx="-4" categoryIdx="59" bldStep="category"/>
                                            </p:graphicEl>
                                          </p:spTgt>
                                        </p:tgtEl>
                                      </p:cBhvr>
                                    </p:animEffect>
                                  </p:childTnLst>
                                </p:cTn>
                              </p:par>
                            </p:childTnLst>
                          </p:cTn>
                        </p:par>
                        <p:par>
                          <p:cTn id="248" fill="hold">
                            <p:stCondLst>
                              <p:cond delay="30500"/>
                            </p:stCondLst>
                            <p:childTnLst>
                              <p:par>
                                <p:cTn id="249" presetID="22" presetClass="entr" presetSubtype="8" fill="hold" grpId="0" nodeType="afterEffect">
                                  <p:stCondLst>
                                    <p:cond delay="0"/>
                                  </p:stCondLst>
                                  <p:childTnLst>
                                    <p:set>
                                      <p:cBhvr>
                                        <p:cTn id="250" dur="1" fill="hold">
                                          <p:stCondLst>
                                            <p:cond delay="0"/>
                                          </p:stCondLst>
                                        </p:cTn>
                                        <p:tgtEl>
                                          <p:spTgt spid="3">
                                            <p:graphicEl>
                                              <a:chart seriesIdx="-4" categoryIdx="60" bldStep="category"/>
                                            </p:graphicEl>
                                          </p:spTgt>
                                        </p:tgtEl>
                                        <p:attrNameLst>
                                          <p:attrName>style.visibility</p:attrName>
                                        </p:attrNameLst>
                                      </p:cBhvr>
                                      <p:to>
                                        <p:strVal val="visible"/>
                                      </p:to>
                                    </p:set>
                                    <p:animEffect transition="in" filter="wipe(left)">
                                      <p:cBhvr>
                                        <p:cTn id="251" dur="500"/>
                                        <p:tgtEl>
                                          <p:spTgt spid="3">
                                            <p:graphicEl>
                                              <a:chart seriesIdx="-4" categoryIdx="60" bldStep="category"/>
                                            </p:graphicEl>
                                          </p:spTgt>
                                        </p:tgtEl>
                                      </p:cBhvr>
                                    </p:animEffect>
                                  </p:childTnLst>
                                </p:cTn>
                              </p:par>
                            </p:childTnLst>
                          </p:cTn>
                        </p:par>
                        <p:par>
                          <p:cTn id="252" fill="hold">
                            <p:stCondLst>
                              <p:cond delay="31000"/>
                            </p:stCondLst>
                            <p:childTnLst>
                              <p:par>
                                <p:cTn id="253" presetID="22" presetClass="entr" presetSubtype="8" fill="hold" grpId="0" nodeType="afterEffect">
                                  <p:stCondLst>
                                    <p:cond delay="0"/>
                                  </p:stCondLst>
                                  <p:childTnLst>
                                    <p:set>
                                      <p:cBhvr>
                                        <p:cTn id="254" dur="1" fill="hold">
                                          <p:stCondLst>
                                            <p:cond delay="0"/>
                                          </p:stCondLst>
                                        </p:cTn>
                                        <p:tgtEl>
                                          <p:spTgt spid="3">
                                            <p:graphicEl>
                                              <a:chart seriesIdx="-4" categoryIdx="61" bldStep="category"/>
                                            </p:graphicEl>
                                          </p:spTgt>
                                        </p:tgtEl>
                                        <p:attrNameLst>
                                          <p:attrName>style.visibility</p:attrName>
                                        </p:attrNameLst>
                                      </p:cBhvr>
                                      <p:to>
                                        <p:strVal val="visible"/>
                                      </p:to>
                                    </p:set>
                                    <p:animEffect transition="in" filter="wipe(left)">
                                      <p:cBhvr>
                                        <p:cTn id="255" dur="500"/>
                                        <p:tgtEl>
                                          <p:spTgt spid="3">
                                            <p:graphicEl>
                                              <a:chart seriesIdx="-4" categoryIdx="61" bldStep="category"/>
                                            </p:graphicEl>
                                          </p:spTgt>
                                        </p:tgtEl>
                                      </p:cBhvr>
                                    </p:animEffect>
                                  </p:childTnLst>
                                </p:cTn>
                              </p:par>
                            </p:childTnLst>
                          </p:cTn>
                        </p:par>
                        <p:par>
                          <p:cTn id="256" fill="hold">
                            <p:stCondLst>
                              <p:cond delay="31500"/>
                            </p:stCondLst>
                            <p:childTnLst>
                              <p:par>
                                <p:cTn id="257" presetID="22" presetClass="entr" presetSubtype="8" fill="hold" grpId="0" nodeType="afterEffect">
                                  <p:stCondLst>
                                    <p:cond delay="0"/>
                                  </p:stCondLst>
                                  <p:childTnLst>
                                    <p:set>
                                      <p:cBhvr>
                                        <p:cTn id="258" dur="1" fill="hold">
                                          <p:stCondLst>
                                            <p:cond delay="0"/>
                                          </p:stCondLst>
                                        </p:cTn>
                                        <p:tgtEl>
                                          <p:spTgt spid="3">
                                            <p:graphicEl>
                                              <a:chart seriesIdx="-4" categoryIdx="62" bldStep="category"/>
                                            </p:graphicEl>
                                          </p:spTgt>
                                        </p:tgtEl>
                                        <p:attrNameLst>
                                          <p:attrName>style.visibility</p:attrName>
                                        </p:attrNameLst>
                                      </p:cBhvr>
                                      <p:to>
                                        <p:strVal val="visible"/>
                                      </p:to>
                                    </p:set>
                                    <p:animEffect transition="in" filter="wipe(left)">
                                      <p:cBhvr>
                                        <p:cTn id="259" dur="500"/>
                                        <p:tgtEl>
                                          <p:spTgt spid="3">
                                            <p:graphicEl>
                                              <a:chart seriesIdx="-4" categoryIdx="62" bldStep="category"/>
                                            </p:graphicEl>
                                          </p:spTgt>
                                        </p:tgtEl>
                                      </p:cBhvr>
                                    </p:animEffect>
                                  </p:childTnLst>
                                </p:cTn>
                              </p:par>
                            </p:childTnLst>
                          </p:cTn>
                        </p:par>
                        <p:par>
                          <p:cTn id="260" fill="hold">
                            <p:stCondLst>
                              <p:cond delay="32000"/>
                            </p:stCondLst>
                            <p:childTnLst>
                              <p:par>
                                <p:cTn id="261" presetID="22" presetClass="entr" presetSubtype="8" fill="hold" grpId="0" nodeType="afterEffect">
                                  <p:stCondLst>
                                    <p:cond delay="0"/>
                                  </p:stCondLst>
                                  <p:childTnLst>
                                    <p:set>
                                      <p:cBhvr>
                                        <p:cTn id="262" dur="1" fill="hold">
                                          <p:stCondLst>
                                            <p:cond delay="0"/>
                                          </p:stCondLst>
                                        </p:cTn>
                                        <p:tgtEl>
                                          <p:spTgt spid="3">
                                            <p:graphicEl>
                                              <a:chart seriesIdx="-4" categoryIdx="63" bldStep="category"/>
                                            </p:graphicEl>
                                          </p:spTgt>
                                        </p:tgtEl>
                                        <p:attrNameLst>
                                          <p:attrName>style.visibility</p:attrName>
                                        </p:attrNameLst>
                                      </p:cBhvr>
                                      <p:to>
                                        <p:strVal val="visible"/>
                                      </p:to>
                                    </p:set>
                                    <p:animEffect transition="in" filter="wipe(left)">
                                      <p:cBhvr>
                                        <p:cTn id="263" dur="500"/>
                                        <p:tgtEl>
                                          <p:spTgt spid="3">
                                            <p:graphicEl>
                                              <a:chart seriesIdx="-4" categoryIdx="63" bldStep="category"/>
                                            </p:graphicEl>
                                          </p:spTgt>
                                        </p:tgtEl>
                                      </p:cBhvr>
                                    </p:animEffect>
                                  </p:childTnLst>
                                </p:cTn>
                              </p:par>
                            </p:childTnLst>
                          </p:cTn>
                        </p:par>
                        <p:par>
                          <p:cTn id="264" fill="hold">
                            <p:stCondLst>
                              <p:cond delay="32500"/>
                            </p:stCondLst>
                            <p:childTnLst>
                              <p:par>
                                <p:cTn id="265" presetID="22" presetClass="entr" presetSubtype="8" fill="hold" grpId="0" nodeType="afterEffect">
                                  <p:stCondLst>
                                    <p:cond delay="0"/>
                                  </p:stCondLst>
                                  <p:childTnLst>
                                    <p:set>
                                      <p:cBhvr>
                                        <p:cTn id="266" dur="1" fill="hold">
                                          <p:stCondLst>
                                            <p:cond delay="0"/>
                                          </p:stCondLst>
                                        </p:cTn>
                                        <p:tgtEl>
                                          <p:spTgt spid="3">
                                            <p:graphicEl>
                                              <a:chart seriesIdx="-4" categoryIdx="64" bldStep="category"/>
                                            </p:graphicEl>
                                          </p:spTgt>
                                        </p:tgtEl>
                                        <p:attrNameLst>
                                          <p:attrName>style.visibility</p:attrName>
                                        </p:attrNameLst>
                                      </p:cBhvr>
                                      <p:to>
                                        <p:strVal val="visible"/>
                                      </p:to>
                                    </p:set>
                                    <p:animEffect transition="in" filter="wipe(left)">
                                      <p:cBhvr>
                                        <p:cTn id="267" dur="500"/>
                                        <p:tgtEl>
                                          <p:spTgt spid="3">
                                            <p:graphicEl>
                                              <a:chart seriesIdx="-4" categoryIdx="64" bldStep="category"/>
                                            </p:graphicEl>
                                          </p:spTgt>
                                        </p:tgtEl>
                                      </p:cBhvr>
                                    </p:animEffect>
                                  </p:childTnLst>
                                </p:cTn>
                              </p:par>
                            </p:childTnLst>
                          </p:cTn>
                        </p:par>
                        <p:par>
                          <p:cTn id="268" fill="hold">
                            <p:stCondLst>
                              <p:cond delay="33000"/>
                            </p:stCondLst>
                            <p:childTnLst>
                              <p:par>
                                <p:cTn id="269" presetID="22" presetClass="entr" presetSubtype="8" fill="hold" grpId="0" nodeType="afterEffect">
                                  <p:stCondLst>
                                    <p:cond delay="0"/>
                                  </p:stCondLst>
                                  <p:childTnLst>
                                    <p:set>
                                      <p:cBhvr>
                                        <p:cTn id="270" dur="1" fill="hold">
                                          <p:stCondLst>
                                            <p:cond delay="0"/>
                                          </p:stCondLst>
                                        </p:cTn>
                                        <p:tgtEl>
                                          <p:spTgt spid="3">
                                            <p:graphicEl>
                                              <a:chart seriesIdx="-4" categoryIdx="65" bldStep="category"/>
                                            </p:graphicEl>
                                          </p:spTgt>
                                        </p:tgtEl>
                                        <p:attrNameLst>
                                          <p:attrName>style.visibility</p:attrName>
                                        </p:attrNameLst>
                                      </p:cBhvr>
                                      <p:to>
                                        <p:strVal val="visible"/>
                                      </p:to>
                                    </p:set>
                                    <p:animEffect transition="in" filter="wipe(left)">
                                      <p:cBhvr>
                                        <p:cTn id="271" dur="500"/>
                                        <p:tgtEl>
                                          <p:spTgt spid="3">
                                            <p:graphicEl>
                                              <a:chart seriesIdx="-4" categoryIdx="65" bldStep="category"/>
                                            </p:graphicEl>
                                          </p:spTgt>
                                        </p:tgtEl>
                                      </p:cBhvr>
                                    </p:animEffect>
                                  </p:childTnLst>
                                </p:cTn>
                              </p:par>
                            </p:childTnLst>
                          </p:cTn>
                        </p:par>
                        <p:par>
                          <p:cTn id="272" fill="hold">
                            <p:stCondLst>
                              <p:cond delay="33500"/>
                            </p:stCondLst>
                            <p:childTnLst>
                              <p:par>
                                <p:cTn id="273" presetID="22" presetClass="entr" presetSubtype="8" fill="hold" grpId="0" nodeType="afterEffect">
                                  <p:stCondLst>
                                    <p:cond delay="0"/>
                                  </p:stCondLst>
                                  <p:childTnLst>
                                    <p:set>
                                      <p:cBhvr>
                                        <p:cTn id="274" dur="1" fill="hold">
                                          <p:stCondLst>
                                            <p:cond delay="0"/>
                                          </p:stCondLst>
                                        </p:cTn>
                                        <p:tgtEl>
                                          <p:spTgt spid="3">
                                            <p:graphicEl>
                                              <a:chart seriesIdx="-4" categoryIdx="66" bldStep="category"/>
                                            </p:graphicEl>
                                          </p:spTgt>
                                        </p:tgtEl>
                                        <p:attrNameLst>
                                          <p:attrName>style.visibility</p:attrName>
                                        </p:attrNameLst>
                                      </p:cBhvr>
                                      <p:to>
                                        <p:strVal val="visible"/>
                                      </p:to>
                                    </p:set>
                                    <p:animEffect transition="in" filter="wipe(left)">
                                      <p:cBhvr>
                                        <p:cTn id="275" dur="500"/>
                                        <p:tgtEl>
                                          <p:spTgt spid="3">
                                            <p:graphicEl>
                                              <a:chart seriesIdx="-4" categoryIdx="66" bldStep="category"/>
                                            </p:graphicEl>
                                          </p:spTgt>
                                        </p:tgtEl>
                                      </p:cBhvr>
                                    </p:animEffect>
                                  </p:childTnLst>
                                </p:cTn>
                              </p:par>
                            </p:childTnLst>
                          </p:cTn>
                        </p:par>
                        <p:par>
                          <p:cTn id="276" fill="hold">
                            <p:stCondLst>
                              <p:cond delay="34000"/>
                            </p:stCondLst>
                            <p:childTnLst>
                              <p:par>
                                <p:cTn id="277" presetID="22" presetClass="entr" presetSubtype="8" fill="hold" grpId="0" nodeType="afterEffect">
                                  <p:stCondLst>
                                    <p:cond delay="0"/>
                                  </p:stCondLst>
                                  <p:childTnLst>
                                    <p:set>
                                      <p:cBhvr>
                                        <p:cTn id="278" dur="1" fill="hold">
                                          <p:stCondLst>
                                            <p:cond delay="0"/>
                                          </p:stCondLst>
                                        </p:cTn>
                                        <p:tgtEl>
                                          <p:spTgt spid="3">
                                            <p:graphicEl>
                                              <a:chart seriesIdx="-4" categoryIdx="67" bldStep="category"/>
                                            </p:graphicEl>
                                          </p:spTgt>
                                        </p:tgtEl>
                                        <p:attrNameLst>
                                          <p:attrName>style.visibility</p:attrName>
                                        </p:attrNameLst>
                                      </p:cBhvr>
                                      <p:to>
                                        <p:strVal val="visible"/>
                                      </p:to>
                                    </p:set>
                                    <p:animEffect transition="in" filter="wipe(left)">
                                      <p:cBhvr>
                                        <p:cTn id="279" dur="500"/>
                                        <p:tgtEl>
                                          <p:spTgt spid="3">
                                            <p:graphicEl>
                                              <a:chart seriesIdx="-4" categoryIdx="67" bldStep="category"/>
                                            </p:graphicEl>
                                          </p:spTgt>
                                        </p:tgtEl>
                                      </p:cBhvr>
                                    </p:animEffect>
                                  </p:childTnLst>
                                </p:cTn>
                              </p:par>
                            </p:childTnLst>
                          </p:cTn>
                        </p:par>
                        <p:par>
                          <p:cTn id="280" fill="hold">
                            <p:stCondLst>
                              <p:cond delay="34500"/>
                            </p:stCondLst>
                            <p:childTnLst>
                              <p:par>
                                <p:cTn id="281" presetID="22" presetClass="entr" presetSubtype="8" fill="hold" grpId="0" nodeType="afterEffect">
                                  <p:stCondLst>
                                    <p:cond delay="0"/>
                                  </p:stCondLst>
                                  <p:childTnLst>
                                    <p:set>
                                      <p:cBhvr>
                                        <p:cTn id="282" dur="1" fill="hold">
                                          <p:stCondLst>
                                            <p:cond delay="0"/>
                                          </p:stCondLst>
                                        </p:cTn>
                                        <p:tgtEl>
                                          <p:spTgt spid="3">
                                            <p:graphicEl>
                                              <a:chart seriesIdx="-4" categoryIdx="68" bldStep="category"/>
                                            </p:graphicEl>
                                          </p:spTgt>
                                        </p:tgtEl>
                                        <p:attrNameLst>
                                          <p:attrName>style.visibility</p:attrName>
                                        </p:attrNameLst>
                                      </p:cBhvr>
                                      <p:to>
                                        <p:strVal val="visible"/>
                                      </p:to>
                                    </p:set>
                                    <p:animEffect transition="in" filter="wipe(left)">
                                      <p:cBhvr>
                                        <p:cTn id="283" dur="500"/>
                                        <p:tgtEl>
                                          <p:spTgt spid="3">
                                            <p:graphicEl>
                                              <a:chart seriesIdx="-4" categoryIdx="68" bldStep="category"/>
                                            </p:graphicEl>
                                          </p:spTgt>
                                        </p:tgtEl>
                                      </p:cBhvr>
                                    </p:animEffect>
                                  </p:childTnLst>
                                </p:cTn>
                              </p:par>
                            </p:childTnLst>
                          </p:cTn>
                        </p:par>
                        <p:par>
                          <p:cTn id="284" fill="hold">
                            <p:stCondLst>
                              <p:cond delay="35000"/>
                            </p:stCondLst>
                            <p:childTnLst>
                              <p:par>
                                <p:cTn id="285" presetID="22" presetClass="entr" presetSubtype="8" fill="hold" grpId="0" nodeType="afterEffect">
                                  <p:stCondLst>
                                    <p:cond delay="0"/>
                                  </p:stCondLst>
                                  <p:childTnLst>
                                    <p:set>
                                      <p:cBhvr>
                                        <p:cTn id="286" dur="1" fill="hold">
                                          <p:stCondLst>
                                            <p:cond delay="0"/>
                                          </p:stCondLst>
                                        </p:cTn>
                                        <p:tgtEl>
                                          <p:spTgt spid="3">
                                            <p:graphicEl>
                                              <a:chart seriesIdx="-4" categoryIdx="69" bldStep="category"/>
                                            </p:graphicEl>
                                          </p:spTgt>
                                        </p:tgtEl>
                                        <p:attrNameLst>
                                          <p:attrName>style.visibility</p:attrName>
                                        </p:attrNameLst>
                                      </p:cBhvr>
                                      <p:to>
                                        <p:strVal val="visible"/>
                                      </p:to>
                                    </p:set>
                                    <p:animEffect transition="in" filter="wipe(left)">
                                      <p:cBhvr>
                                        <p:cTn id="287" dur="500"/>
                                        <p:tgtEl>
                                          <p:spTgt spid="3">
                                            <p:graphicEl>
                                              <a:chart seriesIdx="-4" categoryIdx="69" bldStep="category"/>
                                            </p:graphicEl>
                                          </p:spTgt>
                                        </p:tgtEl>
                                      </p:cBhvr>
                                    </p:animEffect>
                                  </p:childTnLst>
                                </p:cTn>
                              </p:par>
                            </p:childTnLst>
                          </p:cTn>
                        </p:par>
                        <p:par>
                          <p:cTn id="288" fill="hold">
                            <p:stCondLst>
                              <p:cond delay="35500"/>
                            </p:stCondLst>
                            <p:childTnLst>
                              <p:par>
                                <p:cTn id="289" presetID="22" presetClass="entr" presetSubtype="8" fill="hold" grpId="0" nodeType="afterEffect">
                                  <p:stCondLst>
                                    <p:cond delay="0"/>
                                  </p:stCondLst>
                                  <p:childTnLst>
                                    <p:set>
                                      <p:cBhvr>
                                        <p:cTn id="290" dur="1" fill="hold">
                                          <p:stCondLst>
                                            <p:cond delay="0"/>
                                          </p:stCondLst>
                                        </p:cTn>
                                        <p:tgtEl>
                                          <p:spTgt spid="3">
                                            <p:graphicEl>
                                              <a:chart seriesIdx="-4" categoryIdx="70" bldStep="category"/>
                                            </p:graphicEl>
                                          </p:spTgt>
                                        </p:tgtEl>
                                        <p:attrNameLst>
                                          <p:attrName>style.visibility</p:attrName>
                                        </p:attrNameLst>
                                      </p:cBhvr>
                                      <p:to>
                                        <p:strVal val="visible"/>
                                      </p:to>
                                    </p:set>
                                    <p:animEffect transition="in" filter="wipe(left)">
                                      <p:cBhvr>
                                        <p:cTn id="291" dur="500"/>
                                        <p:tgtEl>
                                          <p:spTgt spid="3">
                                            <p:graphicEl>
                                              <a:chart seriesIdx="-4" categoryIdx="70" bldStep="category"/>
                                            </p:graphicEl>
                                          </p:spTgt>
                                        </p:tgtEl>
                                      </p:cBhvr>
                                    </p:animEffect>
                                  </p:childTnLst>
                                </p:cTn>
                              </p:par>
                            </p:childTnLst>
                          </p:cTn>
                        </p:par>
                        <p:par>
                          <p:cTn id="292" fill="hold">
                            <p:stCondLst>
                              <p:cond delay="36000"/>
                            </p:stCondLst>
                            <p:childTnLst>
                              <p:par>
                                <p:cTn id="293" presetID="22" presetClass="entr" presetSubtype="8" fill="hold" grpId="0" nodeType="afterEffect">
                                  <p:stCondLst>
                                    <p:cond delay="0"/>
                                  </p:stCondLst>
                                  <p:childTnLst>
                                    <p:set>
                                      <p:cBhvr>
                                        <p:cTn id="294" dur="1" fill="hold">
                                          <p:stCondLst>
                                            <p:cond delay="0"/>
                                          </p:stCondLst>
                                        </p:cTn>
                                        <p:tgtEl>
                                          <p:spTgt spid="3">
                                            <p:graphicEl>
                                              <a:chart seriesIdx="-4" categoryIdx="71" bldStep="category"/>
                                            </p:graphicEl>
                                          </p:spTgt>
                                        </p:tgtEl>
                                        <p:attrNameLst>
                                          <p:attrName>style.visibility</p:attrName>
                                        </p:attrNameLst>
                                      </p:cBhvr>
                                      <p:to>
                                        <p:strVal val="visible"/>
                                      </p:to>
                                    </p:set>
                                    <p:animEffect transition="in" filter="wipe(left)">
                                      <p:cBhvr>
                                        <p:cTn id="295" dur="500"/>
                                        <p:tgtEl>
                                          <p:spTgt spid="3">
                                            <p:graphicEl>
                                              <a:chart seriesIdx="-4" categoryIdx="71" bldStep="category"/>
                                            </p:graphicEl>
                                          </p:spTgt>
                                        </p:tgtEl>
                                      </p:cBhvr>
                                    </p:animEffect>
                                  </p:childTnLst>
                                </p:cTn>
                              </p:par>
                            </p:childTnLst>
                          </p:cTn>
                        </p:par>
                        <p:par>
                          <p:cTn id="296" fill="hold">
                            <p:stCondLst>
                              <p:cond delay="36500"/>
                            </p:stCondLst>
                            <p:childTnLst>
                              <p:par>
                                <p:cTn id="297" presetID="22" presetClass="entr" presetSubtype="8" fill="hold" grpId="0" nodeType="afterEffect">
                                  <p:stCondLst>
                                    <p:cond delay="0"/>
                                  </p:stCondLst>
                                  <p:childTnLst>
                                    <p:set>
                                      <p:cBhvr>
                                        <p:cTn id="298" dur="1" fill="hold">
                                          <p:stCondLst>
                                            <p:cond delay="0"/>
                                          </p:stCondLst>
                                        </p:cTn>
                                        <p:tgtEl>
                                          <p:spTgt spid="3">
                                            <p:graphicEl>
                                              <a:chart seriesIdx="-4" categoryIdx="72" bldStep="category"/>
                                            </p:graphicEl>
                                          </p:spTgt>
                                        </p:tgtEl>
                                        <p:attrNameLst>
                                          <p:attrName>style.visibility</p:attrName>
                                        </p:attrNameLst>
                                      </p:cBhvr>
                                      <p:to>
                                        <p:strVal val="visible"/>
                                      </p:to>
                                    </p:set>
                                    <p:animEffect transition="in" filter="wipe(left)">
                                      <p:cBhvr>
                                        <p:cTn id="299" dur="500"/>
                                        <p:tgtEl>
                                          <p:spTgt spid="3">
                                            <p:graphicEl>
                                              <a:chart seriesIdx="-4" categoryIdx="72" bldStep="category"/>
                                            </p:graphicEl>
                                          </p:spTgt>
                                        </p:tgtEl>
                                      </p:cBhvr>
                                    </p:animEffect>
                                  </p:childTnLst>
                                </p:cTn>
                              </p:par>
                            </p:childTnLst>
                          </p:cTn>
                        </p:par>
                        <p:par>
                          <p:cTn id="300" fill="hold">
                            <p:stCondLst>
                              <p:cond delay="37000"/>
                            </p:stCondLst>
                            <p:childTnLst>
                              <p:par>
                                <p:cTn id="301" presetID="22" presetClass="entr" presetSubtype="8" fill="hold" grpId="0" nodeType="afterEffect">
                                  <p:stCondLst>
                                    <p:cond delay="0"/>
                                  </p:stCondLst>
                                  <p:childTnLst>
                                    <p:set>
                                      <p:cBhvr>
                                        <p:cTn id="302" dur="1" fill="hold">
                                          <p:stCondLst>
                                            <p:cond delay="0"/>
                                          </p:stCondLst>
                                        </p:cTn>
                                        <p:tgtEl>
                                          <p:spTgt spid="3">
                                            <p:graphicEl>
                                              <a:chart seriesIdx="-4" categoryIdx="73" bldStep="category"/>
                                            </p:graphicEl>
                                          </p:spTgt>
                                        </p:tgtEl>
                                        <p:attrNameLst>
                                          <p:attrName>style.visibility</p:attrName>
                                        </p:attrNameLst>
                                      </p:cBhvr>
                                      <p:to>
                                        <p:strVal val="visible"/>
                                      </p:to>
                                    </p:set>
                                    <p:animEffect transition="in" filter="wipe(left)">
                                      <p:cBhvr>
                                        <p:cTn id="303" dur="500"/>
                                        <p:tgtEl>
                                          <p:spTgt spid="3">
                                            <p:graphicEl>
                                              <a:chart seriesIdx="-4" categoryIdx="73" bldStep="category"/>
                                            </p:graphicEl>
                                          </p:spTgt>
                                        </p:tgtEl>
                                      </p:cBhvr>
                                    </p:animEffect>
                                  </p:childTnLst>
                                </p:cTn>
                              </p:par>
                            </p:childTnLst>
                          </p:cTn>
                        </p:par>
                        <p:par>
                          <p:cTn id="304" fill="hold">
                            <p:stCondLst>
                              <p:cond delay="37500"/>
                            </p:stCondLst>
                            <p:childTnLst>
                              <p:par>
                                <p:cTn id="305" presetID="22" presetClass="entr" presetSubtype="8" fill="hold" grpId="0" nodeType="afterEffect">
                                  <p:stCondLst>
                                    <p:cond delay="0"/>
                                  </p:stCondLst>
                                  <p:childTnLst>
                                    <p:set>
                                      <p:cBhvr>
                                        <p:cTn id="306" dur="1" fill="hold">
                                          <p:stCondLst>
                                            <p:cond delay="0"/>
                                          </p:stCondLst>
                                        </p:cTn>
                                        <p:tgtEl>
                                          <p:spTgt spid="3">
                                            <p:graphicEl>
                                              <a:chart seriesIdx="-4" categoryIdx="74" bldStep="category"/>
                                            </p:graphicEl>
                                          </p:spTgt>
                                        </p:tgtEl>
                                        <p:attrNameLst>
                                          <p:attrName>style.visibility</p:attrName>
                                        </p:attrNameLst>
                                      </p:cBhvr>
                                      <p:to>
                                        <p:strVal val="visible"/>
                                      </p:to>
                                    </p:set>
                                    <p:animEffect transition="in" filter="wipe(left)">
                                      <p:cBhvr>
                                        <p:cTn id="307" dur="500"/>
                                        <p:tgtEl>
                                          <p:spTgt spid="3">
                                            <p:graphicEl>
                                              <a:chart seriesIdx="-4" categoryIdx="74" bldStep="category"/>
                                            </p:graphicEl>
                                          </p:spTgt>
                                        </p:tgtEl>
                                      </p:cBhvr>
                                    </p:animEffect>
                                  </p:childTnLst>
                                </p:cTn>
                              </p:par>
                            </p:childTnLst>
                          </p:cTn>
                        </p:par>
                        <p:par>
                          <p:cTn id="308" fill="hold">
                            <p:stCondLst>
                              <p:cond delay="38000"/>
                            </p:stCondLst>
                            <p:childTnLst>
                              <p:par>
                                <p:cTn id="309" presetID="22" presetClass="entr" presetSubtype="8" fill="hold" grpId="0" nodeType="afterEffect">
                                  <p:stCondLst>
                                    <p:cond delay="0"/>
                                  </p:stCondLst>
                                  <p:childTnLst>
                                    <p:set>
                                      <p:cBhvr>
                                        <p:cTn id="310" dur="1" fill="hold">
                                          <p:stCondLst>
                                            <p:cond delay="0"/>
                                          </p:stCondLst>
                                        </p:cTn>
                                        <p:tgtEl>
                                          <p:spTgt spid="3">
                                            <p:graphicEl>
                                              <a:chart seriesIdx="-4" categoryIdx="75" bldStep="category"/>
                                            </p:graphicEl>
                                          </p:spTgt>
                                        </p:tgtEl>
                                        <p:attrNameLst>
                                          <p:attrName>style.visibility</p:attrName>
                                        </p:attrNameLst>
                                      </p:cBhvr>
                                      <p:to>
                                        <p:strVal val="visible"/>
                                      </p:to>
                                    </p:set>
                                    <p:animEffect transition="in" filter="wipe(left)">
                                      <p:cBhvr>
                                        <p:cTn id="311" dur="500"/>
                                        <p:tgtEl>
                                          <p:spTgt spid="3">
                                            <p:graphicEl>
                                              <a:chart seriesIdx="-4" categoryIdx="75" bldStep="category"/>
                                            </p:graphicEl>
                                          </p:spTgt>
                                        </p:tgtEl>
                                      </p:cBhvr>
                                    </p:animEffect>
                                  </p:childTnLst>
                                </p:cTn>
                              </p:par>
                            </p:childTnLst>
                          </p:cTn>
                        </p:par>
                        <p:par>
                          <p:cTn id="312" fill="hold">
                            <p:stCondLst>
                              <p:cond delay="38500"/>
                            </p:stCondLst>
                            <p:childTnLst>
                              <p:par>
                                <p:cTn id="313" presetID="22" presetClass="entr" presetSubtype="8" fill="hold" grpId="0" nodeType="afterEffect">
                                  <p:stCondLst>
                                    <p:cond delay="0"/>
                                  </p:stCondLst>
                                  <p:childTnLst>
                                    <p:set>
                                      <p:cBhvr>
                                        <p:cTn id="314" dur="1" fill="hold">
                                          <p:stCondLst>
                                            <p:cond delay="0"/>
                                          </p:stCondLst>
                                        </p:cTn>
                                        <p:tgtEl>
                                          <p:spTgt spid="3">
                                            <p:graphicEl>
                                              <a:chart seriesIdx="-4" categoryIdx="76" bldStep="category"/>
                                            </p:graphicEl>
                                          </p:spTgt>
                                        </p:tgtEl>
                                        <p:attrNameLst>
                                          <p:attrName>style.visibility</p:attrName>
                                        </p:attrNameLst>
                                      </p:cBhvr>
                                      <p:to>
                                        <p:strVal val="visible"/>
                                      </p:to>
                                    </p:set>
                                    <p:animEffect transition="in" filter="wipe(left)">
                                      <p:cBhvr>
                                        <p:cTn id="315" dur="500"/>
                                        <p:tgtEl>
                                          <p:spTgt spid="3">
                                            <p:graphicEl>
                                              <a:chart seriesIdx="-4" categoryIdx="76" bldStep="category"/>
                                            </p:graphicEl>
                                          </p:spTgt>
                                        </p:tgtEl>
                                      </p:cBhvr>
                                    </p:animEffect>
                                  </p:childTnLst>
                                </p:cTn>
                              </p:par>
                            </p:childTnLst>
                          </p:cTn>
                        </p:par>
                        <p:par>
                          <p:cTn id="316" fill="hold">
                            <p:stCondLst>
                              <p:cond delay="39000"/>
                            </p:stCondLst>
                            <p:childTnLst>
                              <p:par>
                                <p:cTn id="317" presetID="22" presetClass="entr" presetSubtype="8" fill="hold" grpId="0" nodeType="afterEffect">
                                  <p:stCondLst>
                                    <p:cond delay="0"/>
                                  </p:stCondLst>
                                  <p:childTnLst>
                                    <p:set>
                                      <p:cBhvr>
                                        <p:cTn id="318" dur="1" fill="hold">
                                          <p:stCondLst>
                                            <p:cond delay="0"/>
                                          </p:stCondLst>
                                        </p:cTn>
                                        <p:tgtEl>
                                          <p:spTgt spid="3">
                                            <p:graphicEl>
                                              <a:chart seriesIdx="-4" categoryIdx="77" bldStep="category"/>
                                            </p:graphicEl>
                                          </p:spTgt>
                                        </p:tgtEl>
                                        <p:attrNameLst>
                                          <p:attrName>style.visibility</p:attrName>
                                        </p:attrNameLst>
                                      </p:cBhvr>
                                      <p:to>
                                        <p:strVal val="visible"/>
                                      </p:to>
                                    </p:set>
                                    <p:animEffect transition="in" filter="wipe(left)">
                                      <p:cBhvr>
                                        <p:cTn id="319" dur="500"/>
                                        <p:tgtEl>
                                          <p:spTgt spid="3">
                                            <p:graphicEl>
                                              <a:chart seriesIdx="-4" categoryIdx="77" bldStep="category"/>
                                            </p:graphicEl>
                                          </p:spTgt>
                                        </p:tgtEl>
                                      </p:cBhvr>
                                    </p:animEffect>
                                  </p:childTnLst>
                                </p:cTn>
                              </p:par>
                            </p:childTnLst>
                          </p:cTn>
                        </p:par>
                        <p:par>
                          <p:cTn id="320" fill="hold">
                            <p:stCondLst>
                              <p:cond delay="39500"/>
                            </p:stCondLst>
                            <p:childTnLst>
                              <p:par>
                                <p:cTn id="321" presetID="22" presetClass="entr" presetSubtype="8" fill="hold" grpId="0" nodeType="afterEffect">
                                  <p:stCondLst>
                                    <p:cond delay="0"/>
                                  </p:stCondLst>
                                  <p:childTnLst>
                                    <p:set>
                                      <p:cBhvr>
                                        <p:cTn id="322" dur="1" fill="hold">
                                          <p:stCondLst>
                                            <p:cond delay="0"/>
                                          </p:stCondLst>
                                        </p:cTn>
                                        <p:tgtEl>
                                          <p:spTgt spid="3">
                                            <p:graphicEl>
                                              <a:chart seriesIdx="-4" categoryIdx="78" bldStep="category"/>
                                            </p:graphicEl>
                                          </p:spTgt>
                                        </p:tgtEl>
                                        <p:attrNameLst>
                                          <p:attrName>style.visibility</p:attrName>
                                        </p:attrNameLst>
                                      </p:cBhvr>
                                      <p:to>
                                        <p:strVal val="visible"/>
                                      </p:to>
                                    </p:set>
                                    <p:animEffect transition="in" filter="wipe(left)">
                                      <p:cBhvr>
                                        <p:cTn id="323" dur="500"/>
                                        <p:tgtEl>
                                          <p:spTgt spid="3">
                                            <p:graphicEl>
                                              <a:chart seriesIdx="-4" categoryIdx="78" bldStep="category"/>
                                            </p:graphicEl>
                                          </p:spTgt>
                                        </p:tgtEl>
                                      </p:cBhvr>
                                    </p:animEffect>
                                  </p:childTnLst>
                                </p:cTn>
                              </p:par>
                            </p:childTnLst>
                          </p:cTn>
                        </p:par>
                        <p:par>
                          <p:cTn id="324" fill="hold">
                            <p:stCondLst>
                              <p:cond delay="40000"/>
                            </p:stCondLst>
                            <p:childTnLst>
                              <p:par>
                                <p:cTn id="325" presetID="22" presetClass="entr" presetSubtype="8" fill="hold" grpId="0" nodeType="afterEffect">
                                  <p:stCondLst>
                                    <p:cond delay="0"/>
                                  </p:stCondLst>
                                  <p:childTnLst>
                                    <p:set>
                                      <p:cBhvr>
                                        <p:cTn id="326" dur="1" fill="hold">
                                          <p:stCondLst>
                                            <p:cond delay="0"/>
                                          </p:stCondLst>
                                        </p:cTn>
                                        <p:tgtEl>
                                          <p:spTgt spid="3">
                                            <p:graphicEl>
                                              <a:chart seriesIdx="-4" categoryIdx="79" bldStep="category"/>
                                            </p:graphicEl>
                                          </p:spTgt>
                                        </p:tgtEl>
                                        <p:attrNameLst>
                                          <p:attrName>style.visibility</p:attrName>
                                        </p:attrNameLst>
                                      </p:cBhvr>
                                      <p:to>
                                        <p:strVal val="visible"/>
                                      </p:to>
                                    </p:set>
                                    <p:animEffect transition="in" filter="wipe(left)">
                                      <p:cBhvr>
                                        <p:cTn id="327" dur="500"/>
                                        <p:tgtEl>
                                          <p:spTgt spid="3">
                                            <p:graphicEl>
                                              <a:chart seriesIdx="-4" categoryIdx="79" bldStep="category"/>
                                            </p:graphicEl>
                                          </p:spTgt>
                                        </p:tgtEl>
                                      </p:cBhvr>
                                    </p:animEffect>
                                  </p:childTnLst>
                                </p:cTn>
                              </p:par>
                            </p:childTnLst>
                          </p:cTn>
                        </p:par>
                        <p:par>
                          <p:cTn id="328" fill="hold">
                            <p:stCondLst>
                              <p:cond delay="40500"/>
                            </p:stCondLst>
                            <p:childTnLst>
                              <p:par>
                                <p:cTn id="329" presetID="22" presetClass="entr" presetSubtype="8" fill="hold" grpId="0" nodeType="afterEffect">
                                  <p:stCondLst>
                                    <p:cond delay="0"/>
                                  </p:stCondLst>
                                  <p:childTnLst>
                                    <p:set>
                                      <p:cBhvr>
                                        <p:cTn id="330" dur="1" fill="hold">
                                          <p:stCondLst>
                                            <p:cond delay="0"/>
                                          </p:stCondLst>
                                        </p:cTn>
                                        <p:tgtEl>
                                          <p:spTgt spid="3">
                                            <p:graphicEl>
                                              <a:chart seriesIdx="-4" categoryIdx="80" bldStep="category"/>
                                            </p:graphicEl>
                                          </p:spTgt>
                                        </p:tgtEl>
                                        <p:attrNameLst>
                                          <p:attrName>style.visibility</p:attrName>
                                        </p:attrNameLst>
                                      </p:cBhvr>
                                      <p:to>
                                        <p:strVal val="visible"/>
                                      </p:to>
                                    </p:set>
                                    <p:animEffect transition="in" filter="wipe(left)">
                                      <p:cBhvr>
                                        <p:cTn id="331" dur="500"/>
                                        <p:tgtEl>
                                          <p:spTgt spid="3">
                                            <p:graphicEl>
                                              <a:chart seriesIdx="-4" categoryIdx="80" bldStep="category"/>
                                            </p:graphicEl>
                                          </p:spTgt>
                                        </p:tgtEl>
                                      </p:cBhvr>
                                    </p:animEffect>
                                  </p:childTnLst>
                                </p:cTn>
                              </p:par>
                            </p:childTnLst>
                          </p:cTn>
                        </p:par>
                        <p:par>
                          <p:cTn id="332" fill="hold">
                            <p:stCondLst>
                              <p:cond delay="41000"/>
                            </p:stCondLst>
                            <p:childTnLst>
                              <p:par>
                                <p:cTn id="333" presetID="22" presetClass="entr" presetSubtype="8" fill="hold" grpId="0" nodeType="afterEffect">
                                  <p:stCondLst>
                                    <p:cond delay="0"/>
                                  </p:stCondLst>
                                  <p:childTnLst>
                                    <p:set>
                                      <p:cBhvr>
                                        <p:cTn id="334" dur="1" fill="hold">
                                          <p:stCondLst>
                                            <p:cond delay="0"/>
                                          </p:stCondLst>
                                        </p:cTn>
                                        <p:tgtEl>
                                          <p:spTgt spid="3">
                                            <p:graphicEl>
                                              <a:chart seriesIdx="-4" categoryIdx="81" bldStep="category"/>
                                            </p:graphicEl>
                                          </p:spTgt>
                                        </p:tgtEl>
                                        <p:attrNameLst>
                                          <p:attrName>style.visibility</p:attrName>
                                        </p:attrNameLst>
                                      </p:cBhvr>
                                      <p:to>
                                        <p:strVal val="visible"/>
                                      </p:to>
                                    </p:set>
                                    <p:animEffect transition="in" filter="wipe(left)">
                                      <p:cBhvr>
                                        <p:cTn id="335" dur="500"/>
                                        <p:tgtEl>
                                          <p:spTgt spid="3">
                                            <p:graphicEl>
                                              <a:chart seriesIdx="-4" categoryIdx="81" bldStep="category"/>
                                            </p:graphicEl>
                                          </p:spTgt>
                                        </p:tgtEl>
                                      </p:cBhvr>
                                    </p:animEffect>
                                  </p:childTnLst>
                                </p:cTn>
                              </p:par>
                            </p:childTnLst>
                          </p:cTn>
                        </p:par>
                        <p:par>
                          <p:cTn id="336" fill="hold">
                            <p:stCondLst>
                              <p:cond delay="41500"/>
                            </p:stCondLst>
                            <p:childTnLst>
                              <p:par>
                                <p:cTn id="337" presetID="22" presetClass="entr" presetSubtype="8" fill="hold" grpId="0" nodeType="afterEffect">
                                  <p:stCondLst>
                                    <p:cond delay="0"/>
                                  </p:stCondLst>
                                  <p:childTnLst>
                                    <p:set>
                                      <p:cBhvr>
                                        <p:cTn id="338" dur="1" fill="hold">
                                          <p:stCondLst>
                                            <p:cond delay="0"/>
                                          </p:stCondLst>
                                        </p:cTn>
                                        <p:tgtEl>
                                          <p:spTgt spid="3">
                                            <p:graphicEl>
                                              <a:chart seriesIdx="-4" categoryIdx="82" bldStep="category"/>
                                            </p:graphicEl>
                                          </p:spTgt>
                                        </p:tgtEl>
                                        <p:attrNameLst>
                                          <p:attrName>style.visibility</p:attrName>
                                        </p:attrNameLst>
                                      </p:cBhvr>
                                      <p:to>
                                        <p:strVal val="visible"/>
                                      </p:to>
                                    </p:set>
                                    <p:animEffect transition="in" filter="wipe(left)">
                                      <p:cBhvr>
                                        <p:cTn id="339" dur="500"/>
                                        <p:tgtEl>
                                          <p:spTgt spid="3">
                                            <p:graphicEl>
                                              <a:chart seriesIdx="-4" categoryIdx="82" bldStep="category"/>
                                            </p:graphicEl>
                                          </p:spTgt>
                                        </p:tgtEl>
                                      </p:cBhvr>
                                    </p:animEffect>
                                  </p:childTnLst>
                                </p:cTn>
                              </p:par>
                            </p:childTnLst>
                          </p:cTn>
                        </p:par>
                        <p:par>
                          <p:cTn id="340" fill="hold">
                            <p:stCondLst>
                              <p:cond delay="42000"/>
                            </p:stCondLst>
                            <p:childTnLst>
                              <p:par>
                                <p:cTn id="341" presetID="22" presetClass="entr" presetSubtype="8" fill="hold" grpId="0" nodeType="afterEffect">
                                  <p:stCondLst>
                                    <p:cond delay="0"/>
                                  </p:stCondLst>
                                  <p:childTnLst>
                                    <p:set>
                                      <p:cBhvr>
                                        <p:cTn id="342" dur="1" fill="hold">
                                          <p:stCondLst>
                                            <p:cond delay="0"/>
                                          </p:stCondLst>
                                        </p:cTn>
                                        <p:tgtEl>
                                          <p:spTgt spid="3">
                                            <p:graphicEl>
                                              <a:chart seriesIdx="-4" categoryIdx="83" bldStep="category"/>
                                            </p:graphicEl>
                                          </p:spTgt>
                                        </p:tgtEl>
                                        <p:attrNameLst>
                                          <p:attrName>style.visibility</p:attrName>
                                        </p:attrNameLst>
                                      </p:cBhvr>
                                      <p:to>
                                        <p:strVal val="visible"/>
                                      </p:to>
                                    </p:set>
                                    <p:animEffect transition="in" filter="wipe(left)">
                                      <p:cBhvr>
                                        <p:cTn id="343" dur="500"/>
                                        <p:tgtEl>
                                          <p:spTgt spid="3">
                                            <p:graphicEl>
                                              <a:chart seriesIdx="-4" categoryIdx="83" bldStep="category"/>
                                            </p:graphicEl>
                                          </p:spTgt>
                                        </p:tgtEl>
                                      </p:cBhvr>
                                    </p:animEffect>
                                  </p:childTnLst>
                                </p:cTn>
                              </p:par>
                            </p:childTnLst>
                          </p:cTn>
                        </p:par>
                        <p:par>
                          <p:cTn id="344" fill="hold">
                            <p:stCondLst>
                              <p:cond delay="42500"/>
                            </p:stCondLst>
                            <p:childTnLst>
                              <p:par>
                                <p:cTn id="345" presetID="22" presetClass="entr" presetSubtype="8" fill="hold" grpId="0" nodeType="afterEffect">
                                  <p:stCondLst>
                                    <p:cond delay="0"/>
                                  </p:stCondLst>
                                  <p:childTnLst>
                                    <p:set>
                                      <p:cBhvr>
                                        <p:cTn id="346" dur="1" fill="hold">
                                          <p:stCondLst>
                                            <p:cond delay="0"/>
                                          </p:stCondLst>
                                        </p:cTn>
                                        <p:tgtEl>
                                          <p:spTgt spid="3">
                                            <p:graphicEl>
                                              <a:chart seriesIdx="-4" categoryIdx="84" bldStep="category"/>
                                            </p:graphicEl>
                                          </p:spTgt>
                                        </p:tgtEl>
                                        <p:attrNameLst>
                                          <p:attrName>style.visibility</p:attrName>
                                        </p:attrNameLst>
                                      </p:cBhvr>
                                      <p:to>
                                        <p:strVal val="visible"/>
                                      </p:to>
                                    </p:set>
                                    <p:animEffect transition="in" filter="wipe(left)">
                                      <p:cBhvr>
                                        <p:cTn id="347" dur="500"/>
                                        <p:tgtEl>
                                          <p:spTgt spid="3">
                                            <p:graphicEl>
                                              <a:chart seriesIdx="-4" categoryIdx="84" bldStep="category"/>
                                            </p:graphicEl>
                                          </p:spTgt>
                                        </p:tgtEl>
                                      </p:cBhvr>
                                    </p:animEffect>
                                  </p:childTnLst>
                                </p:cTn>
                              </p:par>
                            </p:childTnLst>
                          </p:cTn>
                        </p:par>
                        <p:par>
                          <p:cTn id="348" fill="hold">
                            <p:stCondLst>
                              <p:cond delay="43000"/>
                            </p:stCondLst>
                            <p:childTnLst>
                              <p:par>
                                <p:cTn id="349" presetID="22" presetClass="entr" presetSubtype="8" fill="hold" grpId="0" nodeType="afterEffect">
                                  <p:stCondLst>
                                    <p:cond delay="0"/>
                                  </p:stCondLst>
                                  <p:childTnLst>
                                    <p:set>
                                      <p:cBhvr>
                                        <p:cTn id="350" dur="1" fill="hold">
                                          <p:stCondLst>
                                            <p:cond delay="0"/>
                                          </p:stCondLst>
                                        </p:cTn>
                                        <p:tgtEl>
                                          <p:spTgt spid="3">
                                            <p:graphicEl>
                                              <a:chart seriesIdx="-4" categoryIdx="85" bldStep="category"/>
                                            </p:graphicEl>
                                          </p:spTgt>
                                        </p:tgtEl>
                                        <p:attrNameLst>
                                          <p:attrName>style.visibility</p:attrName>
                                        </p:attrNameLst>
                                      </p:cBhvr>
                                      <p:to>
                                        <p:strVal val="visible"/>
                                      </p:to>
                                    </p:set>
                                    <p:animEffect transition="in" filter="wipe(left)">
                                      <p:cBhvr>
                                        <p:cTn id="351" dur="500"/>
                                        <p:tgtEl>
                                          <p:spTgt spid="3">
                                            <p:graphicEl>
                                              <a:chart seriesIdx="-4" categoryIdx="85" bldStep="category"/>
                                            </p:graphicEl>
                                          </p:spTgt>
                                        </p:tgtEl>
                                      </p:cBhvr>
                                    </p:animEffect>
                                  </p:childTnLst>
                                </p:cTn>
                              </p:par>
                            </p:childTnLst>
                          </p:cTn>
                        </p:par>
                        <p:par>
                          <p:cTn id="352" fill="hold">
                            <p:stCondLst>
                              <p:cond delay="43500"/>
                            </p:stCondLst>
                            <p:childTnLst>
                              <p:par>
                                <p:cTn id="353" presetID="22" presetClass="entr" presetSubtype="8" fill="hold" grpId="0" nodeType="afterEffect">
                                  <p:stCondLst>
                                    <p:cond delay="0"/>
                                  </p:stCondLst>
                                  <p:childTnLst>
                                    <p:set>
                                      <p:cBhvr>
                                        <p:cTn id="354" dur="1" fill="hold">
                                          <p:stCondLst>
                                            <p:cond delay="0"/>
                                          </p:stCondLst>
                                        </p:cTn>
                                        <p:tgtEl>
                                          <p:spTgt spid="3">
                                            <p:graphicEl>
                                              <a:chart seriesIdx="-4" categoryIdx="86" bldStep="category"/>
                                            </p:graphicEl>
                                          </p:spTgt>
                                        </p:tgtEl>
                                        <p:attrNameLst>
                                          <p:attrName>style.visibility</p:attrName>
                                        </p:attrNameLst>
                                      </p:cBhvr>
                                      <p:to>
                                        <p:strVal val="visible"/>
                                      </p:to>
                                    </p:set>
                                    <p:animEffect transition="in" filter="wipe(left)">
                                      <p:cBhvr>
                                        <p:cTn id="355" dur="500"/>
                                        <p:tgtEl>
                                          <p:spTgt spid="3">
                                            <p:graphicEl>
                                              <a:chart seriesIdx="-4" categoryIdx="86" bldStep="category"/>
                                            </p:graphicEl>
                                          </p:spTgt>
                                        </p:tgtEl>
                                      </p:cBhvr>
                                    </p:animEffect>
                                  </p:childTnLst>
                                </p:cTn>
                              </p:par>
                            </p:childTnLst>
                          </p:cTn>
                        </p:par>
                        <p:par>
                          <p:cTn id="356" fill="hold">
                            <p:stCondLst>
                              <p:cond delay="44000"/>
                            </p:stCondLst>
                            <p:childTnLst>
                              <p:par>
                                <p:cTn id="357" presetID="22" presetClass="entr" presetSubtype="8" fill="hold" grpId="0" nodeType="afterEffect">
                                  <p:stCondLst>
                                    <p:cond delay="0"/>
                                  </p:stCondLst>
                                  <p:childTnLst>
                                    <p:set>
                                      <p:cBhvr>
                                        <p:cTn id="358" dur="1" fill="hold">
                                          <p:stCondLst>
                                            <p:cond delay="0"/>
                                          </p:stCondLst>
                                        </p:cTn>
                                        <p:tgtEl>
                                          <p:spTgt spid="3">
                                            <p:graphicEl>
                                              <a:chart seriesIdx="-4" categoryIdx="87" bldStep="category"/>
                                            </p:graphicEl>
                                          </p:spTgt>
                                        </p:tgtEl>
                                        <p:attrNameLst>
                                          <p:attrName>style.visibility</p:attrName>
                                        </p:attrNameLst>
                                      </p:cBhvr>
                                      <p:to>
                                        <p:strVal val="visible"/>
                                      </p:to>
                                    </p:set>
                                    <p:animEffect transition="in" filter="wipe(left)">
                                      <p:cBhvr>
                                        <p:cTn id="359" dur="500"/>
                                        <p:tgtEl>
                                          <p:spTgt spid="3">
                                            <p:graphicEl>
                                              <a:chart seriesIdx="-4" categoryIdx="87" bldStep="category"/>
                                            </p:graphicEl>
                                          </p:spTgt>
                                        </p:tgtEl>
                                      </p:cBhvr>
                                    </p:animEffect>
                                  </p:childTnLst>
                                </p:cTn>
                              </p:par>
                            </p:childTnLst>
                          </p:cTn>
                        </p:par>
                        <p:par>
                          <p:cTn id="360" fill="hold">
                            <p:stCondLst>
                              <p:cond delay="44500"/>
                            </p:stCondLst>
                            <p:childTnLst>
                              <p:par>
                                <p:cTn id="361" presetID="22" presetClass="entr" presetSubtype="8" fill="hold" grpId="0" nodeType="afterEffect">
                                  <p:stCondLst>
                                    <p:cond delay="0"/>
                                  </p:stCondLst>
                                  <p:childTnLst>
                                    <p:set>
                                      <p:cBhvr>
                                        <p:cTn id="362" dur="1" fill="hold">
                                          <p:stCondLst>
                                            <p:cond delay="0"/>
                                          </p:stCondLst>
                                        </p:cTn>
                                        <p:tgtEl>
                                          <p:spTgt spid="3">
                                            <p:graphicEl>
                                              <a:chart seriesIdx="-4" categoryIdx="88" bldStep="category"/>
                                            </p:graphicEl>
                                          </p:spTgt>
                                        </p:tgtEl>
                                        <p:attrNameLst>
                                          <p:attrName>style.visibility</p:attrName>
                                        </p:attrNameLst>
                                      </p:cBhvr>
                                      <p:to>
                                        <p:strVal val="visible"/>
                                      </p:to>
                                    </p:set>
                                    <p:animEffect transition="in" filter="wipe(left)">
                                      <p:cBhvr>
                                        <p:cTn id="363" dur="500"/>
                                        <p:tgtEl>
                                          <p:spTgt spid="3">
                                            <p:graphicEl>
                                              <a:chart seriesIdx="-4" categoryIdx="88" bldStep="category"/>
                                            </p:graphicEl>
                                          </p:spTgt>
                                        </p:tgtEl>
                                      </p:cBhvr>
                                    </p:animEffect>
                                  </p:childTnLst>
                                </p:cTn>
                              </p:par>
                            </p:childTnLst>
                          </p:cTn>
                        </p:par>
                        <p:par>
                          <p:cTn id="364" fill="hold">
                            <p:stCondLst>
                              <p:cond delay="45000"/>
                            </p:stCondLst>
                            <p:childTnLst>
                              <p:par>
                                <p:cTn id="365" presetID="22" presetClass="entr" presetSubtype="8" fill="hold" grpId="0" nodeType="afterEffect">
                                  <p:stCondLst>
                                    <p:cond delay="0"/>
                                  </p:stCondLst>
                                  <p:childTnLst>
                                    <p:set>
                                      <p:cBhvr>
                                        <p:cTn id="366" dur="1" fill="hold">
                                          <p:stCondLst>
                                            <p:cond delay="0"/>
                                          </p:stCondLst>
                                        </p:cTn>
                                        <p:tgtEl>
                                          <p:spTgt spid="3">
                                            <p:graphicEl>
                                              <a:chart seriesIdx="-4" categoryIdx="89" bldStep="category"/>
                                            </p:graphicEl>
                                          </p:spTgt>
                                        </p:tgtEl>
                                        <p:attrNameLst>
                                          <p:attrName>style.visibility</p:attrName>
                                        </p:attrNameLst>
                                      </p:cBhvr>
                                      <p:to>
                                        <p:strVal val="visible"/>
                                      </p:to>
                                    </p:set>
                                    <p:animEffect transition="in" filter="wipe(left)">
                                      <p:cBhvr>
                                        <p:cTn id="367" dur="500"/>
                                        <p:tgtEl>
                                          <p:spTgt spid="3">
                                            <p:graphicEl>
                                              <a:chart seriesIdx="-4" categoryIdx="89" bldStep="category"/>
                                            </p:graphicEl>
                                          </p:spTgt>
                                        </p:tgtEl>
                                      </p:cBhvr>
                                    </p:animEffect>
                                  </p:childTnLst>
                                </p:cTn>
                              </p:par>
                            </p:childTnLst>
                          </p:cTn>
                        </p:par>
                        <p:par>
                          <p:cTn id="368" fill="hold">
                            <p:stCondLst>
                              <p:cond delay="45500"/>
                            </p:stCondLst>
                            <p:childTnLst>
                              <p:par>
                                <p:cTn id="369" presetID="22" presetClass="entr" presetSubtype="8" fill="hold" grpId="0" nodeType="afterEffect">
                                  <p:stCondLst>
                                    <p:cond delay="0"/>
                                  </p:stCondLst>
                                  <p:childTnLst>
                                    <p:set>
                                      <p:cBhvr>
                                        <p:cTn id="370" dur="1" fill="hold">
                                          <p:stCondLst>
                                            <p:cond delay="0"/>
                                          </p:stCondLst>
                                        </p:cTn>
                                        <p:tgtEl>
                                          <p:spTgt spid="3">
                                            <p:graphicEl>
                                              <a:chart seriesIdx="-4" categoryIdx="90" bldStep="category"/>
                                            </p:graphicEl>
                                          </p:spTgt>
                                        </p:tgtEl>
                                        <p:attrNameLst>
                                          <p:attrName>style.visibility</p:attrName>
                                        </p:attrNameLst>
                                      </p:cBhvr>
                                      <p:to>
                                        <p:strVal val="visible"/>
                                      </p:to>
                                    </p:set>
                                    <p:animEffect transition="in" filter="wipe(left)">
                                      <p:cBhvr>
                                        <p:cTn id="371" dur="500"/>
                                        <p:tgtEl>
                                          <p:spTgt spid="3">
                                            <p:graphicEl>
                                              <a:chart seriesIdx="-4" categoryIdx="90" bldStep="category"/>
                                            </p:graphicEl>
                                          </p:spTgt>
                                        </p:tgtEl>
                                      </p:cBhvr>
                                    </p:animEffect>
                                  </p:childTnLst>
                                </p:cTn>
                              </p:par>
                            </p:childTnLst>
                          </p:cTn>
                        </p:par>
                        <p:par>
                          <p:cTn id="372" fill="hold">
                            <p:stCondLst>
                              <p:cond delay="46000"/>
                            </p:stCondLst>
                            <p:childTnLst>
                              <p:par>
                                <p:cTn id="373" presetID="22" presetClass="entr" presetSubtype="8" fill="hold" grpId="0" nodeType="afterEffect">
                                  <p:stCondLst>
                                    <p:cond delay="0"/>
                                  </p:stCondLst>
                                  <p:childTnLst>
                                    <p:set>
                                      <p:cBhvr>
                                        <p:cTn id="374" dur="1" fill="hold">
                                          <p:stCondLst>
                                            <p:cond delay="0"/>
                                          </p:stCondLst>
                                        </p:cTn>
                                        <p:tgtEl>
                                          <p:spTgt spid="3">
                                            <p:graphicEl>
                                              <a:chart seriesIdx="-4" categoryIdx="91" bldStep="category"/>
                                            </p:graphicEl>
                                          </p:spTgt>
                                        </p:tgtEl>
                                        <p:attrNameLst>
                                          <p:attrName>style.visibility</p:attrName>
                                        </p:attrNameLst>
                                      </p:cBhvr>
                                      <p:to>
                                        <p:strVal val="visible"/>
                                      </p:to>
                                    </p:set>
                                    <p:animEffect transition="in" filter="wipe(left)">
                                      <p:cBhvr>
                                        <p:cTn id="375" dur="500"/>
                                        <p:tgtEl>
                                          <p:spTgt spid="3">
                                            <p:graphicEl>
                                              <a:chart seriesIdx="-4" categoryIdx="91" bldStep="category"/>
                                            </p:graphicEl>
                                          </p:spTgt>
                                        </p:tgtEl>
                                      </p:cBhvr>
                                    </p:animEffect>
                                  </p:childTnLst>
                                </p:cTn>
                              </p:par>
                            </p:childTnLst>
                          </p:cTn>
                        </p:par>
                        <p:par>
                          <p:cTn id="376" fill="hold">
                            <p:stCondLst>
                              <p:cond delay="46500"/>
                            </p:stCondLst>
                            <p:childTnLst>
                              <p:par>
                                <p:cTn id="377" presetID="22" presetClass="entr" presetSubtype="8" fill="hold" grpId="0" nodeType="afterEffect">
                                  <p:stCondLst>
                                    <p:cond delay="0"/>
                                  </p:stCondLst>
                                  <p:childTnLst>
                                    <p:set>
                                      <p:cBhvr>
                                        <p:cTn id="378" dur="1" fill="hold">
                                          <p:stCondLst>
                                            <p:cond delay="0"/>
                                          </p:stCondLst>
                                        </p:cTn>
                                        <p:tgtEl>
                                          <p:spTgt spid="3">
                                            <p:graphicEl>
                                              <a:chart seriesIdx="-4" categoryIdx="92" bldStep="category"/>
                                            </p:graphicEl>
                                          </p:spTgt>
                                        </p:tgtEl>
                                        <p:attrNameLst>
                                          <p:attrName>style.visibility</p:attrName>
                                        </p:attrNameLst>
                                      </p:cBhvr>
                                      <p:to>
                                        <p:strVal val="visible"/>
                                      </p:to>
                                    </p:set>
                                    <p:animEffect transition="in" filter="wipe(left)">
                                      <p:cBhvr>
                                        <p:cTn id="379" dur="500"/>
                                        <p:tgtEl>
                                          <p:spTgt spid="3">
                                            <p:graphicEl>
                                              <a:chart seriesIdx="-4" categoryIdx="92" bldStep="category"/>
                                            </p:graphicEl>
                                          </p:spTgt>
                                        </p:tgtEl>
                                      </p:cBhvr>
                                    </p:animEffect>
                                  </p:childTnLst>
                                </p:cTn>
                              </p:par>
                            </p:childTnLst>
                          </p:cTn>
                        </p:par>
                        <p:par>
                          <p:cTn id="380" fill="hold">
                            <p:stCondLst>
                              <p:cond delay="47000"/>
                            </p:stCondLst>
                            <p:childTnLst>
                              <p:par>
                                <p:cTn id="381" presetID="22" presetClass="entr" presetSubtype="8" fill="hold" grpId="0" nodeType="afterEffect">
                                  <p:stCondLst>
                                    <p:cond delay="0"/>
                                  </p:stCondLst>
                                  <p:childTnLst>
                                    <p:set>
                                      <p:cBhvr>
                                        <p:cTn id="382" dur="1" fill="hold">
                                          <p:stCondLst>
                                            <p:cond delay="0"/>
                                          </p:stCondLst>
                                        </p:cTn>
                                        <p:tgtEl>
                                          <p:spTgt spid="3">
                                            <p:graphicEl>
                                              <a:chart seriesIdx="-4" categoryIdx="93" bldStep="category"/>
                                            </p:graphicEl>
                                          </p:spTgt>
                                        </p:tgtEl>
                                        <p:attrNameLst>
                                          <p:attrName>style.visibility</p:attrName>
                                        </p:attrNameLst>
                                      </p:cBhvr>
                                      <p:to>
                                        <p:strVal val="visible"/>
                                      </p:to>
                                    </p:set>
                                    <p:animEffect transition="in" filter="wipe(left)">
                                      <p:cBhvr>
                                        <p:cTn id="383" dur="500"/>
                                        <p:tgtEl>
                                          <p:spTgt spid="3">
                                            <p:graphicEl>
                                              <a:chart seriesIdx="-4" categoryIdx="93" bldStep="category"/>
                                            </p:graphicEl>
                                          </p:spTgt>
                                        </p:tgtEl>
                                      </p:cBhvr>
                                    </p:animEffect>
                                  </p:childTnLst>
                                </p:cTn>
                              </p:par>
                            </p:childTnLst>
                          </p:cTn>
                        </p:par>
                        <p:par>
                          <p:cTn id="384" fill="hold">
                            <p:stCondLst>
                              <p:cond delay="47500"/>
                            </p:stCondLst>
                            <p:childTnLst>
                              <p:par>
                                <p:cTn id="385" presetID="22" presetClass="entr" presetSubtype="8" fill="hold" grpId="0" nodeType="afterEffect">
                                  <p:stCondLst>
                                    <p:cond delay="0"/>
                                  </p:stCondLst>
                                  <p:childTnLst>
                                    <p:set>
                                      <p:cBhvr>
                                        <p:cTn id="386" dur="1" fill="hold">
                                          <p:stCondLst>
                                            <p:cond delay="0"/>
                                          </p:stCondLst>
                                        </p:cTn>
                                        <p:tgtEl>
                                          <p:spTgt spid="3">
                                            <p:graphicEl>
                                              <a:chart seriesIdx="-4" categoryIdx="94" bldStep="category"/>
                                            </p:graphicEl>
                                          </p:spTgt>
                                        </p:tgtEl>
                                        <p:attrNameLst>
                                          <p:attrName>style.visibility</p:attrName>
                                        </p:attrNameLst>
                                      </p:cBhvr>
                                      <p:to>
                                        <p:strVal val="visible"/>
                                      </p:to>
                                    </p:set>
                                    <p:animEffect transition="in" filter="wipe(left)">
                                      <p:cBhvr>
                                        <p:cTn id="387" dur="500"/>
                                        <p:tgtEl>
                                          <p:spTgt spid="3">
                                            <p:graphicEl>
                                              <a:chart seriesIdx="-4" categoryIdx="94" bldStep="category"/>
                                            </p:graphicEl>
                                          </p:spTgt>
                                        </p:tgtEl>
                                      </p:cBhvr>
                                    </p:animEffect>
                                  </p:childTnLst>
                                </p:cTn>
                              </p:par>
                            </p:childTnLst>
                          </p:cTn>
                        </p:par>
                        <p:par>
                          <p:cTn id="388" fill="hold">
                            <p:stCondLst>
                              <p:cond delay="48000"/>
                            </p:stCondLst>
                            <p:childTnLst>
                              <p:par>
                                <p:cTn id="389" presetID="22" presetClass="entr" presetSubtype="8" fill="hold" grpId="0" nodeType="afterEffect">
                                  <p:stCondLst>
                                    <p:cond delay="0"/>
                                  </p:stCondLst>
                                  <p:childTnLst>
                                    <p:set>
                                      <p:cBhvr>
                                        <p:cTn id="390" dur="1" fill="hold">
                                          <p:stCondLst>
                                            <p:cond delay="0"/>
                                          </p:stCondLst>
                                        </p:cTn>
                                        <p:tgtEl>
                                          <p:spTgt spid="3">
                                            <p:graphicEl>
                                              <a:chart seriesIdx="-4" categoryIdx="95" bldStep="category"/>
                                            </p:graphicEl>
                                          </p:spTgt>
                                        </p:tgtEl>
                                        <p:attrNameLst>
                                          <p:attrName>style.visibility</p:attrName>
                                        </p:attrNameLst>
                                      </p:cBhvr>
                                      <p:to>
                                        <p:strVal val="visible"/>
                                      </p:to>
                                    </p:set>
                                    <p:animEffect transition="in" filter="wipe(left)">
                                      <p:cBhvr>
                                        <p:cTn id="391" dur="500"/>
                                        <p:tgtEl>
                                          <p:spTgt spid="3">
                                            <p:graphicEl>
                                              <a:chart seriesIdx="-4" categoryIdx="95" bldStep="category"/>
                                            </p:graphicEl>
                                          </p:spTgt>
                                        </p:tgtEl>
                                      </p:cBhvr>
                                    </p:animEffect>
                                  </p:childTnLst>
                                </p:cTn>
                              </p:par>
                            </p:childTnLst>
                          </p:cTn>
                        </p:par>
                        <p:par>
                          <p:cTn id="392" fill="hold">
                            <p:stCondLst>
                              <p:cond delay="48500"/>
                            </p:stCondLst>
                            <p:childTnLst>
                              <p:par>
                                <p:cTn id="393" presetID="22" presetClass="entr" presetSubtype="8" fill="hold" grpId="0" nodeType="afterEffect">
                                  <p:stCondLst>
                                    <p:cond delay="0"/>
                                  </p:stCondLst>
                                  <p:childTnLst>
                                    <p:set>
                                      <p:cBhvr>
                                        <p:cTn id="394" dur="1" fill="hold">
                                          <p:stCondLst>
                                            <p:cond delay="0"/>
                                          </p:stCondLst>
                                        </p:cTn>
                                        <p:tgtEl>
                                          <p:spTgt spid="3">
                                            <p:graphicEl>
                                              <a:chart seriesIdx="-4" categoryIdx="96" bldStep="category"/>
                                            </p:graphicEl>
                                          </p:spTgt>
                                        </p:tgtEl>
                                        <p:attrNameLst>
                                          <p:attrName>style.visibility</p:attrName>
                                        </p:attrNameLst>
                                      </p:cBhvr>
                                      <p:to>
                                        <p:strVal val="visible"/>
                                      </p:to>
                                    </p:set>
                                    <p:animEffect transition="in" filter="wipe(left)">
                                      <p:cBhvr>
                                        <p:cTn id="395" dur="500"/>
                                        <p:tgtEl>
                                          <p:spTgt spid="3">
                                            <p:graphicEl>
                                              <a:chart seriesIdx="-4" categoryIdx="96" bldStep="category"/>
                                            </p:graphicEl>
                                          </p:spTgt>
                                        </p:tgtEl>
                                      </p:cBhvr>
                                    </p:animEffect>
                                  </p:childTnLst>
                                </p:cTn>
                              </p:par>
                            </p:childTnLst>
                          </p:cTn>
                        </p:par>
                        <p:par>
                          <p:cTn id="396" fill="hold">
                            <p:stCondLst>
                              <p:cond delay="49000"/>
                            </p:stCondLst>
                            <p:childTnLst>
                              <p:par>
                                <p:cTn id="397" presetID="22" presetClass="entr" presetSubtype="8" fill="hold" grpId="0" nodeType="afterEffect">
                                  <p:stCondLst>
                                    <p:cond delay="0"/>
                                  </p:stCondLst>
                                  <p:childTnLst>
                                    <p:set>
                                      <p:cBhvr>
                                        <p:cTn id="398" dur="1" fill="hold">
                                          <p:stCondLst>
                                            <p:cond delay="0"/>
                                          </p:stCondLst>
                                        </p:cTn>
                                        <p:tgtEl>
                                          <p:spTgt spid="3">
                                            <p:graphicEl>
                                              <a:chart seriesIdx="-4" categoryIdx="97" bldStep="category"/>
                                            </p:graphicEl>
                                          </p:spTgt>
                                        </p:tgtEl>
                                        <p:attrNameLst>
                                          <p:attrName>style.visibility</p:attrName>
                                        </p:attrNameLst>
                                      </p:cBhvr>
                                      <p:to>
                                        <p:strVal val="visible"/>
                                      </p:to>
                                    </p:set>
                                    <p:animEffect transition="in" filter="wipe(left)">
                                      <p:cBhvr>
                                        <p:cTn id="399" dur="500"/>
                                        <p:tgtEl>
                                          <p:spTgt spid="3">
                                            <p:graphicEl>
                                              <a:chart seriesIdx="-4" categoryIdx="97" bldStep="category"/>
                                            </p:graphicEl>
                                          </p:spTgt>
                                        </p:tgtEl>
                                      </p:cBhvr>
                                    </p:animEffect>
                                  </p:childTnLst>
                                </p:cTn>
                              </p:par>
                            </p:childTnLst>
                          </p:cTn>
                        </p:par>
                        <p:par>
                          <p:cTn id="400" fill="hold">
                            <p:stCondLst>
                              <p:cond delay="49500"/>
                            </p:stCondLst>
                            <p:childTnLst>
                              <p:par>
                                <p:cTn id="401" presetID="22" presetClass="entr" presetSubtype="8" fill="hold" grpId="0" nodeType="afterEffect">
                                  <p:stCondLst>
                                    <p:cond delay="0"/>
                                  </p:stCondLst>
                                  <p:childTnLst>
                                    <p:set>
                                      <p:cBhvr>
                                        <p:cTn id="402" dur="1" fill="hold">
                                          <p:stCondLst>
                                            <p:cond delay="0"/>
                                          </p:stCondLst>
                                        </p:cTn>
                                        <p:tgtEl>
                                          <p:spTgt spid="3">
                                            <p:graphicEl>
                                              <a:chart seriesIdx="-4" categoryIdx="98" bldStep="category"/>
                                            </p:graphicEl>
                                          </p:spTgt>
                                        </p:tgtEl>
                                        <p:attrNameLst>
                                          <p:attrName>style.visibility</p:attrName>
                                        </p:attrNameLst>
                                      </p:cBhvr>
                                      <p:to>
                                        <p:strVal val="visible"/>
                                      </p:to>
                                    </p:set>
                                    <p:animEffect transition="in" filter="wipe(left)">
                                      <p:cBhvr>
                                        <p:cTn id="403" dur="500"/>
                                        <p:tgtEl>
                                          <p:spTgt spid="3">
                                            <p:graphicEl>
                                              <a:chart seriesIdx="-4" categoryIdx="98" bldStep="category"/>
                                            </p:graphicEl>
                                          </p:spTgt>
                                        </p:tgtEl>
                                      </p:cBhvr>
                                    </p:animEffect>
                                  </p:childTnLst>
                                </p:cTn>
                              </p:par>
                            </p:childTnLst>
                          </p:cTn>
                        </p:par>
                        <p:par>
                          <p:cTn id="404" fill="hold">
                            <p:stCondLst>
                              <p:cond delay="50000"/>
                            </p:stCondLst>
                            <p:childTnLst>
                              <p:par>
                                <p:cTn id="405" presetID="22" presetClass="entr" presetSubtype="8" fill="hold" grpId="0" nodeType="afterEffect">
                                  <p:stCondLst>
                                    <p:cond delay="0"/>
                                  </p:stCondLst>
                                  <p:childTnLst>
                                    <p:set>
                                      <p:cBhvr>
                                        <p:cTn id="406" dur="1" fill="hold">
                                          <p:stCondLst>
                                            <p:cond delay="0"/>
                                          </p:stCondLst>
                                        </p:cTn>
                                        <p:tgtEl>
                                          <p:spTgt spid="3">
                                            <p:graphicEl>
                                              <a:chart seriesIdx="-4" categoryIdx="99" bldStep="category"/>
                                            </p:graphicEl>
                                          </p:spTgt>
                                        </p:tgtEl>
                                        <p:attrNameLst>
                                          <p:attrName>style.visibility</p:attrName>
                                        </p:attrNameLst>
                                      </p:cBhvr>
                                      <p:to>
                                        <p:strVal val="visible"/>
                                      </p:to>
                                    </p:set>
                                    <p:animEffect transition="in" filter="wipe(left)">
                                      <p:cBhvr>
                                        <p:cTn id="407" dur="500"/>
                                        <p:tgtEl>
                                          <p:spTgt spid="3">
                                            <p:graphicEl>
                                              <a:chart seriesIdx="-4" categoryIdx="99" bldStep="category"/>
                                            </p:graphicEl>
                                          </p:spTgt>
                                        </p:tgtEl>
                                      </p:cBhvr>
                                    </p:animEffect>
                                  </p:childTnLst>
                                </p:cTn>
                              </p:par>
                            </p:childTnLst>
                          </p:cTn>
                        </p:par>
                        <p:par>
                          <p:cTn id="408" fill="hold">
                            <p:stCondLst>
                              <p:cond delay="50500"/>
                            </p:stCondLst>
                            <p:childTnLst>
                              <p:par>
                                <p:cTn id="409" presetID="22" presetClass="entr" presetSubtype="8" fill="hold" grpId="0" nodeType="afterEffect">
                                  <p:stCondLst>
                                    <p:cond delay="0"/>
                                  </p:stCondLst>
                                  <p:childTnLst>
                                    <p:set>
                                      <p:cBhvr>
                                        <p:cTn id="410" dur="1" fill="hold">
                                          <p:stCondLst>
                                            <p:cond delay="0"/>
                                          </p:stCondLst>
                                        </p:cTn>
                                        <p:tgtEl>
                                          <p:spTgt spid="3">
                                            <p:graphicEl>
                                              <a:chart seriesIdx="-4" categoryIdx="100" bldStep="category"/>
                                            </p:graphicEl>
                                          </p:spTgt>
                                        </p:tgtEl>
                                        <p:attrNameLst>
                                          <p:attrName>style.visibility</p:attrName>
                                        </p:attrNameLst>
                                      </p:cBhvr>
                                      <p:to>
                                        <p:strVal val="visible"/>
                                      </p:to>
                                    </p:set>
                                    <p:animEffect transition="in" filter="wipe(left)">
                                      <p:cBhvr>
                                        <p:cTn id="411" dur="500"/>
                                        <p:tgtEl>
                                          <p:spTgt spid="3">
                                            <p:graphicEl>
                                              <a:chart seriesIdx="-4" categoryIdx="100" bldStep="category"/>
                                            </p:graphicEl>
                                          </p:spTgt>
                                        </p:tgtEl>
                                      </p:cBhvr>
                                    </p:animEffect>
                                  </p:childTnLst>
                                </p:cTn>
                              </p:par>
                            </p:childTnLst>
                          </p:cTn>
                        </p:par>
                        <p:par>
                          <p:cTn id="412" fill="hold">
                            <p:stCondLst>
                              <p:cond delay="51000"/>
                            </p:stCondLst>
                            <p:childTnLst>
                              <p:par>
                                <p:cTn id="413" presetID="22" presetClass="entr" presetSubtype="8" fill="hold" grpId="0" nodeType="afterEffect">
                                  <p:stCondLst>
                                    <p:cond delay="0"/>
                                  </p:stCondLst>
                                  <p:childTnLst>
                                    <p:set>
                                      <p:cBhvr>
                                        <p:cTn id="414" dur="1" fill="hold">
                                          <p:stCondLst>
                                            <p:cond delay="0"/>
                                          </p:stCondLst>
                                        </p:cTn>
                                        <p:tgtEl>
                                          <p:spTgt spid="3">
                                            <p:graphicEl>
                                              <a:chart seriesIdx="-4" categoryIdx="101" bldStep="category"/>
                                            </p:graphicEl>
                                          </p:spTgt>
                                        </p:tgtEl>
                                        <p:attrNameLst>
                                          <p:attrName>style.visibility</p:attrName>
                                        </p:attrNameLst>
                                      </p:cBhvr>
                                      <p:to>
                                        <p:strVal val="visible"/>
                                      </p:to>
                                    </p:set>
                                    <p:animEffect transition="in" filter="wipe(left)">
                                      <p:cBhvr>
                                        <p:cTn id="415" dur="500"/>
                                        <p:tgtEl>
                                          <p:spTgt spid="3">
                                            <p:graphicEl>
                                              <a:chart seriesIdx="-4" categoryIdx="101" bldStep="category"/>
                                            </p:graphicEl>
                                          </p:spTgt>
                                        </p:tgtEl>
                                      </p:cBhvr>
                                    </p:animEffect>
                                  </p:childTnLst>
                                </p:cTn>
                              </p:par>
                            </p:childTnLst>
                          </p:cTn>
                        </p:par>
                        <p:par>
                          <p:cTn id="416" fill="hold">
                            <p:stCondLst>
                              <p:cond delay="51500"/>
                            </p:stCondLst>
                            <p:childTnLst>
                              <p:par>
                                <p:cTn id="417" presetID="22" presetClass="entr" presetSubtype="8" fill="hold" grpId="0" nodeType="afterEffect">
                                  <p:stCondLst>
                                    <p:cond delay="0"/>
                                  </p:stCondLst>
                                  <p:childTnLst>
                                    <p:set>
                                      <p:cBhvr>
                                        <p:cTn id="418" dur="1" fill="hold">
                                          <p:stCondLst>
                                            <p:cond delay="0"/>
                                          </p:stCondLst>
                                        </p:cTn>
                                        <p:tgtEl>
                                          <p:spTgt spid="3">
                                            <p:graphicEl>
                                              <a:chart seriesIdx="-4" categoryIdx="102" bldStep="category"/>
                                            </p:graphicEl>
                                          </p:spTgt>
                                        </p:tgtEl>
                                        <p:attrNameLst>
                                          <p:attrName>style.visibility</p:attrName>
                                        </p:attrNameLst>
                                      </p:cBhvr>
                                      <p:to>
                                        <p:strVal val="visible"/>
                                      </p:to>
                                    </p:set>
                                    <p:animEffect transition="in" filter="wipe(left)">
                                      <p:cBhvr>
                                        <p:cTn id="419" dur="500"/>
                                        <p:tgtEl>
                                          <p:spTgt spid="3">
                                            <p:graphicEl>
                                              <a:chart seriesIdx="-4" categoryIdx="102" bldStep="category"/>
                                            </p:graphicEl>
                                          </p:spTgt>
                                        </p:tgtEl>
                                      </p:cBhvr>
                                    </p:animEffect>
                                  </p:childTnLst>
                                </p:cTn>
                              </p:par>
                            </p:childTnLst>
                          </p:cTn>
                        </p:par>
                        <p:par>
                          <p:cTn id="420" fill="hold">
                            <p:stCondLst>
                              <p:cond delay="52000"/>
                            </p:stCondLst>
                            <p:childTnLst>
                              <p:par>
                                <p:cTn id="421" presetID="22" presetClass="entr" presetSubtype="8" fill="hold" grpId="0" nodeType="afterEffect">
                                  <p:stCondLst>
                                    <p:cond delay="0"/>
                                  </p:stCondLst>
                                  <p:childTnLst>
                                    <p:set>
                                      <p:cBhvr>
                                        <p:cTn id="422" dur="1" fill="hold">
                                          <p:stCondLst>
                                            <p:cond delay="0"/>
                                          </p:stCondLst>
                                        </p:cTn>
                                        <p:tgtEl>
                                          <p:spTgt spid="3">
                                            <p:graphicEl>
                                              <a:chart seriesIdx="-4" categoryIdx="103" bldStep="category"/>
                                            </p:graphicEl>
                                          </p:spTgt>
                                        </p:tgtEl>
                                        <p:attrNameLst>
                                          <p:attrName>style.visibility</p:attrName>
                                        </p:attrNameLst>
                                      </p:cBhvr>
                                      <p:to>
                                        <p:strVal val="visible"/>
                                      </p:to>
                                    </p:set>
                                    <p:animEffect transition="in" filter="wipe(left)">
                                      <p:cBhvr>
                                        <p:cTn id="423" dur="500"/>
                                        <p:tgtEl>
                                          <p:spTgt spid="3">
                                            <p:graphicEl>
                                              <a:chart seriesIdx="-4" categoryIdx="103" bldStep="category"/>
                                            </p:graphicEl>
                                          </p:spTgt>
                                        </p:tgtEl>
                                      </p:cBhvr>
                                    </p:animEffect>
                                  </p:childTnLst>
                                </p:cTn>
                              </p:par>
                            </p:childTnLst>
                          </p:cTn>
                        </p:par>
                        <p:par>
                          <p:cTn id="424" fill="hold">
                            <p:stCondLst>
                              <p:cond delay="52500"/>
                            </p:stCondLst>
                            <p:childTnLst>
                              <p:par>
                                <p:cTn id="425" presetID="22" presetClass="entr" presetSubtype="8" fill="hold" grpId="0" nodeType="afterEffect">
                                  <p:stCondLst>
                                    <p:cond delay="0"/>
                                  </p:stCondLst>
                                  <p:childTnLst>
                                    <p:set>
                                      <p:cBhvr>
                                        <p:cTn id="426" dur="1" fill="hold">
                                          <p:stCondLst>
                                            <p:cond delay="0"/>
                                          </p:stCondLst>
                                        </p:cTn>
                                        <p:tgtEl>
                                          <p:spTgt spid="3">
                                            <p:graphicEl>
                                              <a:chart seriesIdx="-4" categoryIdx="104" bldStep="category"/>
                                            </p:graphicEl>
                                          </p:spTgt>
                                        </p:tgtEl>
                                        <p:attrNameLst>
                                          <p:attrName>style.visibility</p:attrName>
                                        </p:attrNameLst>
                                      </p:cBhvr>
                                      <p:to>
                                        <p:strVal val="visible"/>
                                      </p:to>
                                    </p:set>
                                    <p:animEffect transition="in" filter="wipe(left)">
                                      <p:cBhvr>
                                        <p:cTn id="427" dur="500"/>
                                        <p:tgtEl>
                                          <p:spTgt spid="3">
                                            <p:graphicEl>
                                              <a:chart seriesIdx="-4" categoryIdx="104" bldStep="category"/>
                                            </p:graphicEl>
                                          </p:spTgt>
                                        </p:tgtEl>
                                      </p:cBhvr>
                                    </p:animEffect>
                                  </p:childTnLst>
                                </p:cTn>
                              </p:par>
                            </p:childTnLst>
                          </p:cTn>
                        </p:par>
                        <p:par>
                          <p:cTn id="428" fill="hold">
                            <p:stCondLst>
                              <p:cond delay="53000"/>
                            </p:stCondLst>
                            <p:childTnLst>
                              <p:par>
                                <p:cTn id="429" presetID="22" presetClass="entr" presetSubtype="8" fill="hold" grpId="0" nodeType="afterEffect">
                                  <p:stCondLst>
                                    <p:cond delay="0"/>
                                  </p:stCondLst>
                                  <p:childTnLst>
                                    <p:set>
                                      <p:cBhvr>
                                        <p:cTn id="430" dur="1" fill="hold">
                                          <p:stCondLst>
                                            <p:cond delay="0"/>
                                          </p:stCondLst>
                                        </p:cTn>
                                        <p:tgtEl>
                                          <p:spTgt spid="3">
                                            <p:graphicEl>
                                              <a:chart seriesIdx="-4" categoryIdx="105" bldStep="category"/>
                                            </p:graphicEl>
                                          </p:spTgt>
                                        </p:tgtEl>
                                        <p:attrNameLst>
                                          <p:attrName>style.visibility</p:attrName>
                                        </p:attrNameLst>
                                      </p:cBhvr>
                                      <p:to>
                                        <p:strVal val="visible"/>
                                      </p:to>
                                    </p:set>
                                    <p:animEffect transition="in" filter="wipe(left)">
                                      <p:cBhvr>
                                        <p:cTn id="431" dur="500"/>
                                        <p:tgtEl>
                                          <p:spTgt spid="3">
                                            <p:graphicEl>
                                              <a:chart seriesIdx="-4" categoryIdx="105" bldStep="category"/>
                                            </p:graphicEl>
                                          </p:spTgt>
                                        </p:tgtEl>
                                      </p:cBhvr>
                                    </p:animEffect>
                                  </p:childTnLst>
                                </p:cTn>
                              </p:par>
                            </p:childTnLst>
                          </p:cTn>
                        </p:par>
                        <p:par>
                          <p:cTn id="432" fill="hold">
                            <p:stCondLst>
                              <p:cond delay="53500"/>
                            </p:stCondLst>
                            <p:childTnLst>
                              <p:par>
                                <p:cTn id="433" presetID="22" presetClass="entr" presetSubtype="8" fill="hold" grpId="0" nodeType="afterEffect">
                                  <p:stCondLst>
                                    <p:cond delay="0"/>
                                  </p:stCondLst>
                                  <p:childTnLst>
                                    <p:set>
                                      <p:cBhvr>
                                        <p:cTn id="434" dur="1" fill="hold">
                                          <p:stCondLst>
                                            <p:cond delay="0"/>
                                          </p:stCondLst>
                                        </p:cTn>
                                        <p:tgtEl>
                                          <p:spTgt spid="3">
                                            <p:graphicEl>
                                              <a:chart seriesIdx="-4" categoryIdx="106" bldStep="category"/>
                                            </p:graphicEl>
                                          </p:spTgt>
                                        </p:tgtEl>
                                        <p:attrNameLst>
                                          <p:attrName>style.visibility</p:attrName>
                                        </p:attrNameLst>
                                      </p:cBhvr>
                                      <p:to>
                                        <p:strVal val="visible"/>
                                      </p:to>
                                    </p:set>
                                    <p:animEffect transition="in" filter="wipe(left)">
                                      <p:cBhvr>
                                        <p:cTn id="435" dur="500"/>
                                        <p:tgtEl>
                                          <p:spTgt spid="3">
                                            <p:graphicEl>
                                              <a:chart seriesIdx="-4" categoryIdx="106" bldStep="category"/>
                                            </p:graphicEl>
                                          </p:spTgt>
                                        </p:tgtEl>
                                      </p:cBhvr>
                                    </p:animEffect>
                                  </p:childTnLst>
                                </p:cTn>
                              </p:par>
                            </p:childTnLst>
                          </p:cTn>
                        </p:par>
                        <p:par>
                          <p:cTn id="436" fill="hold">
                            <p:stCondLst>
                              <p:cond delay="54000"/>
                            </p:stCondLst>
                            <p:childTnLst>
                              <p:par>
                                <p:cTn id="437" presetID="22" presetClass="entr" presetSubtype="8" fill="hold" grpId="0" nodeType="afterEffect">
                                  <p:stCondLst>
                                    <p:cond delay="0"/>
                                  </p:stCondLst>
                                  <p:childTnLst>
                                    <p:set>
                                      <p:cBhvr>
                                        <p:cTn id="438" dur="1" fill="hold">
                                          <p:stCondLst>
                                            <p:cond delay="0"/>
                                          </p:stCondLst>
                                        </p:cTn>
                                        <p:tgtEl>
                                          <p:spTgt spid="3">
                                            <p:graphicEl>
                                              <a:chart seriesIdx="-4" categoryIdx="107" bldStep="category"/>
                                            </p:graphicEl>
                                          </p:spTgt>
                                        </p:tgtEl>
                                        <p:attrNameLst>
                                          <p:attrName>style.visibility</p:attrName>
                                        </p:attrNameLst>
                                      </p:cBhvr>
                                      <p:to>
                                        <p:strVal val="visible"/>
                                      </p:to>
                                    </p:set>
                                    <p:animEffect transition="in" filter="wipe(left)">
                                      <p:cBhvr>
                                        <p:cTn id="439" dur="500"/>
                                        <p:tgtEl>
                                          <p:spTgt spid="3">
                                            <p:graphicEl>
                                              <a:chart seriesIdx="-4" categoryIdx="107" bldStep="category"/>
                                            </p:graphicEl>
                                          </p:spTgt>
                                        </p:tgtEl>
                                      </p:cBhvr>
                                    </p:animEffect>
                                  </p:childTnLst>
                                </p:cTn>
                              </p:par>
                            </p:childTnLst>
                          </p:cTn>
                        </p:par>
                        <p:par>
                          <p:cTn id="440" fill="hold">
                            <p:stCondLst>
                              <p:cond delay="54500"/>
                            </p:stCondLst>
                            <p:childTnLst>
                              <p:par>
                                <p:cTn id="441" presetID="22" presetClass="entr" presetSubtype="8" fill="hold" grpId="0" nodeType="afterEffect">
                                  <p:stCondLst>
                                    <p:cond delay="0"/>
                                  </p:stCondLst>
                                  <p:childTnLst>
                                    <p:set>
                                      <p:cBhvr>
                                        <p:cTn id="442" dur="1" fill="hold">
                                          <p:stCondLst>
                                            <p:cond delay="0"/>
                                          </p:stCondLst>
                                        </p:cTn>
                                        <p:tgtEl>
                                          <p:spTgt spid="3">
                                            <p:graphicEl>
                                              <a:chart seriesIdx="-4" categoryIdx="108" bldStep="category"/>
                                            </p:graphicEl>
                                          </p:spTgt>
                                        </p:tgtEl>
                                        <p:attrNameLst>
                                          <p:attrName>style.visibility</p:attrName>
                                        </p:attrNameLst>
                                      </p:cBhvr>
                                      <p:to>
                                        <p:strVal val="visible"/>
                                      </p:to>
                                    </p:set>
                                    <p:animEffect transition="in" filter="wipe(left)">
                                      <p:cBhvr>
                                        <p:cTn id="443" dur="500"/>
                                        <p:tgtEl>
                                          <p:spTgt spid="3">
                                            <p:graphicEl>
                                              <a:chart seriesIdx="-4" categoryIdx="108" bldStep="category"/>
                                            </p:graphicEl>
                                          </p:spTgt>
                                        </p:tgtEl>
                                      </p:cBhvr>
                                    </p:animEffect>
                                  </p:childTnLst>
                                </p:cTn>
                              </p:par>
                            </p:childTnLst>
                          </p:cTn>
                        </p:par>
                        <p:par>
                          <p:cTn id="444" fill="hold">
                            <p:stCondLst>
                              <p:cond delay="55000"/>
                            </p:stCondLst>
                            <p:childTnLst>
                              <p:par>
                                <p:cTn id="445" presetID="22" presetClass="entr" presetSubtype="8" fill="hold" grpId="0" nodeType="afterEffect">
                                  <p:stCondLst>
                                    <p:cond delay="0"/>
                                  </p:stCondLst>
                                  <p:childTnLst>
                                    <p:set>
                                      <p:cBhvr>
                                        <p:cTn id="446" dur="1" fill="hold">
                                          <p:stCondLst>
                                            <p:cond delay="0"/>
                                          </p:stCondLst>
                                        </p:cTn>
                                        <p:tgtEl>
                                          <p:spTgt spid="3">
                                            <p:graphicEl>
                                              <a:chart seriesIdx="-4" categoryIdx="109" bldStep="category"/>
                                            </p:graphicEl>
                                          </p:spTgt>
                                        </p:tgtEl>
                                        <p:attrNameLst>
                                          <p:attrName>style.visibility</p:attrName>
                                        </p:attrNameLst>
                                      </p:cBhvr>
                                      <p:to>
                                        <p:strVal val="visible"/>
                                      </p:to>
                                    </p:set>
                                    <p:animEffect transition="in" filter="wipe(left)">
                                      <p:cBhvr>
                                        <p:cTn id="447" dur="500"/>
                                        <p:tgtEl>
                                          <p:spTgt spid="3">
                                            <p:graphicEl>
                                              <a:chart seriesIdx="-4" categoryIdx="109" bldStep="category"/>
                                            </p:graphicEl>
                                          </p:spTgt>
                                        </p:tgtEl>
                                      </p:cBhvr>
                                    </p:animEffect>
                                  </p:childTnLst>
                                </p:cTn>
                              </p:par>
                            </p:childTnLst>
                          </p:cTn>
                        </p:par>
                        <p:par>
                          <p:cTn id="448" fill="hold">
                            <p:stCondLst>
                              <p:cond delay="55500"/>
                            </p:stCondLst>
                            <p:childTnLst>
                              <p:par>
                                <p:cTn id="449" presetID="22" presetClass="entr" presetSubtype="8" fill="hold" grpId="0" nodeType="afterEffect">
                                  <p:stCondLst>
                                    <p:cond delay="0"/>
                                  </p:stCondLst>
                                  <p:childTnLst>
                                    <p:set>
                                      <p:cBhvr>
                                        <p:cTn id="450" dur="1" fill="hold">
                                          <p:stCondLst>
                                            <p:cond delay="0"/>
                                          </p:stCondLst>
                                        </p:cTn>
                                        <p:tgtEl>
                                          <p:spTgt spid="3">
                                            <p:graphicEl>
                                              <a:chart seriesIdx="-4" categoryIdx="110" bldStep="category"/>
                                            </p:graphicEl>
                                          </p:spTgt>
                                        </p:tgtEl>
                                        <p:attrNameLst>
                                          <p:attrName>style.visibility</p:attrName>
                                        </p:attrNameLst>
                                      </p:cBhvr>
                                      <p:to>
                                        <p:strVal val="visible"/>
                                      </p:to>
                                    </p:set>
                                    <p:animEffect transition="in" filter="wipe(left)">
                                      <p:cBhvr>
                                        <p:cTn id="451" dur="500"/>
                                        <p:tgtEl>
                                          <p:spTgt spid="3">
                                            <p:graphicEl>
                                              <a:chart seriesIdx="-4" categoryIdx="110" bldStep="category"/>
                                            </p:graphicEl>
                                          </p:spTgt>
                                        </p:tgtEl>
                                      </p:cBhvr>
                                    </p:animEffect>
                                  </p:childTnLst>
                                </p:cTn>
                              </p:par>
                            </p:childTnLst>
                          </p:cTn>
                        </p:par>
                        <p:par>
                          <p:cTn id="452" fill="hold">
                            <p:stCondLst>
                              <p:cond delay="56000"/>
                            </p:stCondLst>
                            <p:childTnLst>
                              <p:par>
                                <p:cTn id="453" presetID="22" presetClass="entr" presetSubtype="8" fill="hold" grpId="0" nodeType="afterEffect">
                                  <p:stCondLst>
                                    <p:cond delay="0"/>
                                  </p:stCondLst>
                                  <p:childTnLst>
                                    <p:set>
                                      <p:cBhvr>
                                        <p:cTn id="454" dur="1" fill="hold">
                                          <p:stCondLst>
                                            <p:cond delay="0"/>
                                          </p:stCondLst>
                                        </p:cTn>
                                        <p:tgtEl>
                                          <p:spTgt spid="3">
                                            <p:graphicEl>
                                              <a:chart seriesIdx="-4" categoryIdx="111" bldStep="category"/>
                                            </p:graphicEl>
                                          </p:spTgt>
                                        </p:tgtEl>
                                        <p:attrNameLst>
                                          <p:attrName>style.visibility</p:attrName>
                                        </p:attrNameLst>
                                      </p:cBhvr>
                                      <p:to>
                                        <p:strVal val="visible"/>
                                      </p:to>
                                    </p:set>
                                    <p:animEffect transition="in" filter="wipe(left)">
                                      <p:cBhvr>
                                        <p:cTn id="455" dur="500"/>
                                        <p:tgtEl>
                                          <p:spTgt spid="3">
                                            <p:graphicEl>
                                              <a:chart seriesIdx="-4" categoryIdx="111" bldStep="category"/>
                                            </p:graphicEl>
                                          </p:spTgt>
                                        </p:tgtEl>
                                      </p:cBhvr>
                                    </p:animEffect>
                                  </p:childTnLst>
                                </p:cTn>
                              </p:par>
                            </p:childTnLst>
                          </p:cTn>
                        </p:par>
                        <p:par>
                          <p:cTn id="456" fill="hold">
                            <p:stCondLst>
                              <p:cond delay="56500"/>
                            </p:stCondLst>
                            <p:childTnLst>
                              <p:par>
                                <p:cTn id="457" presetID="22" presetClass="entr" presetSubtype="8" fill="hold" grpId="0" nodeType="afterEffect">
                                  <p:stCondLst>
                                    <p:cond delay="0"/>
                                  </p:stCondLst>
                                  <p:childTnLst>
                                    <p:set>
                                      <p:cBhvr>
                                        <p:cTn id="458" dur="1" fill="hold">
                                          <p:stCondLst>
                                            <p:cond delay="0"/>
                                          </p:stCondLst>
                                        </p:cTn>
                                        <p:tgtEl>
                                          <p:spTgt spid="3">
                                            <p:graphicEl>
                                              <a:chart seriesIdx="-4" categoryIdx="112" bldStep="category"/>
                                            </p:graphicEl>
                                          </p:spTgt>
                                        </p:tgtEl>
                                        <p:attrNameLst>
                                          <p:attrName>style.visibility</p:attrName>
                                        </p:attrNameLst>
                                      </p:cBhvr>
                                      <p:to>
                                        <p:strVal val="visible"/>
                                      </p:to>
                                    </p:set>
                                    <p:animEffect transition="in" filter="wipe(left)">
                                      <p:cBhvr>
                                        <p:cTn id="459" dur="500"/>
                                        <p:tgtEl>
                                          <p:spTgt spid="3">
                                            <p:graphicEl>
                                              <a:chart seriesIdx="-4" categoryIdx="112" bldStep="category"/>
                                            </p:graphicEl>
                                          </p:spTgt>
                                        </p:tgtEl>
                                      </p:cBhvr>
                                    </p:animEffect>
                                  </p:childTnLst>
                                </p:cTn>
                              </p:par>
                            </p:childTnLst>
                          </p:cTn>
                        </p:par>
                        <p:par>
                          <p:cTn id="460" fill="hold">
                            <p:stCondLst>
                              <p:cond delay="57000"/>
                            </p:stCondLst>
                            <p:childTnLst>
                              <p:par>
                                <p:cTn id="461" presetID="22" presetClass="entr" presetSubtype="8" fill="hold" grpId="0" nodeType="afterEffect">
                                  <p:stCondLst>
                                    <p:cond delay="0"/>
                                  </p:stCondLst>
                                  <p:childTnLst>
                                    <p:set>
                                      <p:cBhvr>
                                        <p:cTn id="462" dur="1" fill="hold">
                                          <p:stCondLst>
                                            <p:cond delay="0"/>
                                          </p:stCondLst>
                                        </p:cTn>
                                        <p:tgtEl>
                                          <p:spTgt spid="3">
                                            <p:graphicEl>
                                              <a:chart seriesIdx="-4" categoryIdx="113" bldStep="category"/>
                                            </p:graphicEl>
                                          </p:spTgt>
                                        </p:tgtEl>
                                        <p:attrNameLst>
                                          <p:attrName>style.visibility</p:attrName>
                                        </p:attrNameLst>
                                      </p:cBhvr>
                                      <p:to>
                                        <p:strVal val="visible"/>
                                      </p:to>
                                    </p:set>
                                    <p:animEffect transition="in" filter="wipe(left)">
                                      <p:cBhvr>
                                        <p:cTn id="463" dur="500"/>
                                        <p:tgtEl>
                                          <p:spTgt spid="3">
                                            <p:graphicEl>
                                              <a:chart seriesIdx="-4" categoryIdx="113" bldStep="category"/>
                                            </p:graphicEl>
                                          </p:spTgt>
                                        </p:tgtEl>
                                      </p:cBhvr>
                                    </p:animEffect>
                                  </p:childTnLst>
                                </p:cTn>
                              </p:par>
                            </p:childTnLst>
                          </p:cTn>
                        </p:par>
                        <p:par>
                          <p:cTn id="464" fill="hold">
                            <p:stCondLst>
                              <p:cond delay="57500"/>
                            </p:stCondLst>
                            <p:childTnLst>
                              <p:par>
                                <p:cTn id="465" presetID="22" presetClass="entr" presetSubtype="8" fill="hold" grpId="0" nodeType="afterEffect">
                                  <p:stCondLst>
                                    <p:cond delay="0"/>
                                  </p:stCondLst>
                                  <p:childTnLst>
                                    <p:set>
                                      <p:cBhvr>
                                        <p:cTn id="466" dur="1" fill="hold">
                                          <p:stCondLst>
                                            <p:cond delay="0"/>
                                          </p:stCondLst>
                                        </p:cTn>
                                        <p:tgtEl>
                                          <p:spTgt spid="3">
                                            <p:graphicEl>
                                              <a:chart seriesIdx="-4" categoryIdx="114" bldStep="category"/>
                                            </p:graphicEl>
                                          </p:spTgt>
                                        </p:tgtEl>
                                        <p:attrNameLst>
                                          <p:attrName>style.visibility</p:attrName>
                                        </p:attrNameLst>
                                      </p:cBhvr>
                                      <p:to>
                                        <p:strVal val="visible"/>
                                      </p:to>
                                    </p:set>
                                    <p:animEffect transition="in" filter="wipe(left)">
                                      <p:cBhvr>
                                        <p:cTn id="467" dur="500"/>
                                        <p:tgtEl>
                                          <p:spTgt spid="3">
                                            <p:graphicEl>
                                              <a:chart seriesIdx="-4" categoryIdx="114" bldStep="category"/>
                                            </p:graphicEl>
                                          </p:spTgt>
                                        </p:tgtEl>
                                      </p:cBhvr>
                                    </p:animEffect>
                                  </p:childTnLst>
                                </p:cTn>
                              </p:par>
                            </p:childTnLst>
                          </p:cTn>
                        </p:par>
                        <p:par>
                          <p:cTn id="468" fill="hold">
                            <p:stCondLst>
                              <p:cond delay="58000"/>
                            </p:stCondLst>
                            <p:childTnLst>
                              <p:par>
                                <p:cTn id="469" presetID="22" presetClass="entr" presetSubtype="8" fill="hold" grpId="0" nodeType="afterEffect">
                                  <p:stCondLst>
                                    <p:cond delay="0"/>
                                  </p:stCondLst>
                                  <p:childTnLst>
                                    <p:set>
                                      <p:cBhvr>
                                        <p:cTn id="470" dur="1" fill="hold">
                                          <p:stCondLst>
                                            <p:cond delay="0"/>
                                          </p:stCondLst>
                                        </p:cTn>
                                        <p:tgtEl>
                                          <p:spTgt spid="3">
                                            <p:graphicEl>
                                              <a:chart seriesIdx="-4" categoryIdx="115" bldStep="category"/>
                                            </p:graphicEl>
                                          </p:spTgt>
                                        </p:tgtEl>
                                        <p:attrNameLst>
                                          <p:attrName>style.visibility</p:attrName>
                                        </p:attrNameLst>
                                      </p:cBhvr>
                                      <p:to>
                                        <p:strVal val="visible"/>
                                      </p:to>
                                    </p:set>
                                    <p:animEffect transition="in" filter="wipe(left)">
                                      <p:cBhvr>
                                        <p:cTn id="471" dur="500"/>
                                        <p:tgtEl>
                                          <p:spTgt spid="3">
                                            <p:graphicEl>
                                              <a:chart seriesIdx="-4" categoryIdx="115" bldStep="category"/>
                                            </p:graphicEl>
                                          </p:spTgt>
                                        </p:tgtEl>
                                      </p:cBhvr>
                                    </p:animEffect>
                                  </p:childTnLst>
                                </p:cTn>
                              </p:par>
                            </p:childTnLst>
                          </p:cTn>
                        </p:par>
                        <p:par>
                          <p:cTn id="472" fill="hold">
                            <p:stCondLst>
                              <p:cond delay="58500"/>
                            </p:stCondLst>
                            <p:childTnLst>
                              <p:par>
                                <p:cTn id="473" presetID="22" presetClass="entr" presetSubtype="8" fill="hold" grpId="0" nodeType="afterEffect">
                                  <p:stCondLst>
                                    <p:cond delay="0"/>
                                  </p:stCondLst>
                                  <p:childTnLst>
                                    <p:set>
                                      <p:cBhvr>
                                        <p:cTn id="474" dur="1" fill="hold">
                                          <p:stCondLst>
                                            <p:cond delay="0"/>
                                          </p:stCondLst>
                                        </p:cTn>
                                        <p:tgtEl>
                                          <p:spTgt spid="3">
                                            <p:graphicEl>
                                              <a:chart seriesIdx="-4" categoryIdx="116" bldStep="category"/>
                                            </p:graphicEl>
                                          </p:spTgt>
                                        </p:tgtEl>
                                        <p:attrNameLst>
                                          <p:attrName>style.visibility</p:attrName>
                                        </p:attrNameLst>
                                      </p:cBhvr>
                                      <p:to>
                                        <p:strVal val="visible"/>
                                      </p:to>
                                    </p:set>
                                    <p:animEffect transition="in" filter="wipe(left)">
                                      <p:cBhvr>
                                        <p:cTn id="475" dur="500"/>
                                        <p:tgtEl>
                                          <p:spTgt spid="3">
                                            <p:graphicEl>
                                              <a:chart seriesIdx="-4" categoryIdx="116" bldStep="category"/>
                                            </p:graphicEl>
                                          </p:spTgt>
                                        </p:tgtEl>
                                      </p:cBhvr>
                                    </p:animEffect>
                                  </p:childTnLst>
                                </p:cTn>
                              </p:par>
                            </p:childTnLst>
                          </p:cTn>
                        </p:par>
                        <p:par>
                          <p:cTn id="476" fill="hold">
                            <p:stCondLst>
                              <p:cond delay="59000"/>
                            </p:stCondLst>
                            <p:childTnLst>
                              <p:par>
                                <p:cTn id="477" presetID="22" presetClass="entr" presetSubtype="8" fill="hold" grpId="0" nodeType="afterEffect">
                                  <p:stCondLst>
                                    <p:cond delay="0"/>
                                  </p:stCondLst>
                                  <p:childTnLst>
                                    <p:set>
                                      <p:cBhvr>
                                        <p:cTn id="478" dur="1" fill="hold">
                                          <p:stCondLst>
                                            <p:cond delay="0"/>
                                          </p:stCondLst>
                                        </p:cTn>
                                        <p:tgtEl>
                                          <p:spTgt spid="3">
                                            <p:graphicEl>
                                              <a:chart seriesIdx="-4" categoryIdx="117" bldStep="category"/>
                                            </p:graphicEl>
                                          </p:spTgt>
                                        </p:tgtEl>
                                        <p:attrNameLst>
                                          <p:attrName>style.visibility</p:attrName>
                                        </p:attrNameLst>
                                      </p:cBhvr>
                                      <p:to>
                                        <p:strVal val="visible"/>
                                      </p:to>
                                    </p:set>
                                    <p:animEffect transition="in" filter="wipe(left)">
                                      <p:cBhvr>
                                        <p:cTn id="479" dur="500"/>
                                        <p:tgtEl>
                                          <p:spTgt spid="3">
                                            <p:graphicEl>
                                              <a:chart seriesIdx="-4" categoryIdx="117" bldStep="category"/>
                                            </p:graphicEl>
                                          </p:spTgt>
                                        </p:tgtEl>
                                      </p:cBhvr>
                                    </p:animEffect>
                                  </p:childTnLst>
                                </p:cTn>
                              </p:par>
                            </p:childTnLst>
                          </p:cTn>
                        </p:par>
                        <p:par>
                          <p:cTn id="480" fill="hold">
                            <p:stCondLst>
                              <p:cond delay="59500"/>
                            </p:stCondLst>
                            <p:childTnLst>
                              <p:par>
                                <p:cTn id="481" presetID="22" presetClass="entr" presetSubtype="8" fill="hold" grpId="0" nodeType="afterEffect">
                                  <p:stCondLst>
                                    <p:cond delay="0"/>
                                  </p:stCondLst>
                                  <p:childTnLst>
                                    <p:set>
                                      <p:cBhvr>
                                        <p:cTn id="482" dur="1" fill="hold">
                                          <p:stCondLst>
                                            <p:cond delay="0"/>
                                          </p:stCondLst>
                                        </p:cTn>
                                        <p:tgtEl>
                                          <p:spTgt spid="3">
                                            <p:graphicEl>
                                              <a:chart seriesIdx="-4" categoryIdx="118" bldStep="category"/>
                                            </p:graphicEl>
                                          </p:spTgt>
                                        </p:tgtEl>
                                        <p:attrNameLst>
                                          <p:attrName>style.visibility</p:attrName>
                                        </p:attrNameLst>
                                      </p:cBhvr>
                                      <p:to>
                                        <p:strVal val="visible"/>
                                      </p:to>
                                    </p:set>
                                    <p:animEffect transition="in" filter="wipe(left)">
                                      <p:cBhvr>
                                        <p:cTn id="483" dur="500"/>
                                        <p:tgtEl>
                                          <p:spTgt spid="3">
                                            <p:graphicEl>
                                              <a:chart seriesIdx="-4" categoryIdx="118" bldStep="category"/>
                                            </p:graphicEl>
                                          </p:spTgt>
                                        </p:tgtEl>
                                      </p:cBhvr>
                                    </p:animEffect>
                                  </p:childTnLst>
                                </p:cTn>
                              </p:par>
                            </p:childTnLst>
                          </p:cTn>
                        </p:par>
                        <p:par>
                          <p:cTn id="484" fill="hold">
                            <p:stCondLst>
                              <p:cond delay="60000"/>
                            </p:stCondLst>
                            <p:childTnLst>
                              <p:par>
                                <p:cTn id="485" presetID="22" presetClass="entr" presetSubtype="8" fill="hold" grpId="0" nodeType="afterEffect">
                                  <p:stCondLst>
                                    <p:cond delay="0"/>
                                  </p:stCondLst>
                                  <p:childTnLst>
                                    <p:set>
                                      <p:cBhvr>
                                        <p:cTn id="486" dur="1" fill="hold">
                                          <p:stCondLst>
                                            <p:cond delay="0"/>
                                          </p:stCondLst>
                                        </p:cTn>
                                        <p:tgtEl>
                                          <p:spTgt spid="3">
                                            <p:graphicEl>
                                              <a:chart seriesIdx="-4" categoryIdx="119" bldStep="category"/>
                                            </p:graphicEl>
                                          </p:spTgt>
                                        </p:tgtEl>
                                        <p:attrNameLst>
                                          <p:attrName>style.visibility</p:attrName>
                                        </p:attrNameLst>
                                      </p:cBhvr>
                                      <p:to>
                                        <p:strVal val="visible"/>
                                      </p:to>
                                    </p:set>
                                    <p:animEffect transition="in" filter="wipe(left)">
                                      <p:cBhvr>
                                        <p:cTn id="487" dur="500"/>
                                        <p:tgtEl>
                                          <p:spTgt spid="3">
                                            <p:graphicEl>
                                              <a:chart seriesIdx="-4" categoryIdx="119" bldStep="category"/>
                                            </p:graphicEl>
                                          </p:spTgt>
                                        </p:tgtEl>
                                      </p:cBhvr>
                                    </p:animEffect>
                                  </p:childTnLst>
                                </p:cTn>
                              </p:par>
                            </p:childTnLst>
                          </p:cTn>
                        </p:par>
                        <p:par>
                          <p:cTn id="488" fill="hold">
                            <p:stCondLst>
                              <p:cond delay="60500"/>
                            </p:stCondLst>
                            <p:childTnLst>
                              <p:par>
                                <p:cTn id="489" presetID="22" presetClass="entr" presetSubtype="8" fill="hold" grpId="0" nodeType="afterEffect">
                                  <p:stCondLst>
                                    <p:cond delay="0"/>
                                  </p:stCondLst>
                                  <p:childTnLst>
                                    <p:set>
                                      <p:cBhvr>
                                        <p:cTn id="490" dur="1" fill="hold">
                                          <p:stCondLst>
                                            <p:cond delay="0"/>
                                          </p:stCondLst>
                                        </p:cTn>
                                        <p:tgtEl>
                                          <p:spTgt spid="3">
                                            <p:graphicEl>
                                              <a:chart seriesIdx="-4" categoryIdx="120" bldStep="category"/>
                                            </p:graphicEl>
                                          </p:spTgt>
                                        </p:tgtEl>
                                        <p:attrNameLst>
                                          <p:attrName>style.visibility</p:attrName>
                                        </p:attrNameLst>
                                      </p:cBhvr>
                                      <p:to>
                                        <p:strVal val="visible"/>
                                      </p:to>
                                    </p:set>
                                    <p:animEffect transition="in" filter="wipe(left)">
                                      <p:cBhvr>
                                        <p:cTn id="491" dur="500"/>
                                        <p:tgtEl>
                                          <p:spTgt spid="3">
                                            <p:graphicEl>
                                              <a:chart seriesIdx="-4" categoryIdx="120" bldStep="category"/>
                                            </p:graphicEl>
                                          </p:spTgt>
                                        </p:tgtEl>
                                      </p:cBhvr>
                                    </p:animEffect>
                                  </p:childTnLst>
                                </p:cTn>
                              </p:par>
                            </p:childTnLst>
                          </p:cTn>
                        </p:par>
                        <p:par>
                          <p:cTn id="492" fill="hold">
                            <p:stCondLst>
                              <p:cond delay="61000"/>
                            </p:stCondLst>
                            <p:childTnLst>
                              <p:par>
                                <p:cTn id="493" presetID="22" presetClass="entr" presetSubtype="8" fill="hold" grpId="0" nodeType="afterEffect">
                                  <p:stCondLst>
                                    <p:cond delay="0"/>
                                  </p:stCondLst>
                                  <p:childTnLst>
                                    <p:set>
                                      <p:cBhvr>
                                        <p:cTn id="494" dur="1" fill="hold">
                                          <p:stCondLst>
                                            <p:cond delay="0"/>
                                          </p:stCondLst>
                                        </p:cTn>
                                        <p:tgtEl>
                                          <p:spTgt spid="3">
                                            <p:graphicEl>
                                              <a:chart seriesIdx="-4" categoryIdx="121" bldStep="category"/>
                                            </p:graphicEl>
                                          </p:spTgt>
                                        </p:tgtEl>
                                        <p:attrNameLst>
                                          <p:attrName>style.visibility</p:attrName>
                                        </p:attrNameLst>
                                      </p:cBhvr>
                                      <p:to>
                                        <p:strVal val="visible"/>
                                      </p:to>
                                    </p:set>
                                    <p:animEffect transition="in" filter="wipe(left)">
                                      <p:cBhvr>
                                        <p:cTn id="495" dur="500"/>
                                        <p:tgtEl>
                                          <p:spTgt spid="3">
                                            <p:graphicEl>
                                              <a:chart seriesIdx="-4" categoryIdx="121" bldStep="category"/>
                                            </p:graphicEl>
                                          </p:spTgt>
                                        </p:tgtEl>
                                      </p:cBhvr>
                                    </p:animEffect>
                                  </p:childTnLst>
                                </p:cTn>
                              </p:par>
                            </p:childTnLst>
                          </p:cTn>
                        </p:par>
                        <p:par>
                          <p:cTn id="496" fill="hold">
                            <p:stCondLst>
                              <p:cond delay="61500"/>
                            </p:stCondLst>
                            <p:childTnLst>
                              <p:par>
                                <p:cTn id="497" presetID="22" presetClass="entr" presetSubtype="8" fill="hold" grpId="0" nodeType="afterEffect">
                                  <p:stCondLst>
                                    <p:cond delay="0"/>
                                  </p:stCondLst>
                                  <p:childTnLst>
                                    <p:set>
                                      <p:cBhvr>
                                        <p:cTn id="498" dur="1" fill="hold">
                                          <p:stCondLst>
                                            <p:cond delay="0"/>
                                          </p:stCondLst>
                                        </p:cTn>
                                        <p:tgtEl>
                                          <p:spTgt spid="3">
                                            <p:graphicEl>
                                              <a:chart seriesIdx="-4" categoryIdx="122" bldStep="category"/>
                                            </p:graphicEl>
                                          </p:spTgt>
                                        </p:tgtEl>
                                        <p:attrNameLst>
                                          <p:attrName>style.visibility</p:attrName>
                                        </p:attrNameLst>
                                      </p:cBhvr>
                                      <p:to>
                                        <p:strVal val="visible"/>
                                      </p:to>
                                    </p:set>
                                    <p:animEffect transition="in" filter="wipe(left)">
                                      <p:cBhvr>
                                        <p:cTn id="499" dur="500"/>
                                        <p:tgtEl>
                                          <p:spTgt spid="3">
                                            <p:graphicEl>
                                              <a:chart seriesIdx="-4" categoryIdx="122" bldStep="category"/>
                                            </p:graphicEl>
                                          </p:spTgt>
                                        </p:tgtEl>
                                      </p:cBhvr>
                                    </p:animEffect>
                                  </p:childTnLst>
                                </p:cTn>
                              </p:par>
                            </p:childTnLst>
                          </p:cTn>
                        </p:par>
                        <p:par>
                          <p:cTn id="500" fill="hold">
                            <p:stCondLst>
                              <p:cond delay="62000"/>
                            </p:stCondLst>
                            <p:childTnLst>
                              <p:par>
                                <p:cTn id="501" presetID="22" presetClass="entr" presetSubtype="8" fill="hold" grpId="0" nodeType="afterEffect">
                                  <p:stCondLst>
                                    <p:cond delay="0"/>
                                  </p:stCondLst>
                                  <p:childTnLst>
                                    <p:set>
                                      <p:cBhvr>
                                        <p:cTn id="502" dur="1" fill="hold">
                                          <p:stCondLst>
                                            <p:cond delay="0"/>
                                          </p:stCondLst>
                                        </p:cTn>
                                        <p:tgtEl>
                                          <p:spTgt spid="3">
                                            <p:graphicEl>
                                              <a:chart seriesIdx="-4" categoryIdx="123" bldStep="category"/>
                                            </p:graphicEl>
                                          </p:spTgt>
                                        </p:tgtEl>
                                        <p:attrNameLst>
                                          <p:attrName>style.visibility</p:attrName>
                                        </p:attrNameLst>
                                      </p:cBhvr>
                                      <p:to>
                                        <p:strVal val="visible"/>
                                      </p:to>
                                    </p:set>
                                    <p:animEffect transition="in" filter="wipe(left)">
                                      <p:cBhvr>
                                        <p:cTn id="503" dur="500"/>
                                        <p:tgtEl>
                                          <p:spTgt spid="3">
                                            <p:graphicEl>
                                              <a:chart seriesIdx="-4" categoryIdx="123" bldStep="category"/>
                                            </p:graphicEl>
                                          </p:spTgt>
                                        </p:tgtEl>
                                      </p:cBhvr>
                                    </p:animEffect>
                                  </p:childTnLst>
                                </p:cTn>
                              </p:par>
                            </p:childTnLst>
                          </p:cTn>
                        </p:par>
                        <p:par>
                          <p:cTn id="504" fill="hold">
                            <p:stCondLst>
                              <p:cond delay="62500"/>
                            </p:stCondLst>
                            <p:childTnLst>
                              <p:par>
                                <p:cTn id="505" presetID="22" presetClass="entr" presetSubtype="8" fill="hold" grpId="0" nodeType="afterEffect">
                                  <p:stCondLst>
                                    <p:cond delay="0"/>
                                  </p:stCondLst>
                                  <p:childTnLst>
                                    <p:set>
                                      <p:cBhvr>
                                        <p:cTn id="506" dur="1" fill="hold">
                                          <p:stCondLst>
                                            <p:cond delay="0"/>
                                          </p:stCondLst>
                                        </p:cTn>
                                        <p:tgtEl>
                                          <p:spTgt spid="3">
                                            <p:graphicEl>
                                              <a:chart seriesIdx="-4" categoryIdx="124" bldStep="category"/>
                                            </p:graphicEl>
                                          </p:spTgt>
                                        </p:tgtEl>
                                        <p:attrNameLst>
                                          <p:attrName>style.visibility</p:attrName>
                                        </p:attrNameLst>
                                      </p:cBhvr>
                                      <p:to>
                                        <p:strVal val="visible"/>
                                      </p:to>
                                    </p:set>
                                    <p:animEffect transition="in" filter="wipe(left)">
                                      <p:cBhvr>
                                        <p:cTn id="507" dur="500"/>
                                        <p:tgtEl>
                                          <p:spTgt spid="3">
                                            <p:graphicEl>
                                              <a:chart seriesIdx="-4" categoryIdx="124" bldStep="category"/>
                                            </p:graphicEl>
                                          </p:spTgt>
                                        </p:tgtEl>
                                      </p:cBhvr>
                                    </p:animEffect>
                                  </p:childTnLst>
                                </p:cTn>
                              </p:par>
                            </p:childTnLst>
                          </p:cTn>
                        </p:par>
                        <p:par>
                          <p:cTn id="508" fill="hold">
                            <p:stCondLst>
                              <p:cond delay="63000"/>
                            </p:stCondLst>
                            <p:childTnLst>
                              <p:par>
                                <p:cTn id="509" presetID="22" presetClass="entr" presetSubtype="8" fill="hold" grpId="0" nodeType="afterEffect">
                                  <p:stCondLst>
                                    <p:cond delay="0"/>
                                  </p:stCondLst>
                                  <p:childTnLst>
                                    <p:set>
                                      <p:cBhvr>
                                        <p:cTn id="510" dur="1" fill="hold">
                                          <p:stCondLst>
                                            <p:cond delay="0"/>
                                          </p:stCondLst>
                                        </p:cTn>
                                        <p:tgtEl>
                                          <p:spTgt spid="3">
                                            <p:graphicEl>
                                              <a:chart seriesIdx="-4" categoryIdx="125" bldStep="category"/>
                                            </p:graphicEl>
                                          </p:spTgt>
                                        </p:tgtEl>
                                        <p:attrNameLst>
                                          <p:attrName>style.visibility</p:attrName>
                                        </p:attrNameLst>
                                      </p:cBhvr>
                                      <p:to>
                                        <p:strVal val="visible"/>
                                      </p:to>
                                    </p:set>
                                    <p:animEffect transition="in" filter="wipe(left)">
                                      <p:cBhvr>
                                        <p:cTn id="511" dur="500"/>
                                        <p:tgtEl>
                                          <p:spTgt spid="3">
                                            <p:graphicEl>
                                              <a:chart seriesIdx="-4" categoryIdx="125" bldStep="category"/>
                                            </p:graphicEl>
                                          </p:spTgt>
                                        </p:tgtEl>
                                      </p:cBhvr>
                                    </p:animEffect>
                                  </p:childTnLst>
                                </p:cTn>
                              </p:par>
                            </p:childTnLst>
                          </p:cTn>
                        </p:par>
                        <p:par>
                          <p:cTn id="512" fill="hold">
                            <p:stCondLst>
                              <p:cond delay="63500"/>
                            </p:stCondLst>
                            <p:childTnLst>
                              <p:par>
                                <p:cTn id="513" presetID="22" presetClass="entr" presetSubtype="8" fill="hold" grpId="0" nodeType="afterEffect">
                                  <p:stCondLst>
                                    <p:cond delay="0"/>
                                  </p:stCondLst>
                                  <p:childTnLst>
                                    <p:set>
                                      <p:cBhvr>
                                        <p:cTn id="514" dur="1" fill="hold">
                                          <p:stCondLst>
                                            <p:cond delay="0"/>
                                          </p:stCondLst>
                                        </p:cTn>
                                        <p:tgtEl>
                                          <p:spTgt spid="3">
                                            <p:graphicEl>
                                              <a:chart seriesIdx="-4" categoryIdx="126" bldStep="category"/>
                                            </p:graphicEl>
                                          </p:spTgt>
                                        </p:tgtEl>
                                        <p:attrNameLst>
                                          <p:attrName>style.visibility</p:attrName>
                                        </p:attrNameLst>
                                      </p:cBhvr>
                                      <p:to>
                                        <p:strVal val="visible"/>
                                      </p:to>
                                    </p:set>
                                    <p:animEffect transition="in" filter="wipe(left)">
                                      <p:cBhvr>
                                        <p:cTn id="515" dur="500"/>
                                        <p:tgtEl>
                                          <p:spTgt spid="3">
                                            <p:graphicEl>
                                              <a:chart seriesIdx="-4" categoryIdx="126" bldStep="category"/>
                                            </p:graphicEl>
                                          </p:spTgt>
                                        </p:tgtEl>
                                      </p:cBhvr>
                                    </p:animEffect>
                                  </p:childTnLst>
                                </p:cTn>
                              </p:par>
                            </p:childTnLst>
                          </p:cTn>
                        </p:par>
                        <p:par>
                          <p:cTn id="516" fill="hold">
                            <p:stCondLst>
                              <p:cond delay="64000"/>
                            </p:stCondLst>
                            <p:childTnLst>
                              <p:par>
                                <p:cTn id="517" presetID="22" presetClass="entr" presetSubtype="8" fill="hold" grpId="0" nodeType="afterEffect">
                                  <p:stCondLst>
                                    <p:cond delay="0"/>
                                  </p:stCondLst>
                                  <p:childTnLst>
                                    <p:set>
                                      <p:cBhvr>
                                        <p:cTn id="518" dur="1" fill="hold">
                                          <p:stCondLst>
                                            <p:cond delay="0"/>
                                          </p:stCondLst>
                                        </p:cTn>
                                        <p:tgtEl>
                                          <p:spTgt spid="3">
                                            <p:graphicEl>
                                              <a:chart seriesIdx="-4" categoryIdx="127" bldStep="category"/>
                                            </p:graphicEl>
                                          </p:spTgt>
                                        </p:tgtEl>
                                        <p:attrNameLst>
                                          <p:attrName>style.visibility</p:attrName>
                                        </p:attrNameLst>
                                      </p:cBhvr>
                                      <p:to>
                                        <p:strVal val="visible"/>
                                      </p:to>
                                    </p:set>
                                    <p:animEffect transition="in" filter="wipe(left)">
                                      <p:cBhvr>
                                        <p:cTn id="519" dur="500"/>
                                        <p:tgtEl>
                                          <p:spTgt spid="3">
                                            <p:graphicEl>
                                              <a:chart seriesIdx="-4" categoryIdx="127" bldStep="category"/>
                                            </p:graphicEl>
                                          </p:spTgt>
                                        </p:tgtEl>
                                      </p:cBhvr>
                                    </p:animEffect>
                                  </p:childTnLst>
                                </p:cTn>
                              </p:par>
                            </p:childTnLst>
                          </p:cTn>
                        </p:par>
                        <p:par>
                          <p:cTn id="520" fill="hold">
                            <p:stCondLst>
                              <p:cond delay="64500"/>
                            </p:stCondLst>
                            <p:childTnLst>
                              <p:par>
                                <p:cTn id="521" presetID="22" presetClass="entr" presetSubtype="8" fill="hold" grpId="0" nodeType="afterEffect">
                                  <p:stCondLst>
                                    <p:cond delay="0"/>
                                  </p:stCondLst>
                                  <p:childTnLst>
                                    <p:set>
                                      <p:cBhvr>
                                        <p:cTn id="522" dur="1" fill="hold">
                                          <p:stCondLst>
                                            <p:cond delay="0"/>
                                          </p:stCondLst>
                                        </p:cTn>
                                        <p:tgtEl>
                                          <p:spTgt spid="3">
                                            <p:graphicEl>
                                              <a:chart seriesIdx="-4" categoryIdx="128" bldStep="category"/>
                                            </p:graphicEl>
                                          </p:spTgt>
                                        </p:tgtEl>
                                        <p:attrNameLst>
                                          <p:attrName>style.visibility</p:attrName>
                                        </p:attrNameLst>
                                      </p:cBhvr>
                                      <p:to>
                                        <p:strVal val="visible"/>
                                      </p:to>
                                    </p:set>
                                    <p:animEffect transition="in" filter="wipe(left)">
                                      <p:cBhvr>
                                        <p:cTn id="523" dur="500"/>
                                        <p:tgtEl>
                                          <p:spTgt spid="3">
                                            <p:graphicEl>
                                              <a:chart seriesIdx="-4" categoryIdx="128" bldStep="category"/>
                                            </p:graphicEl>
                                          </p:spTgt>
                                        </p:tgtEl>
                                      </p:cBhvr>
                                    </p:animEffect>
                                  </p:childTnLst>
                                </p:cTn>
                              </p:par>
                            </p:childTnLst>
                          </p:cTn>
                        </p:par>
                        <p:par>
                          <p:cTn id="524" fill="hold">
                            <p:stCondLst>
                              <p:cond delay="65000"/>
                            </p:stCondLst>
                            <p:childTnLst>
                              <p:par>
                                <p:cTn id="525" presetID="22" presetClass="entr" presetSubtype="8" fill="hold" grpId="0" nodeType="afterEffect">
                                  <p:stCondLst>
                                    <p:cond delay="0"/>
                                  </p:stCondLst>
                                  <p:childTnLst>
                                    <p:set>
                                      <p:cBhvr>
                                        <p:cTn id="526" dur="1" fill="hold">
                                          <p:stCondLst>
                                            <p:cond delay="0"/>
                                          </p:stCondLst>
                                        </p:cTn>
                                        <p:tgtEl>
                                          <p:spTgt spid="3">
                                            <p:graphicEl>
                                              <a:chart seriesIdx="-4" categoryIdx="129" bldStep="category"/>
                                            </p:graphicEl>
                                          </p:spTgt>
                                        </p:tgtEl>
                                        <p:attrNameLst>
                                          <p:attrName>style.visibility</p:attrName>
                                        </p:attrNameLst>
                                      </p:cBhvr>
                                      <p:to>
                                        <p:strVal val="visible"/>
                                      </p:to>
                                    </p:set>
                                    <p:animEffect transition="in" filter="wipe(left)">
                                      <p:cBhvr>
                                        <p:cTn id="527" dur="500"/>
                                        <p:tgtEl>
                                          <p:spTgt spid="3">
                                            <p:graphicEl>
                                              <a:chart seriesIdx="-4" categoryIdx="129" bldStep="category"/>
                                            </p:graphicEl>
                                          </p:spTgt>
                                        </p:tgtEl>
                                      </p:cBhvr>
                                    </p:animEffect>
                                  </p:childTnLst>
                                </p:cTn>
                              </p:par>
                            </p:childTnLst>
                          </p:cTn>
                        </p:par>
                        <p:par>
                          <p:cTn id="528" fill="hold">
                            <p:stCondLst>
                              <p:cond delay="65500"/>
                            </p:stCondLst>
                            <p:childTnLst>
                              <p:par>
                                <p:cTn id="529" presetID="22" presetClass="entr" presetSubtype="8" fill="hold" grpId="0" nodeType="afterEffect">
                                  <p:stCondLst>
                                    <p:cond delay="0"/>
                                  </p:stCondLst>
                                  <p:childTnLst>
                                    <p:set>
                                      <p:cBhvr>
                                        <p:cTn id="530" dur="1" fill="hold">
                                          <p:stCondLst>
                                            <p:cond delay="0"/>
                                          </p:stCondLst>
                                        </p:cTn>
                                        <p:tgtEl>
                                          <p:spTgt spid="3">
                                            <p:graphicEl>
                                              <a:chart seriesIdx="-4" categoryIdx="130" bldStep="category"/>
                                            </p:graphicEl>
                                          </p:spTgt>
                                        </p:tgtEl>
                                        <p:attrNameLst>
                                          <p:attrName>style.visibility</p:attrName>
                                        </p:attrNameLst>
                                      </p:cBhvr>
                                      <p:to>
                                        <p:strVal val="visible"/>
                                      </p:to>
                                    </p:set>
                                    <p:animEffect transition="in" filter="wipe(left)">
                                      <p:cBhvr>
                                        <p:cTn id="531" dur="500"/>
                                        <p:tgtEl>
                                          <p:spTgt spid="3">
                                            <p:graphicEl>
                                              <a:chart seriesIdx="-4" categoryIdx="130" bldStep="category"/>
                                            </p:graphicEl>
                                          </p:spTgt>
                                        </p:tgtEl>
                                      </p:cBhvr>
                                    </p:animEffect>
                                  </p:childTnLst>
                                </p:cTn>
                              </p:par>
                            </p:childTnLst>
                          </p:cTn>
                        </p:par>
                        <p:par>
                          <p:cTn id="532" fill="hold">
                            <p:stCondLst>
                              <p:cond delay="66000"/>
                            </p:stCondLst>
                            <p:childTnLst>
                              <p:par>
                                <p:cTn id="533" presetID="22" presetClass="entr" presetSubtype="8" fill="hold" grpId="0" nodeType="afterEffect">
                                  <p:stCondLst>
                                    <p:cond delay="0"/>
                                  </p:stCondLst>
                                  <p:childTnLst>
                                    <p:set>
                                      <p:cBhvr>
                                        <p:cTn id="534" dur="1" fill="hold">
                                          <p:stCondLst>
                                            <p:cond delay="0"/>
                                          </p:stCondLst>
                                        </p:cTn>
                                        <p:tgtEl>
                                          <p:spTgt spid="3">
                                            <p:graphicEl>
                                              <a:chart seriesIdx="-4" categoryIdx="131" bldStep="category"/>
                                            </p:graphicEl>
                                          </p:spTgt>
                                        </p:tgtEl>
                                        <p:attrNameLst>
                                          <p:attrName>style.visibility</p:attrName>
                                        </p:attrNameLst>
                                      </p:cBhvr>
                                      <p:to>
                                        <p:strVal val="visible"/>
                                      </p:to>
                                    </p:set>
                                    <p:animEffect transition="in" filter="wipe(left)">
                                      <p:cBhvr>
                                        <p:cTn id="535" dur="500"/>
                                        <p:tgtEl>
                                          <p:spTgt spid="3">
                                            <p:graphicEl>
                                              <a:chart seriesIdx="-4" categoryIdx="131" bldStep="category"/>
                                            </p:graphicEl>
                                          </p:spTgt>
                                        </p:tgtEl>
                                      </p:cBhvr>
                                    </p:animEffect>
                                  </p:childTnLst>
                                </p:cTn>
                              </p:par>
                            </p:childTnLst>
                          </p:cTn>
                        </p:par>
                        <p:par>
                          <p:cTn id="536" fill="hold">
                            <p:stCondLst>
                              <p:cond delay="66500"/>
                            </p:stCondLst>
                            <p:childTnLst>
                              <p:par>
                                <p:cTn id="537" presetID="22" presetClass="entr" presetSubtype="8" fill="hold" grpId="0" nodeType="afterEffect">
                                  <p:stCondLst>
                                    <p:cond delay="0"/>
                                  </p:stCondLst>
                                  <p:childTnLst>
                                    <p:set>
                                      <p:cBhvr>
                                        <p:cTn id="538" dur="1" fill="hold">
                                          <p:stCondLst>
                                            <p:cond delay="0"/>
                                          </p:stCondLst>
                                        </p:cTn>
                                        <p:tgtEl>
                                          <p:spTgt spid="3">
                                            <p:graphicEl>
                                              <a:chart seriesIdx="-4" categoryIdx="132" bldStep="category"/>
                                            </p:graphicEl>
                                          </p:spTgt>
                                        </p:tgtEl>
                                        <p:attrNameLst>
                                          <p:attrName>style.visibility</p:attrName>
                                        </p:attrNameLst>
                                      </p:cBhvr>
                                      <p:to>
                                        <p:strVal val="visible"/>
                                      </p:to>
                                    </p:set>
                                    <p:animEffect transition="in" filter="wipe(left)">
                                      <p:cBhvr>
                                        <p:cTn id="539" dur="500"/>
                                        <p:tgtEl>
                                          <p:spTgt spid="3">
                                            <p:graphicEl>
                                              <a:chart seriesIdx="-4" categoryIdx="132" bldStep="category"/>
                                            </p:graphicEl>
                                          </p:spTgt>
                                        </p:tgtEl>
                                      </p:cBhvr>
                                    </p:animEffect>
                                  </p:childTnLst>
                                </p:cTn>
                              </p:par>
                            </p:childTnLst>
                          </p:cTn>
                        </p:par>
                        <p:par>
                          <p:cTn id="540" fill="hold">
                            <p:stCondLst>
                              <p:cond delay="67000"/>
                            </p:stCondLst>
                            <p:childTnLst>
                              <p:par>
                                <p:cTn id="541" presetID="22" presetClass="entr" presetSubtype="8" fill="hold" grpId="0" nodeType="afterEffect">
                                  <p:stCondLst>
                                    <p:cond delay="0"/>
                                  </p:stCondLst>
                                  <p:childTnLst>
                                    <p:set>
                                      <p:cBhvr>
                                        <p:cTn id="542" dur="1" fill="hold">
                                          <p:stCondLst>
                                            <p:cond delay="0"/>
                                          </p:stCondLst>
                                        </p:cTn>
                                        <p:tgtEl>
                                          <p:spTgt spid="3">
                                            <p:graphicEl>
                                              <a:chart seriesIdx="-4" categoryIdx="133" bldStep="category"/>
                                            </p:graphicEl>
                                          </p:spTgt>
                                        </p:tgtEl>
                                        <p:attrNameLst>
                                          <p:attrName>style.visibility</p:attrName>
                                        </p:attrNameLst>
                                      </p:cBhvr>
                                      <p:to>
                                        <p:strVal val="visible"/>
                                      </p:to>
                                    </p:set>
                                    <p:animEffect transition="in" filter="wipe(left)">
                                      <p:cBhvr>
                                        <p:cTn id="543" dur="500"/>
                                        <p:tgtEl>
                                          <p:spTgt spid="3">
                                            <p:graphicEl>
                                              <a:chart seriesIdx="-4" categoryIdx="133" bldStep="category"/>
                                            </p:graphicEl>
                                          </p:spTgt>
                                        </p:tgtEl>
                                      </p:cBhvr>
                                    </p:animEffect>
                                  </p:childTnLst>
                                </p:cTn>
                              </p:par>
                            </p:childTnLst>
                          </p:cTn>
                        </p:par>
                        <p:par>
                          <p:cTn id="544" fill="hold">
                            <p:stCondLst>
                              <p:cond delay="67500"/>
                            </p:stCondLst>
                            <p:childTnLst>
                              <p:par>
                                <p:cTn id="545" presetID="22" presetClass="entr" presetSubtype="8" fill="hold" grpId="0" nodeType="afterEffect">
                                  <p:stCondLst>
                                    <p:cond delay="0"/>
                                  </p:stCondLst>
                                  <p:childTnLst>
                                    <p:set>
                                      <p:cBhvr>
                                        <p:cTn id="546" dur="1" fill="hold">
                                          <p:stCondLst>
                                            <p:cond delay="0"/>
                                          </p:stCondLst>
                                        </p:cTn>
                                        <p:tgtEl>
                                          <p:spTgt spid="3">
                                            <p:graphicEl>
                                              <a:chart seriesIdx="-4" categoryIdx="134" bldStep="category"/>
                                            </p:graphicEl>
                                          </p:spTgt>
                                        </p:tgtEl>
                                        <p:attrNameLst>
                                          <p:attrName>style.visibility</p:attrName>
                                        </p:attrNameLst>
                                      </p:cBhvr>
                                      <p:to>
                                        <p:strVal val="visible"/>
                                      </p:to>
                                    </p:set>
                                    <p:animEffect transition="in" filter="wipe(left)">
                                      <p:cBhvr>
                                        <p:cTn id="547" dur="500"/>
                                        <p:tgtEl>
                                          <p:spTgt spid="3">
                                            <p:graphicEl>
                                              <a:chart seriesIdx="-4" categoryIdx="134" bldStep="category"/>
                                            </p:graphicEl>
                                          </p:spTgt>
                                        </p:tgtEl>
                                      </p:cBhvr>
                                    </p:animEffect>
                                  </p:childTnLst>
                                </p:cTn>
                              </p:par>
                            </p:childTnLst>
                          </p:cTn>
                        </p:par>
                        <p:par>
                          <p:cTn id="548" fill="hold">
                            <p:stCondLst>
                              <p:cond delay="68000"/>
                            </p:stCondLst>
                            <p:childTnLst>
                              <p:par>
                                <p:cTn id="549" presetID="22" presetClass="entr" presetSubtype="8" fill="hold" grpId="0" nodeType="afterEffect">
                                  <p:stCondLst>
                                    <p:cond delay="0"/>
                                  </p:stCondLst>
                                  <p:childTnLst>
                                    <p:set>
                                      <p:cBhvr>
                                        <p:cTn id="550" dur="1" fill="hold">
                                          <p:stCondLst>
                                            <p:cond delay="0"/>
                                          </p:stCondLst>
                                        </p:cTn>
                                        <p:tgtEl>
                                          <p:spTgt spid="3">
                                            <p:graphicEl>
                                              <a:chart seriesIdx="-4" categoryIdx="135" bldStep="category"/>
                                            </p:graphicEl>
                                          </p:spTgt>
                                        </p:tgtEl>
                                        <p:attrNameLst>
                                          <p:attrName>style.visibility</p:attrName>
                                        </p:attrNameLst>
                                      </p:cBhvr>
                                      <p:to>
                                        <p:strVal val="visible"/>
                                      </p:to>
                                    </p:set>
                                    <p:animEffect transition="in" filter="wipe(left)">
                                      <p:cBhvr>
                                        <p:cTn id="551" dur="500"/>
                                        <p:tgtEl>
                                          <p:spTgt spid="3">
                                            <p:graphicEl>
                                              <a:chart seriesIdx="-4" categoryIdx="135" bldStep="category"/>
                                            </p:graphicEl>
                                          </p:spTgt>
                                        </p:tgtEl>
                                      </p:cBhvr>
                                    </p:animEffect>
                                  </p:childTnLst>
                                </p:cTn>
                              </p:par>
                            </p:childTnLst>
                          </p:cTn>
                        </p:par>
                        <p:par>
                          <p:cTn id="552" fill="hold">
                            <p:stCondLst>
                              <p:cond delay="68500"/>
                            </p:stCondLst>
                            <p:childTnLst>
                              <p:par>
                                <p:cTn id="553" presetID="22" presetClass="entr" presetSubtype="8" fill="hold" grpId="0" nodeType="afterEffect">
                                  <p:stCondLst>
                                    <p:cond delay="0"/>
                                  </p:stCondLst>
                                  <p:childTnLst>
                                    <p:set>
                                      <p:cBhvr>
                                        <p:cTn id="554" dur="1" fill="hold">
                                          <p:stCondLst>
                                            <p:cond delay="0"/>
                                          </p:stCondLst>
                                        </p:cTn>
                                        <p:tgtEl>
                                          <p:spTgt spid="3">
                                            <p:graphicEl>
                                              <a:chart seriesIdx="-4" categoryIdx="136" bldStep="category"/>
                                            </p:graphicEl>
                                          </p:spTgt>
                                        </p:tgtEl>
                                        <p:attrNameLst>
                                          <p:attrName>style.visibility</p:attrName>
                                        </p:attrNameLst>
                                      </p:cBhvr>
                                      <p:to>
                                        <p:strVal val="visible"/>
                                      </p:to>
                                    </p:set>
                                    <p:animEffect transition="in" filter="wipe(left)">
                                      <p:cBhvr>
                                        <p:cTn id="555" dur="500"/>
                                        <p:tgtEl>
                                          <p:spTgt spid="3">
                                            <p:graphicEl>
                                              <a:chart seriesIdx="-4" categoryIdx="136" bldStep="category"/>
                                            </p:graphicEl>
                                          </p:spTgt>
                                        </p:tgtEl>
                                      </p:cBhvr>
                                    </p:animEffect>
                                  </p:childTnLst>
                                </p:cTn>
                              </p:par>
                            </p:childTnLst>
                          </p:cTn>
                        </p:par>
                        <p:par>
                          <p:cTn id="556" fill="hold">
                            <p:stCondLst>
                              <p:cond delay="69000"/>
                            </p:stCondLst>
                            <p:childTnLst>
                              <p:par>
                                <p:cTn id="557" presetID="22" presetClass="entr" presetSubtype="8" fill="hold" grpId="0" nodeType="afterEffect">
                                  <p:stCondLst>
                                    <p:cond delay="0"/>
                                  </p:stCondLst>
                                  <p:childTnLst>
                                    <p:set>
                                      <p:cBhvr>
                                        <p:cTn id="558" dur="1" fill="hold">
                                          <p:stCondLst>
                                            <p:cond delay="0"/>
                                          </p:stCondLst>
                                        </p:cTn>
                                        <p:tgtEl>
                                          <p:spTgt spid="3">
                                            <p:graphicEl>
                                              <a:chart seriesIdx="-4" categoryIdx="137" bldStep="category"/>
                                            </p:graphicEl>
                                          </p:spTgt>
                                        </p:tgtEl>
                                        <p:attrNameLst>
                                          <p:attrName>style.visibility</p:attrName>
                                        </p:attrNameLst>
                                      </p:cBhvr>
                                      <p:to>
                                        <p:strVal val="visible"/>
                                      </p:to>
                                    </p:set>
                                    <p:animEffect transition="in" filter="wipe(left)">
                                      <p:cBhvr>
                                        <p:cTn id="559" dur="500"/>
                                        <p:tgtEl>
                                          <p:spTgt spid="3">
                                            <p:graphicEl>
                                              <a:chart seriesIdx="-4" categoryIdx="137" bldStep="category"/>
                                            </p:graphicEl>
                                          </p:spTgt>
                                        </p:tgtEl>
                                      </p:cBhvr>
                                    </p:animEffect>
                                  </p:childTnLst>
                                </p:cTn>
                              </p:par>
                            </p:childTnLst>
                          </p:cTn>
                        </p:par>
                        <p:par>
                          <p:cTn id="560" fill="hold">
                            <p:stCondLst>
                              <p:cond delay="69500"/>
                            </p:stCondLst>
                            <p:childTnLst>
                              <p:par>
                                <p:cTn id="561" presetID="22" presetClass="entr" presetSubtype="8" fill="hold" grpId="0" nodeType="afterEffect">
                                  <p:stCondLst>
                                    <p:cond delay="0"/>
                                  </p:stCondLst>
                                  <p:childTnLst>
                                    <p:set>
                                      <p:cBhvr>
                                        <p:cTn id="562" dur="1" fill="hold">
                                          <p:stCondLst>
                                            <p:cond delay="0"/>
                                          </p:stCondLst>
                                        </p:cTn>
                                        <p:tgtEl>
                                          <p:spTgt spid="3">
                                            <p:graphicEl>
                                              <a:chart seriesIdx="-4" categoryIdx="138" bldStep="category"/>
                                            </p:graphicEl>
                                          </p:spTgt>
                                        </p:tgtEl>
                                        <p:attrNameLst>
                                          <p:attrName>style.visibility</p:attrName>
                                        </p:attrNameLst>
                                      </p:cBhvr>
                                      <p:to>
                                        <p:strVal val="visible"/>
                                      </p:to>
                                    </p:set>
                                    <p:animEffect transition="in" filter="wipe(left)">
                                      <p:cBhvr>
                                        <p:cTn id="563" dur="500"/>
                                        <p:tgtEl>
                                          <p:spTgt spid="3">
                                            <p:graphicEl>
                                              <a:chart seriesIdx="-4" categoryIdx="138" bldStep="category"/>
                                            </p:graphicEl>
                                          </p:spTgt>
                                        </p:tgtEl>
                                      </p:cBhvr>
                                    </p:animEffect>
                                  </p:childTnLst>
                                </p:cTn>
                              </p:par>
                            </p:childTnLst>
                          </p:cTn>
                        </p:par>
                        <p:par>
                          <p:cTn id="564" fill="hold">
                            <p:stCondLst>
                              <p:cond delay="70000"/>
                            </p:stCondLst>
                            <p:childTnLst>
                              <p:par>
                                <p:cTn id="565" presetID="22" presetClass="entr" presetSubtype="8" fill="hold" grpId="0" nodeType="afterEffect">
                                  <p:stCondLst>
                                    <p:cond delay="0"/>
                                  </p:stCondLst>
                                  <p:childTnLst>
                                    <p:set>
                                      <p:cBhvr>
                                        <p:cTn id="566" dur="1" fill="hold">
                                          <p:stCondLst>
                                            <p:cond delay="0"/>
                                          </p:stCondLst>
                                        </p:cTn>
                                        <p:tgtEl>
                                          <p:spTgt spid="3">
                                            <p:graphicEl>
                                              <a:chart seriesIdx="-4" categoryIdx="139" bldStep="category"/>
                                            </p:graphicEl>
                                          </p:spTgt>
                                        </p:tgtEl>
                                        <p:attrNameLst>
                                          <p:attrName>style.visibility</p:attrName>
                                        </p:attrNameLst>
                                      </p:cBhvr>
                                      <p:to>
                                        <p:strVal val="visible"/>
                                      </p:to>
                                    </p:set>
                                    <p:animEffect transition="in" filter="wipe(left)">
                                      <p:cBhvr>
                                        <p:cTn id="567" dur="500"/>
                                        <p:tgtEl>
                                          <p:spTgt spid="3">
                                            <p:graphicEl>
                                              <a:chart seriesIdx="-4" categoryIdx="139" bldStep="category"/>
                                            </p:graphicEl>
                                          </p:spTgt>
                                        </p:tgtEl>
                                      </p:cBhvr>
                                    </p:animEffect>
                                  </p:childTnLst>
                                </p:cTn>
                              </p:par>
                            </p:childTnLst>
                          </p:cTn>
                        </p:par>
                        <p:par>
                          <p:cTn id="568" fill="hold">
                            <p:stCondLst>
                              <p:cond delay="70500"/>
                            </p:stCondLst>
                            <p:childTnLst>
                              <p:par>
                                <p:cTn id="569" presetID="22" presetClass="entr" presetSubtype="8" fill="hold" grpId="0" nodeType="afterEffect">
                                  <p:stCondLst>
                                    <p:cond delay="0"/>
                                  </p:stCondLst>
                                  <p:childTnLst>
                                    <p:set>
                                      <p:cBhvr>
                                        <p:cTn id="570" dur="1" fill="hold">
                                          <p:stCondLst>
                                            <p:cond delay="0"/>
                                          </p:stCondLst>
                                        </p:cTn>
                                        <p:tgtEl>
                                          <p:spTgt spid="3">
                                            <p:graphicEl>
                                              <a:chart seriesIdx="-4" categoryIdx="140" bldStep="category"/>
                                            </p:graphicEl>
                                          </p:spTgt>
                                        </p:tgtEl>
                                        <p:attrNameLst>
                                          <p:attrName>style.visibility</p:attrName>
                                        </p:attrNameLst>
                                      </p:cBhvr>
                                      <p:to>
                                        <p:strVal val="visible"/>
                                      </p:to>
                                    </p:set>
                                    <p:animEffect transition="in" filter="wipe(left)">
                                      <p:cBhvr>
                                        <p:cTn id="571" dur="500"/>
                                        <p:tgtEl>
                                          <p:spTgt spid="3">
                                            <p:graphicEl>
                                              <a:chart seriesIdx="-4" categoryIdx="140" bldStep="category"/>
                                            </p:graphicEl>
                                          </p:spTgt>
                                        </p:tgtEl>
                                      </p:cBhvr>
                                    </p:animEffect>
                                  </p:childTnLst>
                                </p:cTn>
                              </p:par>
                            </p:childTnLst>
                          </p:cTn>
                        </p:par>
                        <p:par>
                          <p:cTn id="572" fill="hold">
                            <p:stCondLst>
                              <p:cond delay="71000"/>
                            </p:stCondLst>
                            <p:childTnLst>
                              <p:par>
                                <p:cTn id="573" presetID="22" presetClass="entr" presetSubtype="8" fill="hold" grpId="0" nodeType="afterEffect">
                                  <p:stCondLst>
                                    <p:cond delay="0"/>
                                  </p:stCondLst>
                                  <p:childTnLst>
                                    <p:set>
                                      <p:cBhvr>
                                        <p:cTn id="574" dur="1" fill="hold">
                                          <p:stCondLst>
                                            <p:cond delay="0"/>
                                          </p:stCondLst>
                                        </p:cTn>
                                        <p:tgtEl>
                                          <p:spTgt spid="3">
                                            <p:graphicEl>
                                              <a:chart seriesIdx="-4" categoryIdx="141" bldStep="category"/>
                                            </p:graphicEl>
                                          </p:spTgt>
                                        </p:tgtEl>
                                        <p:attrNameLst>
                                          <p:attrName>style.visibility</p:attrName>
                                        </p:attrNameLst>
                                      </p:cBhvr>
                                      <p:to>
                                        <p:strVal val="visible"/>
                                      </p:to>
                                    </p:set>
                                    <p:animEffect transition="in" filter="wipe(left)">
                                      <p:cBhvr>
                                        <p:cTn id="575" dur="500"/>
                                        <p:tgtEl>
                                          <p:spTgt spid="3">
                                            <p:graphicEl>
                                              <a:chart seriesIdx="-4" categoryIdx="141" bldStep="category"/>
                                            </p:graphicEl>
                                          </p:spTgt>
                                        </p:tgtEl>
                                      </p:cBhvr>
                                    </p:animEffect>
                                  </p:childTnLst>
                                </p:cTn>
                              </p:par>
                            </p:childTnLst>
                          </p:cTn>
                        </p:par>
                        <p:par>
                          <p:cTn id="576" fill="hold">
                            <p:stCondLst>
                              <p:cond delay="71500"/>
                            </p:stCondLst>
                            <p:childTnLst>
                              <p:par>
                                <p:cTn id="577" presetID="22" presetClass="entr" presetSubtype="8" fill="hold" grpId="0" nodeType="afterEffect">
                                  <p:stCondLst>
                                    <p:cond delay="0"/>
                                  </p:stCondLst>
                                  <p:childTnLst>
                                    <p:set>
                                      <p:cBhvr>
                                        <p:cTn id="578" dur="1" fill="hold">
                                          <p:stCondLst>
                                            <p:cond delay="0"/>
                                          </p:stCondLst>
                                        </p:cTn>
                                        <p:tgtEl>
                                          <p:spTgt spid="3">
                                            <p:graphicEl>
                                              <a:chart seriesIdx="-4" categoryIdx="142" bldStep="category"/>
                                            </p:graphicEl>
                                          </p:spTgt>
                                        </p:tgtEl>
                                        <p:attrNameLst>
                                          <p:attrName>style.visibility</p:attrName>
                                        </p:attrNameLst>
                                      </p:cBhvr>
                                      <p:to>
                                        <p:strVal val="visible"/>
                                      </p:to>
                                    </p:set>
                                    <p:animEffect transition="in" filter="wipe(left)">
                                      <p:cBhvr>
                                        <p:cTn id="579" dur="500"/>
                                        <p:tgtEl>
                                          <p:spTgt spid="3">
                                            <p:graphicEl>
                                              <a:chart seriesIdx="-4" categoryIdx="142" bldStep="category"/>
                                            </p:graphicEl>
                                          </p:spTgt>
                                        </p:tgtEl>
                                      </p:cBhvr>
                                    </p:animEffect>
                                  </p:childTnLst>
                                </p:cTn>
                              </p:par>
                            </p:childTnLst>
                          </p:cTn>
                        </p:par>
                        <p:par>
                          <p:cTn id="580" fill="hold">
                            <p:stCondLst>
                              <p:cond delay="72000"/>
                            </p:stCondLst>
                            <p:childTnLst>
                              <p:par>
                                <p:cTn id="581" presetID="22" presetClass="entr" presetSubtype="8" fill="hold" grpId="0" nodeType="afterEffect">
                                  <p:stCondLst>
                                    <p:cond delay="0"/>
                                  </p:stCondLst>
                                  <p:childTnLst>
                                    <p:set>
                                      <p:cBhvr>
                                        <p:cTn id="582" dur="1" fill="hold">
                                          <p:stCondLst>
                                            <p:cond delay="0"/>
                                          </p:stCondLst>
                                        </p:cTn>
                                        <p:tgtEl>
                                          <p:spTgt spid="3">
                                            <p:graphicEl>
                                              <a:chart seriesIdx="-4" categoryIdx="143" bldStep="category"/>
                                            </p:graphicEl>
                                          </p:spTgt>
                                        </p:tgtEl>
                                        <p:attrNameLst>
                                          <p:attrName>style.visibility</p:attrName>
                                        </p:attrNameLst>
                                      </p:cBhvr>
                                      <p:to>
                                        <p:strVal val="visible"/>
                                      </p:to>
                                    </p:set>
                                    <p:animEffect transition="in" filter="wipe(left)">
                                      <p:cBhvr>
                                        <p:cTn id="583" dur="500"/>
                                        <p:tgtEl>
                                          <p:spTgt spid="3">
                                            <p:graphicEl>
                                              <a:chart seriesIdx="-4" categoryIdx="143" bldStep="category"/>
                                            </p:graphicEl>
                                          </p:spTgt>
                                        </p:tgtEl>
                                      </p:cBhvr>
                                    </p:animEffect>
                                  </p:childTnLst>
                                </p:cTn>
                              </p:par>
                            </p:childTnLst>
                          </p:cTn>
                        </p:par>
                        <p:par>
                          <p:cTn id="584" fill="hold">
                            <p:stCondLst>
                              <p:cond delay="72500"/>
                            </p:stCondLst>
                            <p:childTnLst>
                              <p:par>
                                <p:cTn id="585" presetID="22" presetClass="entr" presetSubtype="8" fill="hold" grpId="0" nodeType="afterEffect">
                                  <p:stCondLst>
                                    <p:cond delay="0"/>
                                  </p:stCondLst>
                                  <p:childTnLst>
                                    <p:set>
                                      <p:cBhvr>
                                        <p:cTn id="586" dur="1" fill="hold">
                                          <p:stCondLst>
                                            <p:cond delay="0"/>
                                          </p:stCondLst>
                                        </p:cTn>
                                        <p:tgtEl>
                                          <p:spTgt spid="3">
                                            <p:graphicEl>
                                              <a:chart seriesIdx="-4" categoryIdx="144" bldStep="category"/>
                                            </p:graphicEl>
                                          </p:spTgt>
                                        </p:tgtEl>
                                        <p:attrNameLst>
                                          <p:attrName>style.visibility</p:attrName>
                                        </p:attrNameLst>
                                      </p:cBhvr>
                                      <p:to>
                                        <p:strVal val="visible"/>
                                      </p:to>
                                    </p:set>
                                    <p:animEffect transition="in" filter="wipe(left)">
                                      <p:cBhvr>
                                        <p:cTn id="587" dur="500"/>
                                        <p:tgtEl>
                                          <p:spTgt spid="3">
                                            <p:graphicEl>
                                              <a:chart seriesIdx="-4" categoryIdx="144" bldStep="category"/>
                                            </p:graphicEl>
                                          </p:spTgt>
                                        </p:tgtEl>
                                      </p:cBhvr>
                                    </p:animEffect>
                                  </p:childTnLst>
                                </p:cTn>
                              </p:par>
                            </p:childTnLst>
                          </p:cTn>
                        </p:par>
                        <p:par>
                          <p:cTn id="588" fill="hold">
                            <p:stCondLst>
                              <p:cond delay="73000"/>
                            </p:stCondLst>
                            <p:childTnLst>
                              <p:par>
                                <p:cTn id="589" presetID="22" presetClass="entr" presetSubtype="8" fill="hold" grpId="0" nodeType="afterEffect">
                                  <p:stCondLst>
                                    <p:cond delay="0"/>
                                  </p:stCondLst>
                                  <p:childTnLst>
                                    <p:set>
                                      <p:cBhvr>
                                        <p:cTn id="590" dur="1" fill="hold">
                                          <p:stCondLst>
                                            <p:cond delay="0"/>
                                          </p:stCondLst>
                                        </p:cTn>
                                        <p:tgtEl>
                                          <p:spTgt spid="3">
                                            <p:graphicEl>
                                              <a:chart seriesIdx="-4" categoryIdx="145" bldStep="category"/>
                                            </p:graphicEl>
                                          </p:spTgt>
                                        </p:tgtEl>
                                        <p:attrNameLst>
                                          <p:attrName>style.visibility</p:attrName>
                                        </p:attrNameLst>
                                      </p:cBhvr>
                                      <p:to>
                                        <p:strVal val="visible"/>
                                      </p:to>
                                    </p:set>
                                    <p:animEffect transition="in" filter="wipe(left)">
                                      <p:cBhvr>
                                        <p:cTn id="591" dur="500"/>
                                        <p:tgtEl>
                                          <p:spTgt spid="3">
                                            <p:graphicEl>
                                              <a:chart seriesIdx="-4" categoryIdx="145" bldStep="category"/>
                                            </p:graphicEl>
                                          </p:spTgt>
                                        </p:tgtEl>
                                      </p:cBhvr>
                                    </p:animEffect>
                                  </p:childTnLst>
                                </p:cTn>
                              </p:par>
                            </p:childTnLst>
                          </p:cTn>
                        </p:par>
                        <p:par>
                          <p:cTn id="592" fill="hold">
                            <p:stCondLst>
                              <p:cond delay="73500"/>
                            </p:stCondLst>
                            <p:childTnLst>
                              <p:par>
                                <p:cTn id="593" presetID="22" presetClass="entr" presetSubtype="8" fill="hold" grpId="0" nodeType="afterEffect">
                                  <p:stCondLst>
                                    <p:cond delay="0"/>
                                  </p:stCondLst>
                                  <p:childTnLst>
                                    <p:set>
                                      <p:cBhvr>
                                        <p:cTn id="594" dur="1" fill="hold">
                                          <p:stCondLst>
                                            <p:cond delay="0"/>
                                          </p:stCondLst>
                                        </p:cTn>
                                        <p:tgtEl>
                                          <p:spTgt spid="3">
                                            <p:graphicEl>
                                              <a:chart seriesIdx="-4" categoryIdx="146" bldStep="category"/>
                                            </p:graphicEl>
                                          </p:spTgt>
                                        </p:tgtEl>
                                        <p:attrNameLst>
                                          <p:attrName>style.visibility</p:attrName>
                                        </p:attrNameLst>
                                      </p:cBhvr>
                                      <p:to>
                                        <p:strVal val="visible"/>
                                      </p:to>
                                    </p:set>
                                    <p:animEffect transition="in" filter="wipe(left)">
                                      <p:cBhvr>
                                        <p:cTn id="595" dur="500"/>
                                        <p:tgtEl>
                                          <p:spTgt spid="3">
                                            <p:graphicEl>
                                              <a:chart seriesIdx="-4" categoryIdx="146" bldStep="category"/>
                                            </p:graphicEl>
                                          </p:spTgt>
                                        </p:tgtEl>
                                      </p:cBhvr>
                                    </p:animEffect>
                                  </p:childTnLst>
                                </p:cTn>
                              </p:par>
                            </p:childTnLst>
                          </p:cTn>
                        </p:par>
                        <p:par>
                          <p:cTn id="596" fill="hold">
                            <p:stCondLst>
                              <p:cond delay="74000"/>
                            </p:stCondLst>
                            <p:childTnLst>
                              <p:par>
                                <p:cTn id="597" presetID="22" presetClass="entr" presetSubtype="8" fill="hold" grpId="0" nodeType="afterEffect">
                                  <p:stCondLst>
                                    <p:cond delay="0"/>
                                  </p:stCondLst>
                                  <p:childTnLst>
                                    <p:set>
                                      <p:cBhvr>
                                        <p:cTn id="598" dur="1" fill="hold">
                                          <p:stCondLst>
                                            <p:cond delay="0"/>
                                          </p:stCondLst>
                                        </p:cTn>
                                        <p:tgtEl>
                                          <p:spTgt spid="3">
                                            <p:graphicEl>
                                              <a:chart seriesIdx="-4" categoryIdx="147" bldStep="category"/>
                                            </p:graphicEl>
                                          </p:spTgt>
                                        </p:tgtEl>
                                        <p:attrNameLst>
                                          <p:attrName>style.visibility</p:attrName>
                                        </p:attrNameLst>
                                      </p:cBhvr>
                                      <p:to>
                                        <p:strVal val="visible"/>
                                      </p:to>
                                    </p:set>
                                    <p:animEffect transition="in" filter="wipe(left)">
                                      <p:cBhvr>
                                        <p:cTn id="599" dur="500"/>
                                        <p:tgtEl>
                                          <p:spTgt spid="3">
                                            <p:graphicEl>
                                              <a:chart seriesIdx="-4" categoryIdx="147" bldStep="category"/>
                                            </p:graphicEl>
                                          </p:spTgt>
                                        </p:tgtEl>
                                      </p:cBhvr>
                                    </p:animEffect>
                                  </p:childTnLst>
                                </p:cTn>
                              </p:par>
                            </p:childTnLst>
                          </p:cTn>
                        </p:par>
                        <p:par>
                          <p:cTn id="600" fill="hold">
                            <p:stCondLst>
                              <p:cond delay="74500"/>
                            </p:stCondLst>
                            <p:childTnLst>
                              <p:par>
                                <p:cTn id="601" presetID="22" presetClass="entr" presetSubtype="8" fill="hold" grpId="0" nodeType="afterEffect">
                                  <p:stCondLst>
                                    <p:cond delay="0"/>
                                  </p:stCondLst>
                                  <p:childTnLst>
                                    <p:set>
                                      <p:cBhvr>
                                        <p:cTn id="602" dur="1" fill="hold">
                                          <p:stCondLst>
                                            <p:cond delay="0"/>
                                          </p:stCondLst>
                                        </p:cTn>
                                        <p:tgtEl>
                                          <p:spTgt spid="3">
                                            <p:graphicEl>
                                              <a:chart seriesIdx="-4" categoryIdx="148" bldStep="category"/>
                                            </p:graphicEl>
                                          </p:spTgt>
                                        </p:tgtEl>
                                        <p:attrNameLst>
                                          <p:attrName>style.visibility</p:attrName>
                                        </p:attrNameLst>
                                      </p:cBhvr>
                                      <p:to>
                                        <p:strVal val="visible"/>
                                      </p:to>
                                    </p:set>
                                    <p:animEffect transition="in" filter="wipe(left)">
                                      <p:cBhvr>
                                        <p:cTn id="603" dur="500"/>
                                        <p:tgtEl>
                                          <p:spTgt spid="3">
                                            <p:graphicEl>
                                              <a:chart seriesIdx="-4" categoryIdx="148" bldStep="category"/>
                                            </p:graphicEl>
                                          </p:spTgt>
                                        </p:tgtEl>
                                      </p:cBhvr>
                                    </p:animEffect>
                                  </p:childTnLst>
                                </p:cTn>
                              </p:par>
                            </p:childTnLst>
                          </p:cTn>
                        </p:par>
                        <p:par>
                          <p:cTn id="604" fill="hold">
                            <p:stCondLst>
                              <p:cond delay="75000"/>
                            </p:stCondLst>
                            <p:childTnLst>
                              <p:par>
                                <p:cTn id="605" presetID="22" presetClass="entr" presetSubtype="8" fill="hold" grpId="0" nodeType="afterEffect">
                                  <p:stCondLst>
                                    <p:cond delay="0"/>
                                  </p:stCondLst>
                                  <p:childTnLst>
                                    <p:set>
                                      <p:cBhvr>
                                        <p:cTn id="606" dur="1" fill="hold">
                                          <p:stCondLst>
                                            <p:cond delay="0"/>
                                          </p:stCondLst>
                                        </p:cTn>
                                        <p:tgtEl>
                                          <p:spTgt spid="3">
                                            <p:graphicEl>
                                              <a:chart seriesIdx="-4" categoryIdx="149" bldStep="category"/>
                                            </p:graphicEl>
                                          </p:spTgt>
                                        </p:tgtEl>
                                        <p:attrNameLst>
                                          <p:attrName>style.visibility</p:attrName>
                                        </p:attrNameLst>
                                      </p:cBhvr>
                                      <p:to>
                                        <p:strVal val="visible"/>
                                      </p:to>
                                    </p:set>
                                    <p:animEffect transition="in" filter="wipe(left)">
                                      <p:cBhvr>
                                        <p:cTn id="607" dur="500"/>
                                        <p:tgtEl>
                                          <p:spTgt spid="3">
                                            <p:graphicEl>
                                              <a:chart seriesIdx="-4" categoryIdx="149"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7F11ACB-2FF6-4805-88C9-74E5177606AE}"/>
              </a:ext>
            </a:extLst>
          </p:cNvPr>
          <p:cNvGraphicFramePr>
            <a:graphicFrameLocks/>
          </p:cNvGraphicFramePr>
          <p:nvPr>
            <p:extLst>
              <p:ext uri="{D42A27DB-BD31-4B8C-83A1-F6EECF244321}">
                <p14:modId xmlns:p14="http://schemas.microsoft.com/office/powerpoint/2010/main" val="4179689595"/>
              </p:ext>
            </p:extLst>
          </p:nvPr>
        </p:nvGraphicFramePr>
        <p:xfrm>
          <a:off x="239151" y="225084"/>
          <a:ext cx="11718388" cy="596470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56578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E6965F-60CF-4F26-9016-D1953DA19693}"/>
              </a:ext>
            </a:extLst>
          </p:cNvPr>
          <p:cNvSpPr txBox="1"/>
          <p:nvPr/>
        </p:nvSpPr>
        <p:spPr>
          <a:xfrm>
            <a:off x="471638" y="0"/>
            <a:ext cx="11052375" cy="954107"/>
          </a:xfrm>
          <a:prstGeom prst="rect">
            <a:avLst/>
          </a:prstGeom>
          <a:noFill/>
        </p:spPr>
        <p:txBody>
          <a:bodyPr wrap="square" rtlCol="0">
            <a:spAutoFit/>
          </a:bodyPr>
          <a:lstStyle/>
          <a:p>
            <a:pPr algn="ctr"/>
            <a:r>
              <a:rPr lang="en-US" sz="2800" b="1" dirty="0">
                <a:effectLst>
                  <a:outerShdw blurRad="38100" dist="38100" dir="2700000" algn="tl">
                    <a:srgbClr val="000000">
                      <a:alpha val="43137"/>
                    </a:srgbClr>
                  </a:outerShdw>
                </a:effectLst>
              </a:rPr>
              <a:t>A population’s age structure is a function of births and deaths and could promote of inhibit development</a:t>
            </a:r>
          </a:p>
        </p:txBody>
      </p:sp>
      <p:pic>
        <p:nvPicPr>
          <p:cNvPr id="3" name="Picture 2">
            <a:extLst>
              <a:ext uri="{FF2B5EF4-FFF2-40B4-BE49-F238E27FC236}">
                <a16:creationId xmlns:a16="http://schemas.microsoft.com/office/drawing/2014/main" id="{9C006EA8-7D59-4C63-8CEB-C0F99FA4C2E2}"/>
              </a:ext>
            </a:extLst>
          </p:cNvPr>
          <p:cNvPicPr/>
          <p:nvPr/>
        </p:nvPicPr>
        <p:blipFill rotWithShape="1">
          <a:blip r:embed="rId2"/>
          <a:srcRect l="7853" t="24967" r="56731" b="8261"/>
          <a:stretch/>
        </p:blipFill>
        <p:spPr bwMode="auto">
          <a:xfrm>
            <a:off x="2129548" y="1526639"/>
            <a:ext cx="4441372" cy="4723719"/>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9A8448AE-31C6-4841-8620-2E2C8B15246D}"/>
              </a:ext>
            </a:extLst>
          </p:cNvPr>
          <p:cNvSpPr txBox="1"/>
          <p:nvPr/>
        </p:nvSpPr>
        <p:spPr>
          <a:xfrm>
            <a:off x="471639" y="2347688"/>
            <a:ext cx="2656572" cy="1877437"/>
          </a:xfrm>
          <a:prstGeom prst="rect">
            <a:avLst/>
          </a:prstGeom>
          <a:noFill/>
        </p:spPr>
        <p:txBody>
          <a:bodyPr wrap="square" rtlCol="0">
            <a:spAutoFit/>
          </a:bodyPr>
          <a:lstStyle/>
          <a:p>
            <a:r>
              <a:rPr lang="en-US" sz="2000" b="1" u="sng" dirty="0">
                <a:solidFill>
                  <a:schemeClr val="accent3">
                    <a:lumMod val="75000"/>
                  </a:schemeClr>
                </a:solidFill>
              </a:rPr>
              <a:t>Ethiopia </a:t>
            </a:r>
          </a:p>
          <a:p>
            <a:pPr marL="342900" indent="-342900">
              <a:buFont typeface="Arial" panose="020B0604020202020204" pitchFamily="34" charset="0"/>
              <a:buChar char="•"/>
            </a:pPr>
            <a:r>
              <a:rPr lang="en-US" sz="2000" b="1" dirty="0">
                <a:solidFill>
                  <a:schemeClr val="accent3">
                    <a:lumMod val="75000"/>
                  </a:schemeClr>
                </a:solidFill>
              </a:rPr>
              <a:t>19 million in 1950</a:t>
            </a:r>
          </a:p>
          <a:p>
            <a:pPr marL="342900" indent="-342900">
              <a:buFont typeface="Arial" panose="020B0604020202020204" pitchFamily="34" charset="0"/>
              <a:buChar char="•"/>
            </a:pPr>
            <a:r>
              <a:rPr lang="en-US" sz="2000" b="1" dirty="0">
                <a:solidFill>
                  <a:schemeClr val="accent3">
                    <a:lumMod val="75000"/>
                  </a:schemeClr>
                </a:solidFill>
              </a:rPr>
              <a:t>112 Million in 2020 </a:t>
            </a:r>
          </a:p>
          <a:p>
            <a:pPr marL="342900" indent="-342900">
              <a:buFont typeface="Arial" panose="020B0604020202020204" pitchFamily="34" charset="0"/>
              <a:buChar char="•"/>
            </a:pPr>
            <a:r>
              <a:rPr lang="en-US" sz="2000" b="1" dirty="0">
                <a:solidFill>
                  <a:schemeClr val="accent3">
                    <a:lumMod val="75000"/>
                  </a:schemeClr>
                </a:solidFill>
              </a:rPr>
              <a:t>228 million in 2050</a:t>
            </a:r>
          </a:p>
          <a:p>
            <a:r>
              <a:rPr lang="en-US" dirty="0"/>
              <a:t>A bulging bottom is </a:t>
            </a:r>
            <a:r>
              <a:rPr lang="en-US" b="1" u="sng" dirty="0">
                <a:solidFill>
                  <a:srgbClr val="FF0000"/>
                </a:solidFill>
              </a:rPr>
              <a:t>not</a:t>
            </a:r>
            <a:r>
              <a:rPr lang="en-US" b="1" u="sng" dirty="0"/>
              <a:t> </a:t>
            </a:r>
            <a:r>
              <a:rPr lang="en-US" dirty="0"/>
              <a:t>ideal for development </a:t>
            </a:r>
          </a:p>
        </p:txBody>
      </p:sp>
      <p:pic>
        <p:nvPicPr>
          <p:cNvPr id="5" name="Picture 4">
            <a:extLst>
              <a:ext uri="{FF2B5EF4-FFF2-40B4-BE49-F238E27FC236}">
                <a16:creationId xmlns:a16="http://schemas.microsoft.com/office/drawing/2014/main" id="{109D963E-7B39-43BE-89D9-B81BA3765ADD}"/>
              </a:ext>
            </a:extLst>
          </p:cNvPr>
          <p:cNvPicPr/>
          <p:nvPr/>
        </p:nvPicPr>
        <p:blipFill rotWithShape="1">
          <a:blip r:embed="rId3"/>
          <a:srcRect l="10416" t="24501" r="62180" b="10782"/>
          <a:stretch/>
        </p:blipFill>
        <p:spPr bwMode="auto">
          <a:xfrm>
            <a:off x="6456033" y="1344572"/>
            <a:ext cx="3257983" cy="4723719"/>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081F8A74-8934-422C-95D0-975B03FDEFF9}"/>
              </a:ext>
            </a:extLst>
          </p:cNvPr>
          <p:cNvSpPr txBox="1"/>
          <p:nvPr/>
        </p:nvSpPr>
        <p:spPr>
          <a:xfrm>
            <a:off x="9168395" y="2505670"/>
            <a:ext cx="2859975" cy="2154436"/>
          </a:xfrm>
          <a:prstGeom prst="rect">
            <a:avLst/>
          </a:prstGeom>
          <a:noFill/>
        </p:spPr>
        <p:txBody>
          <a:bodyPr wrap="square" rtlCol="0">
            <a:spAutoFit/>
          </a:bodyPr>
          <a:lstStyle/>
          <a:p>
            <a:r>
              <a:rPr lang="en-US" sz="2000" b="1" u="sng" dirty="0">
                <a:solidFill>
                  <a:schemeClr val="accent3">
                    <a:lumMod val="75000"/>
                  </a:schemeClr>
                </a:solidFill>
              </a:rPr>
              <a:t>Vietnam </a:t>
            </a:r>
          </a:p>
          <a:p>
            <a:pPr marL="342900" indent="-342900">
              <a:buFont typeface="Arial" panose="020B0604020202020204" pitchFamily="34" charset="0"/>
              <a:buChar char="•"/>
            </a:pPr>
            <a:r>
              <a:rPr lang="en-US" sz="2000" b="1" dirty="0">
                <a:solidFill>
                  <a:schemeClr val="accent3">
                    <a:lumMod val="75000"/>
                  </a:schemeClr>
                </a:solidFill>
              </a:rPr>
              <a:t>25 million in 1950</a:t>
            </a:r>
          </a:p>
          <a:p>
            <a:pPr marL="342900" indent="-342900">
              <a:buFont typeface="Arial" panose="020B0604020202020204" pitchFamily="34" charset="0"/>
              <a:buChar char="•"/>
            </a:pPr>
            <a:r>
              <a:rPr lang="en-US" sz="2000" b="1" dirty="0">
                <a:solidFill>
                  <a:schemeClr val="accent3">
                    <a:lumMod val="75000"/>
                  </a:schemeClr>
                </a:solidFill>
              </a:rPr>
              <a:t>98 million in 2020 </a:t>
            </a:r>
          </a:p>
          <a:p>
            <a:pPr marL="342900" indent="-342900">
              <a:buFont typeface="Arial" panose="020B0604020202020204" pitchFamily="34" charset="0"/>
              <a:buChar char="•"/>
            </a:pPr>
            <a:r>
              <a:rPr lang="en-US" sz="2000" b="1" dirty="0">
                <a:solidFill>
                  <a:schemeClr val="accent3">
                    <a:lumMod val="75000"/>
                  </a:schemeClr>
                </a:solidFill>
              </a:rPr>
              <a:t>112 million in 2050</a:t>
            </a:r>
          </a:p>
          <a:p>
            <a:r>
              <a:rPr lang="en-US" dirty="0"/>
              <a:t>A bulging middle and narrow/narrowing bottom </a:t>
            </a:r>
            <a:r>
              <a:rPr lang="en-US" b="1" u="sng" dirty="0">
                <a:solidFill>
                  <a:srgbClr val="FF0000"/>
                </a:solidFill>
              </a:rPr>
              <a:t>is</a:t>
            </a:r>
            <a:r>
              <a:rPr lang="en-US" dirty="0"/>
              <a:t>  ideal for development </a:t>
            </a:r>
          </a:p>
        </p:txBody>
      </p:sp>
      <p:sp>
        <p:nvSpPr>
          <p:cNvPr id="7" name="Rectangle 6">
            <a:extLst>
              <a:ext uri="{FF2B5EF4-FFF2-40B4-BE49-F238E27FC236}">
                <a16:creationId xmlns:a16="http://schemas.microsoft.com/office/drawing/2014/main" id="{D2B11C73-E1A6-4C4F-9AB5-116D83FD6617}"/>
              </a:ext>
            </a:extLst>
          </p:cNvPr>
          <p:cNvSpPr/>
          <p:nvPr/>
        </p:nvSpPr>
        <p:spPr>
          <a:xfrm>
            <a:off x="3656632" y="6096469"/>
            <a:ext cx="4428392" cy="307777"/>
          </a:xfrm>
          <a:prstGeom prst="rect">
            <a:avLst/>
          </a:prstGeom>
        </p:spPr>
        <p:txBody>
          <a:bodyPr wrap="none">
            <a:spAutoFit/>
          </a:bodyPr>
          <a:lstStyle/>
          <a:p>
            <a:r>
              <a:rPr lang="en-US" sz="1400" dirty="0">
                <a:hlinkClick r:id="rId4"/>
              </a:rPr>
              <a:t>Source: https://www.populationpyramid.net/world/2019/</a:t>
            </a:r>
            <a:endParaRPr lang="en-US" sz="1400" dirty="0"/>
          </a:p>
        </p:txBody>
      </p:sp>
    </p:spTree>
    <p:extLst>
      <p:ext uri="{BB962C8B-B14F-4D97-AF65-F5344CB8AC3E}">
        <p14:creationId xmlns:p14="http://schemas.microsoft.com/office/powerpoint/2010/main" val="409838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43668" y="491706"/>
            <a:ext cx="3433313" cy="1975449"/>
          </a:xfrm>
        </p:spPr>
        <p:txBody>
          <a:bodyPr>
            <a:noAutofit/>
          </a:bodyPr>
          <a:lstStyle/>
          <a:p>
            <a:pPr marL="0" indent="0" fontAlgn="base">
              <a:buNone/>
            </a:pPr>
            <a:r>
              <a:rPr lang="en-GB" sz="1500" dirty="0"/>
              <a:t>– Stage 1: Population is stable. There is high fertility and high mortality; so deaths and births cancel out.</a:t>
            </a:r>
            <a:br>
              <a:rPr lang="en-GB" sz="1500" dirty="0"/>
            </a:br>
            <a:br>
              <a:rPr lang="en-GB" sz="1500" dirty="0"/>
            </a:br>
            <a:r>
              <a:rPr lang="en-GB" sz="1500" dirty="0"/>
              <a:t>– Stage 2: Population grows rapidly. There is high fertility but low mortality.</a:t>
            </a:r>
            <a:br>
              <a:rPr lang="en-GB" sz="1500" dirty="0"/>
            </a:br>
            <a:br>
              <a:rPr lang="en-GB" sz="1500" dirty="0"/>
            </a:br>
            <a:r>
              <a:rPr lang="en-GB" sz="1500" dirty="0"/>
              <a:t>– Stage 3: Population growth slows down. Social norms adapt to the fact that children survive. Fertility declines with increasing education and labour opportunities for women.</a:t>
            </a:r>
            <a:br>
              <a:rPr lang="en-GB" sz="1500" dirty="0"/>
            </a:br>
            <a:br>
              <a:rPr lang="en-GB" sz="1500" dirty="0"/>
            </a:br>
            <a:r>
              <a:rPr lang="en-GB" sz="1500" dirty="0"/>
              <a:t>– Stage 4: Population growth stops. Low fertility catches up with low mortality.</a:t>
            </a:r>
            <a:br>
              <a:rPr lang="en-GB" sz="1500" dirty="0"/>
            </a:br>
            <a:br>
              <a:rPr lang="en-GB" sz="1500" dirty="0"/>
            </a:br>
            <a:r>
              <a:rPr lang="en-GB" sz="1500" dirty="0"/>
              <a:t>– Stage 5: Population potentially starts growing again. The evidence here is limited, but the idea is that </a:t>
            </a:r>
            <a:r>
              <a:rPr lang="en-GB" sz="1500" dirty="0">
                <a:hlinkClick r:id="rId2"/>
              </a:rPr>
              <a:t>further social and economic opportunities may raise fertility again</a:t>
            </a:r>
            <a:r>
              <a:rPr lang="en-GB" sz="1500" dirty="0"/>
              <a:t>. </a:t>
            </a:r>
            <a:br>
              <a:rPr lang="en-GB" sz="1500" dirty="0"/>
            </a:br>
            <a:br>
              <a:rPr lang="en-GB" sz="1500" dirty="0"/>
            </a:br>
            <a:r>
              <a:rPr lang="en-GB" sz="1500" i="1" dirty="0"/>
              <a:t>(Note: This is only a stylized overview of the demographic transition model. You can find a more complete explanation </a:t>
            </a:r>
            <a:r>
              <a:rPr lang="en-GB" sz="1500" i="1" dirty="0">
                <a:hlinkClick r:id="rId3"/>
              </a:rPr>
              <a:t>here.</a:t>
            </a:r>
            <a:r>
              <a:rPr lang="en-GB" sz="1500" i="1" dirty="0"/>
              <a:t> You can also find more details in </a:t>
            </a:r>
            <a:r>
              <a:rPr lang="en-GB" sz="1500" i="1" dirty="0">
                <a:hlinkClick r:id="rId4"/>
              </a:rPr>
              <a:t>this 5-minute video</a:t>
            </a:r>
            <a:r>
              <a:rPr lang="en-GB" sz="1500" i="1" dirty="0"/>
              <a:t> as well as in entry on the </a:t>
            </a:r>
            <a:r>
              <a:rPr lang="en-GB" sz="1500" i="1" dirty="0">
                <a:hlinkClick r:id="rId5"/>
              </a:rPr>
              <a:t>determinants of fertility</a:t>
            </a:r>
            <a:r>
              <a:rPr lang="en-GB" sz="1500" i="1" dirty="0"/>
              <a:t>.)</a:t>
            </a:r>
            <a:endParaRPr lang="en-GB" sz="1500" dirty="0"/>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1540" y="316215"/>
            <a:ext cx="8238226" cy="6222607"/>
          </a:xfrm>
          <a:prstGeom prst="rect">
            <a:avLst/>
          </a:prstGeom>
        </p:spPr>
      </p:pic>
    </p:spTree>
    <p:extLst>
      <p:ext uri="{BB962C8B-B14F-4D97-AF65-F5344CB8AC3E}">
        <p14:creationId xmlns:p14="http://schemas.microsoft.com/office/powerpoint/2010/main" val="1816244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6AF823-88B0-443D-8081-CC8C4076D14A}"/>
              </a:ext>
            </a:extLst>
          </p:cNvPr>
          <p:cNvPicPr/>
          <p:nvPr/>
        </p:nvPicPr>
        <p:blipFill rotWithShape="1">
          <a:blip r:embed="rId2"/>
          <a:srcRect l="8170" t="56114" r="82812" b="31368"/>
          <a:stretch/>
        </p:blipFill>
        <p:spPr bwMode="auto">
          <a:xfrm>
            <a:off x="5296509" y="3186835"/>
            <a:ext cx="2106177" cy="1755488"/>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17957A16-A176-43B7-9D5F-C790CBC75797}"/>
              </a:ext>
            </a:extLst>
          </p:cNvPr>
          <p:cNvSpPr txBox="1"/>
          <p:nvPr/>
        </p:nvSpPr>
        <p:spPr>
          <a:xfrm>
            <a:off x="173300" y="12232"/>
            <a:ext cx="2945330" cy="1261884"/>
          </a:xfrm>
          <a:prstGeom prst="rect">
            <a:avLst/>
          </a:prstGeom>
          <a:noFill/>
        </p:spPr>
        <p:txBody>
          <a:bodyPr wrap="square" rtlCol="0">
            <a:spAutoFit/>
          </a:bodyPr>
          <a:lstStyle/>
          <a:p>
            <a:r>
              <a:rPr lang="en-US" sz="2400" b="1" dirty="0"/>
              <a:t>Ethiopia: </a:t>
            </a:r>
            <a:r>
              <a:rPr lang="en-US" sz="2800" b="1" u="sng" dirty="0">
                <a:solidFill>
                  <a:schemeClr val="accent4">
                    <a:lumMod val="75000"/>
                  </a:schemeClr>
                </a:solidFill>
              </a:rPr>
              <a:t>1990</a:t>
            </a:r>
            <a:r>
              <a:rPr lang="en-US" sz="2800" b="1" dirty="0">
                <a:solidFill>
                  <a:schemeClr val="accent4">
                    <a:lumMod val="75000"/>
                  </a:schemeClr>
                </a:solidFill>
              </a:rPr>
              <a:t> </a:t>
            </a:r>
            <a:endParaRPr lang="en-US" sz="2400" b="1" dirty="0">
              <a:solidFill>
                <a:schemeClr val="accent4">
                  <a:lumMod val="75000"/>
                </a:schemeClr>
              </a:solidFill>
            </a:endParaRPr>
          </a:p>
          <a:p>
            <a:r>
              <a:rPr lang="en-US" sz="2400" b="1" dirty="0"/>
              <a:t>Keynote speech December 1959</a:t>
            </a:r>
          </a:p>
        </p:txBody>
      </p:sp>
      <p:pic>
        <p:nvPicPr>
          <p:cNvPr id="4" name="Picture 3">
            <a:extLst>
              <a:ext uri="{FF2B5EF4-FFF2-40B4-BE49-F238E27FC236}">
                <a16:creationId xmlns:a16="http://schemas.microsoft.com/office/drawing/2014/main" id="{F62C08E1-1CC1-4105-ACA8-4BE4E534EE8B}"/>
              </a:ext>
            </a:extLst>
          </p:cNvPr>
          <p:cNvPicPr/>
          <p:nvPr/>
        </p:nvPicPr>
        <p:blipFill rotWithShape="1">
          <a:blip r:embed="rId3"/>
          <a:srcRect l="20673" t="12820" r="21474" b="21569"/>
          <a:stretch/>
        </p:blipFill>
        <p:spPr bwMode="auto">
          <a:xfrm>
            <a:off x="7443622" y="3782722"/>
            <a:ext cx="2499472" cy="1477259"/>
          </a:xfrm>
          <a:prstGeom prst="rect">
            <a:avLst/>
          </a:prstGeom>
          <a:ln>
            <a:noFill/>
          </a:ln>
          <a:extLst>
            <a:ext uri="{53640926-AAD7-44D8-BBD7-CCE9431645EC}">
              <a14:shadowObscured xmlns:a14="http://schemas.microsoft.com/office/drawing/2010/main"/>
            </a:ext>
          </a:extLst>
        </p:spPr>
      </p:pic>
      <p:pic>
        <p:nvPicPr>
          <p:cNvPr id="7170" name="Picture 2" descr="Image result for ethiopian student movement 1960s&quot;">
            <a:extLst>
              <a:ext uri="{FF2B5EF4-FFF2-40B4-BE49-F238E27FC236}">
                <a16:creationId xmlns:a16="http://schemas.microsoft.com/office/drawing/2014/main" id="{631A35D1-7364-467E-AD99-4AD63A9C214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762" b="16024"/>
          <a:stretch/>
        </p:blipFill>
        <p:spPr bwMode="auto">
          <a:xfrm>
            <a:off x="5337445" y="4835087"/>
            <a:ext cx="2052170" cy="151013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Image result for ethiopia 1970s famine">
            <a:extLst>
              <a:ext uri="{FF2B5EF4-FFF2-40B4-BE49-F238E27FC236}">
                <a16:creationId xmlns:a16="http://schemas.microsoft.com/office/drawing/2014/main" id="{D23C7777-1B07-45EE-B422-6F5DA1DD98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91650" y="36630"/>
            <a:ext cx="2800350" cy="1771354"/>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id="{79D3D044-C120-4E62-9D84-7DBBD212A637}"/>
              </a:ext>
            </a:extLst>
          </p:cNvPr>
          <p:cNvCxnSpPr>
            <a:cxnSpLocks/>
          </p:cNvCxnSpPr>
          <p:nvPr/>
        </p:nvCxnSpPr>
        <p:spPr>
          <a:xfrm>
            <a:off x="5296509" y="12232"/>
            <a:ext cx="0" cy="6255306"/>
          </a:xfrm>
          <a:prstGeom prst="line">
            <a:avLst/>
          </a:prstGeom>
          <a:ln w="57150">
            <a:solidFill>
              <a:srgbClr val="FF0000"/>
            </a:solidFill>
          </a:ln>
        </p:spPr>
        <p:style>
          <a:lnRef idx="1">
            <a:schemeClr val="accent3"/>
          </a:lnRef>
          <a:fillRef idx="0">
            <a:schemeClr val="accent3"/>
          </a:fillRef>
          <a:effectRef idx="0">
            <a:schemeClr val="accent3"/>
          </a:effectRef>
          <a:fontRef idx="minor">
            <a:schemeClr val="tx1"/>
          </a:fontRef>
        </p:style>
      </p:cxnSp>
      <p:pic>
        <p:nvPicPr>
          <p:cNvPr id="9" name="Picture 8">
            <a:extLst>
              <a:ext uri="{FF2B5EF4-FFF2-40B4-BE49-F238E27FC236}">
                <a16:creationId xmlns:a16="http://schemas.microsoft.com/office/drawing/2014/main" id="{65B4FAB2-05B7-4943-8207-EE02F736C719}"/>
              </a:ext>
            </a:extLst>
          </p:cNvPr>
          <p:cNvPicPr/>
          <p:nvPr/>
        </p:nvPicPr>
        <p:blipFill rotWithShape="1">
          <a:blip r:embed="rId6"/>
          <a:srcRect l="41783" t="25103" r="39467" b="19136"/>
          <a:stretch/>
        </p:blipFill>
        <p:spPr bwMode="auto">
          <a:xfrm>
            <a:off x="5483625" y="1218008"/>
            <a:ext cx="1312998" cy="2127806"/>
          </a:xfrm>
          <a:prstGeom prst="rect">
            <a:avLst/>
          </a:prstGeom>
          <a:ln>
            <a:noFill/>
          </a:ln>
          <a:extLst>
            <a:ext uri="{53640926-AAD7-44D8-BBD7-CCE9431645EC}">
              <a14:shadowObscured xmlns:a14="http://schemas.microsoft.com/office/drawing/2010/main"/>
            </a:ext>
          </a:extLst>
        </p:spPr>
      </p:pic>
      <p:pic>
        <p:nvPicPr>
          <p:cNvPr id="1028" name="Picture 4" descr="Image result for mengistu haile mariam">
            <a:extLst>
              <a:ext uri="{FF2B5EF4-FFF2-40B4-BE49-F238E27FC236}">
                <a16:creationId xmlns:a16="http://schemas.microsoft.com/office/drawing/2014/main" id="{06635207-C1C5-4BCB-BF9F-5096EAD5A8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21800" y="-64832"/>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vietnam war protests">
            <a:extLst>
              <a:ext uri="{FF2B5EF4-FFF2-40B4-BE49-F238E27FC236}">
                <a16:creationId xmlns:a16="http://schemas.microsoft.com/office/drawing/2014/main" id="{A1B3729E-094B-4C18-B8E5-75EFB75DE4B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33779" y="1824453"/>
            <a:ext cx="2786459" cy="187805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mengistu neway coup&quot;">
            <a:extLst>
              <a:ext uri="{FF2B5EF4-FFF2-40B4-BE49-F238E27FC236}">
                <a16:creationId xmlns:a16="http://schemas.microsoft.com/office/drawing/2014/main" id="{074A6DBF-1850-4022-84E3-A28586ECE5B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34614" y="1598019"/>
            <a:ext cx="3193489" cy="164825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result for ethiopia mengistu neway coup">
            <a:extLst>
              <a:ext uri="{FF2B5EF4-FFF2-40B4-BE49-F238E27FC236}">
                <a16:creationId xmlns:a16="http://schemas.microsoft.com/office/drawing/2014/main" id="{291538C7-3C3C-4029-B22E-59F3B8405E6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19228" y="15796"/>
            <a:ext cx="1066800" cy="177165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Image result for ethiopia mengistu neway coup">
            <a:extLst>
              <a:ext uri="{FF2B5EF4-FFF2-40B4-BE49-F238E27FC236}">
                <a16:creationId xmlns:a16="http://schemas.microsoft.com/office/drawing/2014/main" id="{6095D6F3-A7F7-4BDF-96D3-4289AD2F7F3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96509" y="12232"/>
            <a:ext cx="1976201" cy="134135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A40F5718-6F59-48BC-A913-885648C0C4A6}"/>
              </a:ext>
            </a:extLst>
          </p:cNvPr>
          <p:cNvPicPr/>
          <p:nvPr/>
        </p:nvPicPr>
        <p:blipFill rotWithShape="1">
          <a:blip r:embed="rId12"/>
          <a:srcRect l="41783" t="35979" r="48419" b="58963"/>
          <a:stretch/>
        </p:blipFill>
        <p:spPr bwMode="auto">
          <a:xfrm>
            <a:off x="7591758" y="3246271"/>
            <a:ext cx="1668708" cy="715434"/>
          </a:xfrm>
          <a:prstGeom prst="rect">
            <a:avLst/>
          </a:prstGeom>
          <a:ln>
            <a:noFill/>
          </a:ln>
          <a:extLst>
            <a:ext uri="{53640926-AAD7-44D8-BBD7-CCE9431645EC}">
              <a14:shadowObscured xmlns:a14="http://schemas.microsoft.com/office/drawing/2010/main"/>
            </a:ext>
          </a:extLst>
        </p:spPr>
      </p:pic>
      <p:pic>
        <p:nvPicPr>
          <p:cNvPr id="29" name="Picture 28">
            <a:extLst>
              <a:ext uri="{FF2B5EF4-FFF2-40B4-BE49-F238E27FC236}">
                <a16:creationId xmlns:a16="http://schemas.microsoft.com/office/drawing/2014/main" id="{03FAED5B-16E7-4661-969D-27D7A8127915}"/>
              </a:ext>
            </a:extLst>
          </p:cNvPr>
          <p:cNvPicPr/>
          <p:nvPr/>
        </p:nvPicPr>
        <p:blipFill rotWithShape="1">
          <a:blip r:embed="rId13"/>
          <a:srcRect l="14352" t="26955" r="45370" b="17078"/>
          <a:stretch/>
        </p:blipFill>
        <p:spPr bwMode="auto">
          <a:xfrm>
            <a:off x="7434387" y="4549634"/>
            <a:ext cx="2052171" cy="1831767"/>
          </a:xfrm>
          <a:prstGeom prst="rect">
            <a:avLst/>
          </a:prstGeom>
          <a:ln>
            <a:noFill/>
          </a:ln>
          <a:extLst>
            <a:ext uri="{53640926-AAD7-44D8-BBD7-CCE9431645EC}">
              <a14:shadowObscured xmlns:a14="http://schemas.microsoft.com/office/drawing/2010/main"/>
            </a:ext>
          </a:extLst>
        </p:spPr>
      </p:pic>
      <p:pic>
        <p:nvPicPr>
          <p:cNvPr id="30" name="Picture 29">
            <a:extLst>
              <a:ext uri="{FF2B5EF4-FFF2-40B4-BE49-F238E27FC236}">
                <a16:creationId xmlns:a16="http://schemas.microsoft.com/office/drawing/2014/main" id="{CC4171C4-D31B-4210-9C98-D55E51030BC0}"/>
              </a:ext>
            </a:extLst>
          </p:cNvPr>
          <p:cNvPicPr/>
          <p:nvPr/>
        </p:nvPicPr>
        <p:blipFill rotWithShape="1">
          <a:blip r:embed="rId14"/>
          <a:srcRect l="1388" t="76545" r="55672" b="8641"/>
          <a:stretch/>
        </p:blipFill>
        <p:spPr bwMode="auto">
          <a:xfrm>
            <a:off x="173300" y="5067210"/>
            <a:ext cx="4867286" cy="1200328"/>
          </a:xfrm>
          <a:prstGeom prst="rect">
            <a:avLst/>
          </a:prstGeom>
          <a:ln>
            <a:noFill/>
          </a:ln>
          <a:extLst>
            <a:ext uri="{53640926-AAD7-44D8-BBD7-CCE9431645EC}">
              <a14:shadowObscured xmlns:a14="http://schemas.microsoft.com/office/drawing/2010/main"/>
            </a:ext>
          </a:extLst>
        </p:spPr>
      </p:pic>
      <p:sp>
        <p:nvSpPr>
          <p:cNvPr id="16" name="TextBox 15">
            <a:extLst>
              <a:ext uri="{FF2B5EF4-FFF2-40B4-BE49-F238E27FC236}">
                <a16:creationId xmlns:a16="http://schemas.microsoft.com/office/drawing/2014/main" id="{6D116C02-D855-49D1-981C-3D830075D1F7}"/>
              </a:ext>
            </a:extLst>
          </p:cNvPr>
          <p:cNvSpPr txBox="1"/>
          <p:nvPr/>
        </p:nvSpPr>
        <p:spPr>
          <a:xfrm>
            <a:off x="1343942" y="1283010"/>
            <a:ext cx="2816406" cy="369332"/>
          </a:xfrm>
          <a:prstGeom prst="rect">
            <a:avLst/>
          </a:prstGeom>
          <a:noFill/>
        </p:spPr>
        <p:txBody>
          <a:bodyPr wrap="square" rtlCol="0">
            <a:spAutoFit/>
          </a:bodyPr>
          <a:lstStyle/>
          <a:p>
            <a:r>
              <a:rPr lang="en-US" b="1" u="sng" dirty="0">
                <a:solidFill>
                  <a:srgbClr val="FF0000"/>
                </a:solidFill>
              </a:rPr>
              <a:t>Population under 20 (1960) </a:t>
            </a:r>
          </a:p>
        </p:txBody>
      </p:sp>
      <p:sp>
        <p:nvSpPr>
          <p:cNvPr id="32" name="TextBox 31">
            <a:extLst>
              <a:ext uri="{FF2B5EF4-FFF2-40B4-BE49-F238E27FC236}">
                <a16:creationId xmlns:a16="http://schemas.microsoft.com/office/drawing/2014/main" id="{53409813-85F0-46EA-9F18-4C7A5EA55FAE}"/>
              </a:ext>
            </a:extLst>
          </p:cNvPr>
          <p:cNvSpPr txBox="1"/>
          <p:nvPr/>
        </p:nvSpPr>
        <p:spPr>
          <a:xfrm>
            <a:off x="1426355" y="4749403"/>
            <a:ext cx="2994961" cy="307777"/>
          </a:xfrm>
          <a:prstGeom prst="rect">
            <a:avLst/>
          </a:prstGeom>
          <a:noFill/>
        </p:spPr>
        <p:txBody>
          <a:bodyPr wrap="square" rtlCol="0">
            <a:spAutoFit/>
          </a:bodyPr>
          <a:lstStyle/>
          <a:p>
            <a:r>
              <a:rPr lang="en-US" sz="1400" b="1" dirty="0"/>
              <a:t>Ethiopia </a:t>
            </a:r>
            <a:r>
              <a:rPr lang="en-US" sz="1400" b="1" dirty="0">
                <a:solidFill>
                  <a:srgbClr val="FF0000"/>
                </a:solidFill>
              </a:rPr>
              <a:t>12</a:t>
            </a:r>
            <a:r>
              <a:rPr lang="en-US" sz="1400" b="1" dirty="0"/>
              <a:t> Million (54%); YADR = 124 </a:t>
            </a:r>
          </a:p>
        </p:txBody>
      </p:sp>
      <p:pic>
        <p:nvPicPr>
          <p:cNvPr id="36" name="Picture 35">
            <a:extLst>
              <a:ext uri="{FF2B5EF4-FFF2-40B4-BE49-F238E27FC236}">
                <a16:creationId xmlns:a16="http://schemas.microsoft.com/office/drawing/2014/main" id="{5802459B-994E-4EB6-99B9-8976798A8188}"/>
              </a:ext>
            </a:extLst>
          </p:cNvPr>
          <p:cNvPicPr/>
          <p:nvPr/>
        </p:nvPicPr>
        <p:blipFill rotWithShape="1">
          <a:blip r:embed="rId15"/>
          <a:srcRect l="2894" t="76749" r="55671" b="8436"/>
          <a:stretch/>
        </p:blipFill>
        <p:spPr bwMode="auto">
          <a:xfrm>
            <a:off x="313251" y="2041236"/>
            <a:ext cx="4592305" cy="1098650"/>
          </a:xfrm>
          <a:prstGeom prst="rect">
            <a:avLst/>
          </a:prstGeom>
          <a:ln>
            <a:noFill/>
          </a:ln>
          <a:extLst>
            <a:ext uri="{53640926-AAD7-44D8-BBD7-CCE9431645EC}">
              <a14:shadowObscured xmlns:a14="http://schemas.microsoft.com/office/drawing/2010/main"/>
            </a:ext>
          </a:extLst>
        </p:spPr>
      </p:pic>
      <p:sp>
        <p:nvSpPr>
          <p:cNvPr id="38" name="TextBox 37">
            <a:extLst>
              <a:ext uri="{FF2B5EF4-FFF2-40B4-BE49-F238E27FC236}">
                <a16:creationId xmlns:a16="http://schemas.microsoft.com/office/drawing/2014/main" id="{47C5CE89-4642-40B1-AE5C-59238122E5F8}"/>
              </a:ext>
            </a:extLst>
          </p:cNvPr>
          <p:cNvSpPr txBox="1"/>
          <p:nvPr/>
        </p:nvSpPr>
        <p:spPr>
          <a:xfrm>
            <a:off x="920449" y="1769489"/>
            <a:ext cx="3367849" cy="307777"/>
          </a:xfrm>
          <a:prstGeom prst="rect">
            <a:avLst/>
          </a:prstGeom>
          <a:noFill/>
        </p:spPr>
        <p:txBody>
          <a:bodyPr wrap="square" rtlCol="0">
            <a:spAutoFit/>
          </a:bodyPr>
          <a:lstStyle/>
          <a:p>
            <a:r>
              <a:rPr lang="en-US" sz="1400" b="1" dirty="0"/>
              <a:t>Country A, </a:t>
            </a:r>
            <a:r>
              <a:rPr lang="en-US" sz="1400" b="1" dirty="0">
                <a:solidFill>
                  <a:srgbClr val="FF0000"/>
                </a:solidFill>
              </a:rPr>
              <a:t>37</a:t>
            </a:r>
            <a:r>
              <a:rPr lang="en-US" sz="1400" b="1" dirty="0"/>
              <a:t> million (40%); YADR = 74 </a:t>
            </a:r>
          </a:p>
        </p:txBody>
      </p:sp>
      <p:sp>
        <p:nvSpPr>
          <p:cNvPr id="39" name="TextBox 38">
            <a:extLst>
              <a:ext uri="{FF2B5EF4-FFF2-40B4-BE49-F238E27FC236}">
                <a16:creationId xmlns:a16="http://schemas.microsoft.com/office/drawing/2014/main" id="{D699C99A-F29A-47BA-8360-DDDCE390738B}"/>
              </a:ext>
            </a:extLst>
          </p:cNvPr>
          <p:cNvSpPr txBox="1"/>
          <p:nvPr/>
        </p:nvSpPr>
        <p:spPr>
          <a:xfrm>
            <a:off x="1194157" y="3218417"/>
            <a:ext cx="3638604" cy="307777"/>
          </a:xfrm>
          <a:prstGeom prst="rect">
            <a:avLst/>
          </a:prstGeom>
          <a:noFill/>
        </p:spPr>
        <p:txBody>
          <a:bodyPr wrap="square" rtlCol="0">
            <a:spAutoFit/>
          </a:bodyPr>
          <a:lstStyle/>
          <a:p>
            <a:r>
              <a:rPr lang="en-US" sz="1400" b="1" dirty="0"/>
              <a:t>Country B, </a:t>
            </a:r>
            <a:r>
              <a:rPr lang="en-US" sz="1400" b="1" dirty="0">
                <a:solidFill>
                  <a:srgbClr val="FF0000"/>
                </a:solidFill>
              </a:rPr>
              <a:t>15</a:t>
            </a:r>
            <a:r>
              <a:rPr lang="en-US" sz="1400" b="1" dirty="0"/>
              <a:t> million (47%); YADR = 99 </a:t>
            </a:r>
          </a:p>
        </p:txBody>
      </p:sp>
      <p:pic>
        <p:nvPicPr>
          <p:cNvPr id="40" name="Picture 39">
            <a:extLst>
              <a:ext uri="{FF2B5EF4-FFF2-40B4-BE49-F238E27FC236}">
                <a16:creationId xmlns:a16="http://schemas.microsoft.com/office/drawing/2014/main" id="{833B22C9-85A0-46EC-9384-5293E7BC5D07}"/>
              </a:ext>
            </a:extLst>
          </p:cNvPr>
          <p:cNvPicPr/>
          <p:nvPr/>
        </p:nvPicPr>
        <p:blipFill rotWithShape="1">
          <a:blip r:embed="rId16"/>
          <a:srcRect l="2199" t="76543" r="54977" b="7819"/>
          <a:stretch/>
        </p:blipFill>
        <p:spPr bwMode="auto">
          <a:xfrm>
            <a:off x="240145" y="3549816"/>
            <a:ext cx="4867292" cy="1189557"/>
          </a:xfrm>
          <a:prstGeom prst="rect">
            <a:avLst/>
          </a:prstGeom>
          <a:ln>
            <a:noFill/>
          </a:ln>
          <a:extLst>
            <a:ext uri="{53640926-AAD7-44D8-BBD7-CCE9431645EC}">
              <a14:shadowObscured xmlns:a14="http://schemas.microsoft.com/office/drawing/2010/main"/>
            </a:ext>
          </a:extLst>
        </p:spPr>
      </p:pic>
      <p:sp>
        <p:nvSpPr>
          <p:cNvPr id="42" name="Rectangle 41">
            <a:extLst>
              <a:ext uri="{FF2B5EF4-FFF2-40B4-BE49-F238E27FC236}">
                <a16:creationId xmlns:a16="http://schemas.microsoft.com/office/drawing/2014/main" id="{007FBFBD-C447-4F3C-B4A5-2C37467A776F}"/>
              </a:ext>
            </a:extLst>
          </p:cNvPr>
          <p:cNvSpPr/>
          <p:nvPr/>
        </p:nvSpPr>
        <p:spPr>
          <a:xfrm>
            <a:off x="1020557" y="6127485"/>
            <a:ext cx="3860352" cy="253916"/>
          </a:xfrm>
          <a:prstGeom prst="rect">
            <a:avLst/>
          </a:prstGeom>
        </p:spPr>
        <p:txBody>
          <a:bodyPr wrap="none">
            <a:spAutoFit/>
          </a:bodyPr>
          <a:lstStyle/>
          <a:p>
            <a:r>
              <a:rPr lang="en-US" sz="1050" dirty="0">
                <a:hlinkClick r:id="rId17"/>
              </a:rPr>
              <a:t>Source: Based on https://www.populationpyramid.net/japan/1990/</a:t>
            </a:r>
            <a:endParaRPr lang="en-US" sz="1050" dirty="0"/>
          </a:p>
        </p:txBody>
      </p:sp>
      <p:pic>
        <p:nvPicPr>
          <p:cNvPr id="27" name="Picture 16" descr="Image result for the tigray people's liberation front">
            <a:extLst>
              <a:ext uri="{FF2B5EF4-FFF2-40B4-BE49-F238E27FC236}">
                <a16:creationId xmlns:a16="http://schemas.microsoft.com/office/drawing/2014/main" id="{DEBBAB52-A43D-414E-94BE-4677215B20F8}"/>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952329" y="3730554"/>
            <a:ext cx="2140779" cy="267331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2" descr="Image result for tigrayan people's liberation front">
            <a:extLst>
              <a:ext uri="{FF2B5EF4-FFF2-40B4-BE49-F238E27FC236}">
                <a16:creationId xmlns:a16="http://schemas.microsoft.com/office/drawing/2014/main" id="{4841E5BA-2CB6-49AA-9C25-14765309B177}"/>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486558" y="4582136"/>
            <a:ext cx="2758221" cy="18002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64172EA-697F-4DB6-A8C9-77805F481250}"/>
              </a:ext>
            </a:extLst>
          </p:cNvPr>
          <p:cNvSpPr/>
          <p:nvPr/>
        </p:nvSpPr>
        <p:spPr>
          <a:xfrm>
            <a:off x="5982630" y="682911"/>
            <a:ext cx="5280828" cy="5078313"/>
          </a:xfrm>
          <a:prstGeom prst="rect">
            <a:avLst/>
          </a:prstGeom>
        </p:spPr>
        <p:txBody>
          <a:bodyPr wrap="square">
            <a:spAutoFit/>
          </a:bodyPr>
          <a:lstStyle/>
          <a:p>
            <a:r>
              <a:rPr lang="en-US" sz="3600" b="1" dirty="0"/>
              <a:t>“The first five year development plan (1957 – 1961) focused on infrastructure, human capital formation (education), and resource mobilization.”</a:t>
            </a:r>
            <a:r>
              <a:rPr lang="en-US" sz="3600" dirty="0">
                <a:hlinkClick r:id="rId20"/>
              </a:rPr>
              <a:t> </a:t>
            </a:r>
            <a:r>
              <a:rPr lang="en-US" sz="1100" dirty="0">
                <a:hlinkClick r:id="rId20"/>
              </a:rPr>
              <a:t>https://www.et.undp.org/content/dam/ethiopia/docs/Understanding%20African%20experiences%20in%20formulating%20and%20implementing%20plans%20for%20emergence%20Growing%20Manufacturing%20Industry.pdf</a:t>
            </a:r>
            <a:endParaRPr lang="en-US" sz="1100" dirty="0"/>
          </a:p>
          <a:p>
            <a:endParaRPr lang="en-US" sz="3600" dirty="0"/>
          </a:p>
        </p:txBody>
      </p:sp>
      <p:sp>
        <p:nvSpPr>
          <p:cNvPr id="6" name="Rectangle 5">
            <a:extLst>
              <a:ext uri="{FF2B5EF4-FFF2-40B4-BE49-F238E27FC236}">
                <a16:creationId xmlns:a16="http://schemas.microsoft.com/office/drawing/2014/main" id="{46FFCE87-A18B-4644-A02F-42244B9421C9}"/>
              </a:ext>
            </a:extLst>
          </p:cNvPr>
          <p:cNvSpPr/>
          <p:nvPr/>
        </p:nvSpPr>
        <p:spPr>
          <a:xfrm>
            <a:off x="5762773" y="593924"/>
            <a:ext cx="6153571" cy="4793620"/>
          </a:xfrm>
          <a:prstGeom prst="rect">
            <a:avLst/>
          </a:prstGeom>
        </p:spPr>
        <p:txBody>
          <a:bodyPr wrap="square">
            <a:spAutoFit/>
          </a:bodyPr>
          <a:lstStyle/>
          <a:p>
            <a:pPr algn="ctr"/>
            <a:r>
              <a:rPr lang="en-US" sz="3200" b="1" dirty="0"/>
              <a:t>“The second five year development plan (1963 – 1967) which was part of a development plan with a target to double income in 20 years gave priority to the industrial sector in particular the </a:t>
            </a:r>
            <a:r>
              <a:rPr lang="en-US" sz="3200" b="1" dirty="0" err="1"/>
              <a:t>agro</a:t>
            </a:r>
            <a:r>
              <a:rPr lang="en-US" sz="3200" b="1" dirty="0"/>
              <a:t>-processing industry, mining, and power generation</a:t>
            </a:r>
            <a:r>
              <a:rPr lang="en-US" sz="1600" b="1" dirty="0"/>
              <a:t>.” </a:t>
            </a:r>
            <a:r>
              <a:rPr lang="en-US" sz="1050" dirty="0">
                <a:hlinkClick r:id="rId20"/>
              </a:rPr>
              <a:t>https://www.et.undp.org/content/dam/ethiopia/docs/Understanding%20African%20experiences%20in%20formulating%20and%20implementing%20plans%20for%20emergence%20Growing%20Manufacturing%20Industry.pdf</a:t>
            </a:r>
            <a:endParaRPr lang="en-US" sz="1050" dirty="0"/>
          </a:p>
          <a:p>
            <a:pPr algn="ctr"/>
            <a:endParaRPr lang="en-US" dirty="0"/>
          </a:p>
        </p:txBody>
      </p:sp>
      <p:sp>
        <p:nvSpPr>
          <p:cNvPr id="10" name="Rectangle 9">
            <a:extLst>
              <a:ext uri="{FF2B5EF4-FFF2-40B4-BE49-F238E27FC236}">
                <a16:creationId xmlns:a16="http://schemas.microsoft.com/office/drawing/2014/main" id="{B7AF6753-39E6-4FC1-B85C-80AE2C647AAD}"/>
              </a:ext>
            </a:extLst>
          </p:cNvPr>
          <p:cNvSpPr/>
          <p:nvPr/>
        </p:nvSpPr>
        <p:spPr>
          <a:xfrm>
            <a:off x="6409875" y="1123948"/>
            <a:ext cx="4377913" cy="4031873"/>
          </a:xfrm>
          <a:prstGeom prst="rect">
            <a:avLst/>
          </a:prstGeom>
        </p:spPr>
        <p:txBody>
          <a:bodyPr wrap="square">
            <a:spAutoFit/>
          </a:bodyPr>
          <a:lstStyle/>
          <a:p>
            <a:r>
              <a:rPr lang="en-US" sz="3200" b="1" dirty="0"/>
              <a:t>“…..the manufacturing sector grew at an annual average rate of 16 per cent thus pushing the share of the industrial sector from 9 per cent to 13 per cent during the planning period.” </a:t>
            </a:r>
          </a:p>
        </p:txBody>
      </p:sp>
      <p:sp>
        <p:nvSpPr>
          <p:cNvPr id="12" name="Rectangle 11">
            <a:extLst>
              <a:ext uri="{FF2B5EF4-FFF2-40B4-BE49-F238E27FC236}">
                <a16:creationId xmlns:a16="http://schemas.microsoft.com/office/drawing/2014/main" id="{1E28F252-CF8E-42B4-9E62-9D70F2303D4D}"/>
              </a:ext>
            </a:extLst>
          </p:cNvPr>
          <p:cNvSpPr/>
          <p:nvPr/>
        </p:nvSpPr>
        <p:spPr>
          <a:xfrm>
            <a:off x="7188478" y="727322"/>
            <a:ext cx="4165739" cy="5139869"/>
          </a:xfrm>
          <a:prstGeom prst="rect">
            <a:avLst/>
          </a:prstGeom>
        </p:spPr>
        <p:txBody>
          <a:bodyPr wrap="square">
            <a:spAutoFit/>
          </a:bodyPr>
          <a:lstStyle/>
          <a:p>
            <a:r>
              <a:rPr lang="en-US" sz="2800" b="1" dirty="0"/>
              <a:t>Discontent among the youth elite in the land tenure system, coupled with emergence of features of socialism in the world politics subsequently deposed the Imperial regime through a military takeover”</a:t>
            </a:r>
            <a:r>
              <a:rPr lang="en-US" sz="2800" dirty="0">
                <a:hlinkClick r:id="rId20"/>
              </a:rPr>
              <a:t> </a:t>
            </a:r>
            <a:r>
              <a:rPr lang="en-US" sz="1200" dirty="0">
                <a:hlinkClick r:id="rId20"/>
              </a:rPr>
              <a:t>https://www.et.undp.org/content/dam/ethiopia/docs/Understanding%20African%20experiences%20in%20formulating%20and%20implementing%20plans%20for%20emergence%20Growing%20Manufacturing%20Industry.pdf</a:t>
            </a:r>
            <a:endParaRPr lang="en-US" sz="2800" dirty="0"/>
          </a:p>
          <a:p>
            <a:endParaRPr lang="en-US" sz="2800" b="1" dirty="0"/>
          </a:p>
        </p:txBody>
      </p:sp>
      <p:sp>
        <p:nvSpPr>
          <p:cNvPr id="13" name="Rectangle 12">
            <a:extLst>
              <a:ext uri="{FF2B5EF4-FFF2-40B4-BE49-F238E27FC236}">
                <a16:creationId xmlns:a16="http://schemas.microsoft.com/office/drawing/2014/main" id="{18D046EC-6965-4487-92EE-89C704E68939}"/>
              </a:ext>
            </a:extLst>
          </p:cNvPr>
          <p:cNvSpPr/>
          <p:nvPr/>
        </p:nvSpPr>
        <p:spPr>
          <a:xfrm>
            <a:off x="6700417" y="307005"/>
            <a:ext cx="4396233" cy="5878532"/>
          </a:xfrm>
          <a:prstGeom prst="rect">
            <a:avLst/>
          </a:prstGeom>
        </p:spPr>
        <p:txBody>
          <a:bodyPr wrap="square">
            <a:spAutoFit/>
          </a:bodyPr>
          <a:lstStyle/>
          <a:p>
            <a:r>
              <a:rPr lang="en-US" sz="3200" b="1" dirty="0"/>
              <a:t>“The unpopular policies coupled with civil and regional wars led to the malfunctioning of the economy: per capita GDP was declining at a rate of 1.4 per cent per annum over the 17 years reign of the regime (1973/74 – 1990/91).” </a:t>
            </a:r>
            <a:r>
              <a:rPr lang="en-US" sz="1100" dirty="0">
                <a:solidFill>
                  <a:schemeClr val="accent1">
                    <a:lumMod val="60000"/>
                    <a:lumOff val="40000"/>
                  </a:schemeClr>
                </a:solidFill>
              </a:rPr>
              <a:t>https://www.et.undp.org/content/dam/ethiopia/docs/Understanding%20African%20experiences%20in%20formulating%20and%20implementing%20plans%20for%20emergence%20Growing%20Manufacturing%20Industry.pdf</a:t>
            </a:r>
            <a:endParaRPr lang="en-US" sz="3200" b="1" dirty="0">
              <a:solidFill>
                <a:schemeClr val="accent1">
                  <a:lumMod val="60000"/>
                  <a:lumOff val="40000"/>
                </a:schemeClr>
              </a:solidFill>
            </a:endParaRPr>
          </a:p>
        </p:txBody>
      </p:sp>
      <p:sp>
        <p:nvSpPr>
          <p:cNvPr id="34" name="Rectangle 33">
            <a:extLst>
              <a:ext uri="{FF2B5EF4-FFF2-40B4-BE49-F238E27FC236}">
                <a16:creationId xmlns:a16="http://schemas.microsoft.com/office/drawing/2014/main" id="{4B299132-BCCE-4A12-A60F-5CE97C0D7B78}"/>
              </a:ext>
            </a:extLst>
          </p:cNvPr>
          <p:cNvSpPr/>
          <p:nvPr/>
        </p:nvSpPr>
        <p:spPr>
          <a:xfrm>
            <a:off x="7537314" y="5681508"/>
            <a:ext cx="2650084" cy="707886"/>
          </a:xfrm>
          <a:prstGeom prst="rect">
            <a:avLst/>
          </a:prstGeom>
        </p:spPr>
        <p:txBody>
          <a:bodyPr wrap="none">
            <a:spAutoFit/>
          </a:bodyPr>
          <a:lstStyle/>
          <a:p>
            <a:r>
              <a:rPr lang="en-US" sz="4000" b="1" dirty="0"/>
              <a:t>1960 - 1990</a:t>
            </a:r>
            <a:endParaRPr lang="en-US" sz="4000" dirty="0"/>
          </a:p>
        </p:txBody>
      </p:sp>
    </p:spTree>
    <p:extLst>
      <p:ext uri="{BB962C8B-B14F-4D97-AF65-F5344CB8AC3E}">
        <p14:creationId xmlns:p14="http://schemas.microsoft.com/office/powerpoint/2010/main" val="91367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0"/>
                                        <p:tgtEl>
                                          <p:spTgt spid="5"/>
                                        </p:tgtEl>
                                      </p:cBhvr>
                                    </p:animEffect>
                                    <p:anim calcmode="lin" valueType="num">
                                      <p:cBhvr>
                                        <p:cTn id="8" dur="5000" fill="hold"/>
                                        <p:tgtEl>
                                          <p:spTgt spid="5"/>
                                        </p:tgtEl>
                                        <p:attrNameLst>
                                          <p:attrName>ppt_x</p:attrName>
                                        </p:attrNameLst>
                                      </p:cBhvr>
                                      <p:tavLst>
                                        <p:tav tm="0">
                                          <p:val>
                                            <p:strVal val="#ppt_x"/>
                                          </p:val>
                                        </p:tav>
                                        <p:tav tm="100000">
                                          <p:val>
                                            <p:strVal val="#ppt_x"/>
                                          </p:val>
                                        </p:tav>
                                      </p:tavLst>
                                    </p:anim>
                                    <p:anim calcmode="lin" valueType="num">
                                      <p:cBhvr>
                                        <p:cTn id="9" dur="5000" fill="hold"/>
                                        <p:tgtEl>
                                          <p:spTgt spid="5"/>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0"/>
                                        <p:tgtEl>
                                          <p:spTgt spid="6"/>
                                        </p:tgtEl>
                                      </p:cBhvr>
                                    </p:animEffect>
                                    <p:anim calcmode="lin" valueType="num">
                                      <p:cBhvr>
                                        <p:cTn id="15" dur="5000" fill="hold"/>
                                        <p:tgtEl>
                                          <p:spTgt spid="6"/>
                                        </p:tgtEl>
                                        <p:attrNameLst>
                                          <p:attrName>ppt_x</p:attrName>
                                        </p:attrNameLst>
                                      </p:cBhvr>
                                      <p:tavLst>
                                        <p:tav tm="0">
                                          <p:val>
                                            <p:strVal val="#ppt_x"/>
                                          </p:val>
                                        </p:tav>
                                        <p:tav tm="100000">
                                          <p:val>
                                            <p:strVal val="#ppt_x"/>
                                          </p:val>
                                        </p:tav>
                                      </p:tavLst>
                                    </p:anim>
                                    <p:anim calcmode="lin" valueType="num">
                                      <p:cBhvr>
                                        <p:cTn id="16" dur="5000" fill="hold"/>
                                        <p:tgtEl>
                                          <p:spTgt spid="6"/>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0"/>
                                        <p:tgtEl>
                                          <p:spTgt spid="10"/>
                                        </p:tgtEl>
                                      </p:cBhvr>
                                    </p:animEffect>
                                    <p:anim calcmode="lin" valueType="num">
                                      <p:cBhvr>
                                        <p:cTn id="22" dur="5000" fill="hold"/>
                                        <p:tgtEl>
                                          <p:spTgt spid="10"/>
                                        </p:tgtEl>
                                        <p:attrNameLst>
                                          <p:attrName>ppt_x</p:attrName>
                                        </p:attrNameLst>
                                      </p:cBhvr>
                                      <p:tavLst>
                                        <p:tav tm="0">
                                          <p:val>
                                            <p:strVal val="#ppt_x"/>
                                          </p:val>
                                        </p:tav>
                                        <p:tav tm="100000">
                                          <p:val>
                                            <p:strVal val="#ppt_x"/>
                                          </p:val>
                                        </p:tav>
                                      </p:tavLst>
                                    </p:anim>
                                    <p:anim calcmode="lin" valueType="num">
                                      <p:cBhvr>
                                        <p:cTn id="23" dur="5000" fill="hold"/>
                                        <p:tgtEl>
                                          <p:spTgt spid="10"/>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200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0"/>
                                        <p:tgtEl>
                                          <p:spTgt spid="12"/>
                                        </p:tgtEl>
                                      </p:cBhvr>
                                    </p:animEffect>
                                    <p:anim calcmode="lin" valueType="num">
                                      <p:cBhvr>
                                        <p:cTn id="29" dur="5000" fill="hold"/>
                                        <p:tgtEl>
                                          <p:spTgt spid="12"/>
                                        </p:tgtEl>
                                        <p:attrNameLst>
                                          <p:attrName>ppt_x</p:attrName>
                                        </p:attrNameLst>
                                      </p:cBhvr>
                                      <p:tavLst>
                                        <p:tav tm="0">
                                          <p:val>
                                            <p:strVal val="#ppt_x"/>
                                          </p:val>
                                        </p:tav>
                                        <p:tav tm="100000">
                                          <p:val>
                                            <p:strVal val="#ppt_x"/>
                                          </p:val>
                                        </p:tav>
                                      </p:tavLst>
                                    </p:anim>
                                    <p:anim calcmode="lin" valueType="num">
                                      <p:cBhvr>
                                        <p:cTn id="30" dur="5000" fill="hold"/>
                                        <p:tgtEl>
                                          <p:spTgt spid="12"/>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xEl>
                                              <p:pRg st="0" end="0"/>
                                            </p:txEl>
                                          </p:spTgt>
                                        </p:tgtEl>
                                        <p:attrNameLst>
                                          <p:attrName>style.visibility</p:attrName>
                                        </p:attrNameLst>
                                      </p:cBhvr>
                                      <p:to>
                                        <p:strVal val="visible"/>
                                      </p:to>
                                    </p:set>
                                    <p:animEffect transition="in" filter="fade">
                                      <p:cBhvr>
                                        <p:cTn id="35" dur="5000"/>
                                        <p:tgtEl>
                                          <p:spTgt spid="13">
                                            <p:txEl>
                                              <p:pRg st="0" end="0"/>
                                            </p:txEl>
                                          </p:spTgt>
                                        </p:tgtEl>
                                      </p:cBhvr>
                                    </p:animEffect>
                                    <p:anim calcmode="lin" valueType="num">
                                      <p:cBhvr>
                                        <p:cTn id="36" dur="5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7" dur="5000" fill="hold"/>
                                        <p:tgtEl>
                                          <p:spTgt spid="13">
                                            <p:txEl>
                                              <p:pRg st="0" end="0"/>
                                            </p:txEl>
                                          </p:spTgt>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13">
                                            <p:txEl>
                                              <p:pRg st="0" end="0"/>
                                            </p:txEl>
                                          </p:spTgt>
                                        </p:tgtEl>
                                        <p:attrNameLst>
                                          <p:attrName>style.visibility</p:attrName>
                                        </p:attrNameLst>
                                      </p:cBhvr>
                                      <p:to>
                                        <p:strVal val="hidden"/>
                                      </p:to>
                                    </p:set>
                                  </p:sub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038"/>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nodeType="afterEffect">
                                  <p:stCondLst>
                                    <p:cond delay="2000"/>
                                  </p:stCondLst>
                                  <p:childTnLst>
                                    <p:set>
                                      <p:cBhvr>
                                        <p:cTn id="44" dur="1" fill="hold">
                                          <p:stCondLst>
                                            <p:cond delay="0"/>
                                          </p:stCondLst>
                                        </p:cTn>
                                        <p:tgtEl>
                                          <p:spTgt spid="1036"/>
                                        </p:tgtEl>
                                        <p:attrNameLst>
                                          <p:attrName>style.visibility</p:attrName>
                                        </p:attrNameLst>
                                      </p:cBhvr>
                                      <p:to>
                                        <p:strVal val="visible"/>
                                      </p:to>
                                    </p:set>
                                  </p:childTnLst>
                                </p:cTn>
                              </p:par>
                            </p:childTnLst>
                          </p:cTn>
                        </p:par>
                        <p:par>
                          <p:cTn id="45" fill="hold">
                            <p:stCondLst>
                              <p:cond delay="2000"/>
                            </p:stCondLst>
                            <p:childTnLst>
                              <p:par>
                                <p:cTn id="46" presetID="1" presetClass="entr" presetSubtype="0" fill="hold" nodeType="afterEffect">
                                  <p:stCondLst>
                                    <p:cond delay="2000"/>
                                  </p:stCondLst>
                                  <p:childTnLst>
                                    <p:set>
                                      <p:cBhvr>
                                        <p:cTn id="47" dur="1" fill="hold">
                                          <p:stCondLst>
                                            <p:cond delay="0"/>
                                          </p:stCondLst>
                                        </p:cTn>
                                        <p:tgtEl>
                                          <p:spTgt spid="7172"/>
                                        </p:tgtEl>
                                        <p:attrNameLst>
                                          <p:attrName>style.visibility</p:attrName>
                                        </p:attrNameLst>
                                      </p:cBhvr>
                                      <p:to>
                                        <p:strVal val="visible"/>
                                      </p:to>
                                    </p:set>
                                  </p:childTnLst>
                                </p:cTn>
                              </p:par>
                            </p:childTnLst>
                          </p:cTn>
                        </p:par>
                        <p:par>
                          <p:cTn id="48" fill="hold">
                            <p:stCondLst>
                              <p:cond delay="4000"/>
                            </p:stCondLst>
                            <p:childTnLst>
                              <p:par>
                                <p:cTn id="49" presetID="1" presetClass="entr" presetSubtype="0" fill="hold" nodeType="afterEffect">
                                  <p:stCondLst>
                                    <p:cond delay="2000"/>
                                  </p:stCondLst>
                                  <p:childTnLst>
                                    <p:set>
                                      <p:cBhvr>
                                        <p:cTn id="50" dur="1" fill="hold">
                                          <p:stCondLst>
                                            <p:cond delay="0"/>
                                          </p:stCondLst>
                                        </p:cTn>
                                        <p:tgtEl>
                                          <p:spTgt spid="1028"/>
                                        </p:tgtEl>
                                        <p:attrNameLst>
                                          <p:attrName>style.visibility</p:attrName>
                                        </p:attrNameLst>
                                      </p:cBhvr>
                                      <p:to>
                                        <p:strVal val="visible"/>
                                      </p:to>
                                    </p:set>
                                  </p:childTnLst>
                                </p:cTn>
                              </p:par>
                            </p:childTnLst>
                          </p:cTn>
                        </p:par>
                        <p:par>
                          <p:cTn id="51" fill="hold">
                            <p:stCondLst>
                              <p:cond delay="6000"/>
                            </p:stCondLst>
                            <p:childTnLst>
                              <p:par>
                                <p:cTn id="52" presetID="1" presetClass="entr" presetSubtype="0" fill="hold" nodeType="afterEffect">
                                  <p:stCondLst>
                                    <p:cond delay="2000"/>
                                  </p:stCondLst>
                                  <p:childTnLst>
                                    <p:set>
                                      <p:cBhvr>
                                        <p:cTn id="53" dur="1" fill="hold">
                                          <p:stCondLst>
                                            <p:cond delay="0"/>
                                          </p:stCondLst>
                                        </p:cTn>
                                        <p:tgtEl>
                                          <p:spTgt spid="9"/>
                                        </p:tgtEl>
                                        <p:attrNameLst>
                                          <p:attrName>style.visibility</p:attrName>
                                        </p:attrNameLst>
                                      </p:cBhvr>
                                      <p:to>
                                        <p:strVal val="visible"/>
                                      </p:to>
                                    </p:set>
                                  </p:childTnLst>
                                </p:cTn>
                              </p:par>
                            </p:childTnLst>
                          </p:cTn>
                        </p:par>
                        <p:par>
                          <p:cTn id="54" fill="hold">
                            <p:stCondLst>
                              <p:cond delay="8000"/>
                            </p:stCondLst>
                            <p:childTnLst>
                              <p:par>
                                <p:cTn id="55" presetID="1" presetClass="entr" presetSubtype="0" fill="hold" nodeType="afterEffect">
                                  <p:stCondLst>
                                    <p:cond delay="2000"/>
                                  </p:stCondLst>
                                  <p:childTnLst>
                                    <p:set>
                                      <p:cBhvr>
                                        <p:cTn id="56" dur="1" fill="hold">
                                          <p:stCondLst>
                                            <p:cond delay="0"/>
                                          </p:stCondLst>
                                        </p:cTn>
                                        <p:tgtEl>
                                          <p:spTgt spid="28"/>
                                        </p:tgtEl>
                                        <p:attrNameLst>
                                          <p:attrName>style.visibility</p:attrName>
                                        </p:attrNameLst>
                                      </p:cBhvr>
                                      <p:to>
                                        <p:strVal val="visible"/>
                                      </p:to>
                                    </p:set>
                                  </p:childTnLst>
                                </p:cTn>
                              </p:par>
                            </p:childTnLst>
                          </p:cTn>
                        </p:par>
                        <p:par>
                          <p:cTn id="57" fill="hold">
                            <p:stCondLst>
                              <p:cond delay="10000"/>
                            </p:stCondLst>
                            <p:childTnLst>
                              <p:par>
                                <p:cTn id="58" presetID="1" presetClass="entr" presetSubtype="0" fill="hold" nodeType="afterEffect">
                                  <p:stCondLst>
                                    <p:cond delay="2000"/>
                                  </p:stCondLst>
                                  <p:childTnLst>
                                    <p:set>
                                      <p:cBhvr>
                                        <p:cTn id="59" dur="1" fill="hold">
                                          <p:stCondLst>
                                            <p:cond delay="0"/>
                                          </p:stCondLst>
                                        </p:cTn>
                                        <p:tgtEl>
                                          <p:spTgt spid="7170"/>
                                        </p:tgtEl>
                                        <p:attrNameLst>
                                          <p:attrName>style.visibility</p:attrName>
                                        </p:attrNameLst>
                                      </p:cBhvr>
                                      <p:to>
                                        <p:strVal val="visible"/>
                                      </p:to>
                                    </p:set>
                                  </p:childTnLst>
                                </p:cTn>
                              </p:par>
                            </p:childTnLst>
                          </p:cTn>
                        </p:par>
                        <p:par>
                          <p:cTn id="60" fill="hold">
                            <p:stCondLst>
                              <p:cond delay="12000"/>
                            </p:stCondLst>
                            <p:childTnLst>
                              <p:par>
                                <p:cTn id="61" presetID="1" presetClass="entr" presetSubtype="0" fill="hold" nodeType="afterEffect">
                                  <p:stCondLst>
                                    <p:cond delay="0"/>
                                  </p:stCondLst>
                                  <p:childTnLst>
                                    <p:set>
                                      <p:cBhvr>
                                        <p:cTn id="62" dur="1" fill="hold">
                                          <p:stCondLst>
                                            <p:cond delay="0"/>
                                          </p:stCondLst>
                                        </p:cTn>
                                        <p:tgtEl>
                                          <p:spTgt spid="27"/>
                                        </p:tgtEl>
                                        <p:attrNameLst>
                                          <p:attrName>style.visibility</p:attrName>
                                        </p:attrNameLst>
                                      </p:cBhvr>
                                      <p:to>
                                        <p:strVal val="visible"/>
                                      </p:to>
                                    </p:set>
                                  </p:childTnLst>
                                </p:cTn>
                              </p:par>
                            </p:childTnLst>
                          </p:cTn>
                        </p:par>
                        <p:par>
                          <p:cTn id="63" fill="hold">
                            <p:stCondLst>
                              <p:cond delay="12000"/>
                            </p:stCondLst>
                            <p:childTnLst>
                              <p:par>
                                <p:cTn id="64" presetID="1" presetClass="entr" presetSubtype="0" fill="hold" nodeType="afterEffect">
                                  <p:stCondLst>
                                    <p:cond delay="0"/>
                                  </p:stCondLst>
                                  <p:childTnLst>
                                    <p:set>
                                      <p:cBhvr>
                                        <p:cTn id="65" dur="1" fill="hold">
                                          <p:stCondLst>
                                            <p:cond delay="0"/>
                                          </p:stCondLst>
                                        </p:cTn>
                                        <p:tgtEl>
                                          <p:spTgt spid="1034"/>
                                        </p:tgtEl>
                                        <p:attrNameLst>
                                          <p:attrName>style.visibility</p:attrName>
                                        </p:attrNameLst>
                                      </p:cBhvr>
                                      <p:to>
                                        <p:strVal val="visible"/>
                                      </p:to>
                                    </p:set>
                                  </p:childTnLst>
                                </p:cTn>
                              </p:par>
                            </p:childTnLst>
                          </p:cTn>
                        </p:par>
                        <p:par>
                          <p:cTn id="66" fill="hold">
                            <p:stCondLst>
                              <p:cond delay="12000"/>
                            </p:stCondLst>
                            <p:childTnLst>
                              <p:par>
                                <p:cTn id="67" presetID="1" presetClass="entr" presetSubtype="0" fill="hold" nodeType="afterEffect">
                                  <p:stCondLst>
                                    <p:cond delay="2000"/>
                                  </p:stCondLst>
                                  <p:childTnLst>
                                    <p:set>
                                      <p:cBhvr>
                                        <p:cTn id="68" dur="1" fill="hold">
                                          <p:stCondLst>
                                            <p:cond delay="0"/>
                                          </p:stCondLst>
                                        </p:cTn>
                                        <p:tgtEl>
                                          <p:spTgt spid="2"/>
                                        </p:tgtEl>
                                        <p:attrNameLst>
                                          <p:attrName>style.visibility</p:attrName>
                                        </p:attrNameLst>
                                      </p:cBhvr>
                                      <p:to>
                                        <p:strVal val="visible"/>
                                      </p:to>
                                    </p:set>
                                  </p:childTnLst>
                                </p:cTn>
                              </p:par>
                            </p:childTnLst>
                          </p:cTn>
                        </p:par>
                        <p:par>
                          <p:cTn id="69" fill="hold">
                            <p:stCondLst>
                              <p:cond delay="14000"/>
                            </p:stCondLst>
                            <p:childTnLst>
                              <p:par>
                                <p:cTn id="70" presetID="1" presetClass="entr" presetSubtype="0" fill="hold" nodeType="afterEffect">
                                  <p:stCondLst>
                                    <p:cond delay="2000"/>
                                  </p:stCondLst>
                                  <p:childTnLst>
                                    <p:set>
                                      <p:cBhvr>
                                        <p:cTn id="71" dur="1" fill="hold">
                                          <p:stCondLst>
                                            <p:cond delay="0"/>
                                          </p:stCondLst>
                                        </p:cTn>
                                        <p:tgtEl>
                                          <p:spTgt spid="1030"/>
                                        </p:tgtEl>
                                        <p:attrNameLst>
                                          <p:attrName>style.visibility</p:attrName>
                                        </p:attrNameLst>
                                      </p:cBhvr>
                                      <p:to>
                                        <p:strVal val="visible"/>
                                      </p:to>
                                    </p:set>
                                  </p:childTnLst>
                                </p:cTn>
                              </p:par>
                            </p:childTnLst>
                          </p:cTn>
                        </p:par>
                        <p:par>
                          <p:cTn id="72" fill="hold">
                            <p:stCondLst>
                              <p:cond delay="16000"/>
                            </p:stCondLst>
                            <p:childTnLst>
                              <p:par>
                                <p:cTn id="73" presetID="1" presetClass="entr" presetSubtype="0" fill="hold" nodeType="afterEffect">
                                  <p:stCondLst>
                                    <p:cond delay="2000"/>
                                  </p:stCondLst>
                                  <p:childTnLst>
                                    <p:set>
                                      <p:cBhvr>
                                        <p:cTn id="74" dur="1" fill="hold">
                                          <p:stCondLst>
                                            <p:cond delay="0"/>
                                          </p:stCondLst>
                                        </p:cTn>
                                        <p:tgtEl>
                                          <p:spTgt spid="11"/>
                                        </p:tgtEl>
                                        <p:attrNameLst>
                                          <p:attrName>style.visibility</p:attrName>
                                        </p:attrNameLst>
                                      </p:cBhvr>
                                      <p:to>
                                        <p:strVal val="visible"/>
                                      </p:to>
                                    </p:set>
                                  </p:childTnLst>
                                </p:cTn>
                              </p:par>
                            </p:childTnLst>
                          </p:cTn>
                        </p:par>
                        <p:par>
                          <p:cTn id="75" fill="hold">
                            <p:stCondLst>
                              <p:cond delay="18000"/>
                            </p:stCondLst>
                            <p:childTnLst>
                              <p:par>
                                <p:cTn id="76" presetID="1" presetClass="entr" presetSubtype="0" fill="hold" nodeType="afterEffect">
                                  <p:stCondLst>
                                    <p:cond delay="2000"/>
                                  </p:stCondLst>
                                  <p:childTnLst>
                                    <p:set>
                                      <p:cBhvr>
                                        <p:cTn id="77" dur="1" fill="hold">
                                          <p:stCondLst>
                                            <p:cond delay="0"/>
                                          </p:stCondLst>
                                        </p:cTn>
                                        <p:tgtEl>
                                          <p:spTgt spid="29"/>
                                        </p:tgtEl>
                                        <p:attrNameLst>
                                          <p:attrName>style.visibility</p:attrName>
                                        </p:attrNameLst>
                                      </p:cBhvr>
                                      <p:to>
                                        <p:strVal val="visible"/>
                                      </p:to>
                                    </p:set>
                                  </p:childTnLst>
                                </p:cTn>
                              </p:par>
                            </p:childTnLst>
                          </p:cTn>
                        </p:par>
                        <p:par>
                          <p:cTn id="78" fill="hold">
                            <p:stCondLst>
                              <p:cond delay="20000"/>
                            </p:stCondLst>
                            <p:childTnLst>
                              <p:par>
                                <p:cTn id="79" presetID="1" presetClass="entr" presetSubtype="0" fill="hold" nodeType="afterEffect">
                                  <p:stCondLst>
                                    <p:cond delay="2000"/>
                                  </p:stCondLst>
                                  <p:childTnLst>
                                    <p:set>
                                      <p:cBhvr>
                                        <p:cTn id="8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79984" y="902505"/>
            <a:ext cx="3145718" cy="5094034"/>
          </a:xfrm>
        </p:spPr>
        <p:txBody>
          <a:bodyPr>
            <a:noAutofit/>
          </a:bodyPr>
          <a:lstStyle/>
          <a:p>
            <a:pPr marL="0" indent="0" fontAlgn="base">
              <a:buNone/>
            </a:pPr>
            <a:r>
              <a:rPr lang="en-GB" sz="1700" dirty="0"/>
              <a:t>Parents choose to have smaller families when they can be confident that their children will survive and thrive. </a:t>
            </a:r>
            <a:br>
              <a:rPr lang="en-GB" sz="1700" dirty="0"/>
            </a:br>
            <a:br>
              <a:rPr lang="en-GB" sz="1700" dirty="0"/>
            </a:br>
            <a:r>
              <a:rPr lang="en-GB" sz="1700" dirty="0"/>
              <a:t>The average number of children per woman tends to be higher in countries where child mortality is higher. </a:t>
            </a:r>
            <a:br>
              <a:rPr lang="en-GB" sz="1700" dirty="0"/>
            </a:br>
            <a:br>
              <a:rPr lang="en-GB" sz="1700" dirty="0"/>
            </a:br>
            <a:r>
              <a:rPr lang="en-GB" sz="1700" dirty="0"/>
              <a:t>This means that as child mortality goes down, fertility rates also go down. </a:t>
            </a:r>
            <a:br>
              <a:rPr lang="en-GB" sz="1700" dirty="0"/>
            </a:br>
            <a:br>
              <a:rPr lang="en-GB" sz="1700" dirty="0"/>
            </a:br>
            <a:r>
              <a:rPr lang="en-GB" sz="1700" i="1" dirty="0"/>
              <a:t>(Note: This chart only shows correlations. You can read the review of the evidence supporting a causal link between child mortality and family size </a:t>
            </a:r>
            <a:r>
              <a:rPr lang="en-GB" sz="1700" i="1" dirty="0">
                <a:hlinkClick r:id="rId2"/>
              </a:rPr>
              <a:t>here.</a:t>
            </a:r>
            <a:r>
              <a:rPr lang="en-GB" sz="1700" i="1" dirty="0"/>
              <a:t>)</a:t>
            </a:r>
            <a:endParaRPr lang="en-GB" sz="17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34" y="129941"/>
            <a:ext cx="8530088" cy="6021238"/>
          </a:xfrm>
          <a:prstGeom prst="rect">
            <a:avLst/>
          </a:prstGeom>
        </p:spPr>
      </p:pic>
      <p:cxnSp>
        <p:nvCxnSpPr>
          <p:cNvPr id="5" name="Straight Arrow Connector 4">
            <a:extLst>
              <a:ext uri="{FF2B5EF4-FFF2-40B4-BE49-F238E27FC236}">
                <a16:creationId xmlns:a16="http://schemas.microsoft.com/office/drawing/2014/main" id="{3869B4E3-59F7-43FF-8DBC-F4D980189B85}"/>
              </a:ext>
            </a:extLst>
          </p:cNvPr>
          <p:cNvCxnSpPr>
            <a:cxnSpLocks/>
          </p:cNvCxnSpPr>
          <p:nvPr/>
        </p:nvCxnSpPr>
        <p:spPr>
          <a:xfrm flipH="1" flipV="1">
            <a:off x="1665170" y="4090737"/>
            <a:ext cx="1006509" cy="77786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ADB0B87E-251C-49E1-9CC8-70A3F5458A0B}"/>
              </a:ext>
            </a:extLst>
          </p:cNvPr>
          <p:cNvCxnSpPr>
            <a:cxnSpLocks/>
          </p:cNvCxnSpPr>
          <p:nvPr/>
        </p:nvCxnSpPr>
        <p:spPr>
          <a:xfrm flipH="1">
            <a:off x="3647975" y="1183908"/>
            <a:ext cx="741144" cy="134753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C492FEF-624D-4F1D-9194-E17366F55FC7}"/>
              </a:ext>
            </a:extLst>
          </p:cNvPr>
          <p:cNvSpPr txBox="1"/>
          <p:nvPr/>
        </p:nvSpPr>
        <p:spPr>
          <a:xfrm>
            <a:off x="4018547" y="814576"/>
            <a:ext cx="1041379" cy="369332"/>
          </a:xfrm>
          <a:prstGeom prst="rect">
            <a:avLst/>
          </a:prstGeom>
          <a:noFill/>
          <a:ln w="38100">
            <a:solidFill>
              <a:srgbClr val="FF0000"/>
            </a:solidFill>
          </a:ln>
        </p:spPr>
        <p:txBody>
          <a:bodyPr wrap="square" rtlCol="0">
            <a:spAutoFit/>
          </a:bodyPr>
          <a:lstStyle/>
          <a:p>
            <a:pPr algn="ctr"/>
            <a:r>
              <a:rPr lang="en-US" b="1" dirty="0"/>
              <a:t>Ethiopia</a:t>
            </a:r>
          </a:p>
        </p:txBody>
      </p:sp>
      <p:sp>
        <p:nvSpPr>
          <p:cNvPr id="13" name="TextBox 12">
            <a:extLst>
              <a:ext uri="{FF2B5EF4-FFF2-40B4-BE49-F238E27FC236}">
                <a16:creationId xmlns:a16="http://schemas.microsoft.com/office/drawing/2014/main" id="{08676D1B-6894-4ECB-90FF-65454725650C}"/>
              </a:ext>
            </a:extLst>
          </p:cNvPr>
          <p:cNvSpPr txBox="1"/>
          <p:nvPr/>
        </p:nvSpPr>
        <p:spPr>
          <a:xfrm>
            <a:off x="2150990" y="4868597"/>
            <a:ext cx="1041379" cy="369332"/>
          </a:xfrm>
          <a:prstGeom prst="rect">
            <a:avLst/>
          </a:prstGeom>
          <a:noFill/>
          <a:ln w="38100">
            <a:solidFill>
              <a:srgbClr val="FF0000"/>
            </a:solidFill>
          </a:ln>
        </p:spPr>
        <p:txBody>
          <a:bodyPr wrap="square" rtlCol="0">
            <a:spAutoFit/>
          </a:bodyPr>
          <a:lstStyle/>
          <a:p>
            <a:pPr algn="ctr"/>
            <a:r>
              <a:rPr lang="en-US" b="1" dirty="0"/>
              <a:t>Vietnam</a:t>
            </a:r>
          </a:p>
        </p:txBody>
      </p:sp>
    </p:spTree>
    <p:extLst>
      <p:ext uri="{BB962C8B-B14F-4D97-AF65-F5344CB8AC3E}">
        <p14:creationId xmlns:p14="http://schemas.microsoft.com/office/powerpoint/2010/main" val="428905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43677" y="759125"/>
            <a:ext cx="3433313" cy="1975449"/>
          </a:xfrm>
        </p:spPr>
        <p:txBody>
          <a:bodyPr>
            <a:noAutofit/>
          </a:bodyPr>
          <a:lstStyle/>
          <a:p>
            <a:pPr marL="0" indent="0" fontAlgn="base">
              <a:buNone/>
            </a:pPr>
            <a:r>
              <a:rPr lang="en-GB" sz="1500" dirty="0"/>
              <a:t>This chart shows that in countries with higher average national incomes, families tend to be smaller; and within countries, richer families also tend be smaller.</a:t>
            </a:r>
            <a:br>
              <a:rPr lang="en-GB" sz="1500" dirty="0"/>
            </a:br>
            <a:br>
              <a:rPr lang="en-GB" sz="1500" dirty="0"/>
            </a:br>
            <a:r>
              <a:rPr lang="en-GB" sz="1500" dirty="0"/>
              <a:t>This correlation is partly driven by a causal mechanism: income affects desired family size because in poor families children often take care of parents in old age and during times of need. But it also captures other things – like the fact that higher incomes often go together with better health and education. </a:t>
            </a:r>
            <a:br>
              <a:rPr lang="en-GB" sz="1500" dirty="0"/>
            </a:br>
            <a:br>
              <a:rPr lang="en-GB" sz="1500" dirty="0"/>
            </a:br>
            <a:r>
              <a:rPr lang="en-GB" sz="1500" dirty="0"/>
              <a:t>Some studies have looked at exogenous shocks to fertility (e.g. contraception campaigns), and they have found evidence consistent with the causal link (e.g. parents who have fewer children often expect lower money transfers in the future and hence save more in anticipation). </a:t>
            </a:r>
            <a:br>
              <a:rPr lang="en-GB" sz="1500" dirty="0"/>
            </a:br>
            <a:br>
              <a:rPr lang="en-GB" sz="1500" dirty="0"/>
            </a:br>
            <a:r>
              <a:rPr lang="en-GB" sz="1500" i="1" dirty="0"/>
              <a:t>(Note: You can read more about this in Chapter 4 of the book </a:t>
            </a:r>
            <a:r>
              <a:rPr lang="en-GB" sz="1500" i="1" dirty="0">
                <a:hlinkClick r:id="rId2"/>
              </a:rPr>
              <a:t>Poor Economics</a:t>
            </a:r>
            <a:r>
              <a:rPr lang="en-GB" sz="1500" i="1" dirty="0"/>
              <a:t>.)</a:t>
            </a:r>
            <a:endParaRPr lang="en-GB" sz="15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132" y="457200"/>
            <a:ext cx="8515504" cy="5960853"/>
          </a:xfrm>
          <a:prstGeom prst="rect">
            <a:avLst/>
          </a:prstGeom>
        </p:spPr>
      </p:pic>
      <p:cxnSp>
        <p:nvCxnSpPr>
          <p:cNvPr id="5" name="Straight Arrow Connector 4">
            <a:extLst>
              <a:ext uri="{FF2B5EF4-FFF2-40B4-BE49-F238E27FC236}">
                <a16:creationId xmlns:a16="http://schemas.microsoft.com/office/drawing/2014/main" id="{CE002EB5-E1C0-4C7C-A2F2-FC563A593317}"/>
              </a:ext>
            </a:extLst>
          </p:cNvPr>
          <p:cNvCxnSpPr>
            <a:cxnSpLocks/>
          </p:cNvCxnSpPr>
          <p:nvPr/>
        </p:nvCxnSpPr>
        <p:spPr>
          <a:xfrm flipH="1">
            <a:off x="2377440" y="1848051"/>
            <a:ext cx="394636" cy="97215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DBB6AE4-3A11-49B6-8413-DB46237C4FEC}"/>
              </a:ext>
            </a:extLst>
          </p:cNvPr>
          <p:cNvSpPr txBox="1"/>
          <p:nvPr/>
        </p:nvSpPr>
        <p:spPr>
          <a:xfrm>
            <a:off x="2574758" y="1478719"/>
            <a:ext cx="803709" cy="369332"/>
          </a:xfrm>
          <a:prstGeom prst="rect">
            <a:avLst/>
          </a:prstGeom>
          <a:noFill/>
          <a:ln w="28575">
            <a:solidFill>
              <a:srgbClr val="FF0000"/>
            </a:solidFill>
          </a:ln>
        </p:spPr>
        <p:txBody>
          <a:bodyPr wrap="square" rtlCol="0">
            <a:spAutoFit/>
          </a:bodyPr>
          <a:lstStyle/>
          <a:p>
            <a:r>
              <a:rPr lang="en-US" b="1" dirty="0"/>
              <a:t>800, 6</a:t>
            </a:r>
          </a:p>
        </p:txBody>
      </p:sp>
      <p:cxnSp>
        <p:nvCxnSpPr>
          <p:cNvPr id="12" name="Straight Arrow Connector 11">
            <a:extLst>
              <a:ext uri="{FF2B5EF4-FFF2-40B4-BE49-F238E27FC236}">
                <a16:creationId xmlns:a16="http://schemas.microsoft.com/office/drawing/2014/main" id="{A2B8EF71-8C7C-4504-95B4-0982028FD5DA}"/>
              </a:ext>
            </a:extLst>
          </p:cNvPr>
          <p:cNvCxnSpPr>
            <a:cxnSpLocks/>
          </p:cNvCxnSpPr>
          <p:nvPr/>
        </p:nvCxnSpPr>
        <p:spPr>
          <a:xfrm flipH="1">
            <a:off x="2986212" y="2356585"/>
            <a:ext cx="394636" cy="97215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4F824D1-A2FB-4AA0-B2E4-88E64380BDA7}"/>
              </a:ext>
            </a:extLst>
          </p:cNvPr>
          <p:cNvSpPr txBox="1"/>
          <p:nvPr/>
        </p:nvSpPr>
        <p:spPr>
          <a:xfrm>
            <a:off x="3183529" y="1987253"/>
            <a:ext cx="1186339" cy="369332"/>
          </a:xfrm>
          <a:prstGeom prst="rect">
            <a:avLst/>
          </a:prstGeom>
          <a:noFill/>
          <a:ln w="28575">
            <a:solidFill>
              <a:srgbClr val="FF0000"/>
            </a:solidFill>
          </a:ln>
        </p:spPr>
        <p:txBody>
          <a:bodyPr wrap="square" rtlCol="0">
            <a:spAutoFit/>
          </a:bodyPr>
          <a:lstStyle/>
          <a:p>
            <a:r>
              <a:rPr lang="en-US" b="1" dirty="0"/>
              <a:t>1,500, 5.2</a:t>
            </a:r>
          </a:p>
        </p:txBody>
      </p:sp>
      <p:sp>
        <p:nvSpPr>
          <p:cNvPr id="14" name="TextBox 13">
            <a:extLst>
              <a:ext uri="{FF2B5EF4-FFF2-40B4-BE49-F238E27FC236}">
                <a16:creationId xmlns:a16="http://schemas.microsoft.com/office/drawing/2014/main" id="{191A8006-7C7C-42F0-8B45-7729A51FBCAA}"/>
              </a:ext>
            </a:extLst>
          </p:cNvPr>
          <p:cNvSpPr txBox="1"/>
          <p:nvPr/>
        </p:nvSpPr>
        <p:spPr>
          <a:xfrm>
            <a:off x="2484508" y="1109387"/>
            <a:ext cx="893959" cy="369332"/>
          </a:xfrm>
          <a:prstGeom prst="rect">
            <a:avLst/>
          </a:prstGeom>
          <a:noFill/>
          <a:ln w="38100">
            <a:solidFill>
              <a:srgbClr val="FF0000"/>
            </a:solidFill>
          </a:ln>
        </p:spPr>
        <p:txBody>
          <a:bodyPr wrap="square" rtlCol="0">
            <a:spAutoFit/>
          </a:bodyPr>
          <a:lstStyle/>
          <a:p>
            <a:pPr algn="ctr"/>
            <a:r>
              <a:rPr lang="en-US" b="1" dirty="0"/>
              <a:t>ET 2nd</a:t>
            </a:r>
          </a:p>
        </p:txBody>
      </p:sp>
      <p:sp>
        <p:nvSpPr>
          <p:cNvPr id="15" name="TextBox 14">
            <a:extLst>
              <a:ext uri="{FF2B5EF4-FFF2-40B4-BE49-F238E27FC236}">
                <a16:creationId xmlns:a16="http://schemas.microsoft.com/office/drawing/2014/main" id="{9E68745B-7D16-4D73-B5DE-C4F2F49C04DF}"/>
              </a:ext>
            </a:extLst>
          </p:cNvPr>
          <p:cNvSpPr txBox="1"/>
          <p:nvPr/>
        </p:nvSpPr>
        <p:spPr>
          <a:xfrm>
            <a:off x="3490571" y="1617921"/>
            <a:ext cx="803709" cy="369332"/>
          </a:xfrm>
          <a:prstGeom prst="rect">
            <a:avLst/>
          </a:prstGeom>
          <a:noFill/>
          <a:ln w="38100">
            <a:solidFill>
              <a:srgbClr val="FF0000"/>
            </a:solidFill>
          </a:ln>
        </p:spPr>
        <p:txBody>
          <a:bodyPr wrap="square" rtlCol="0">
            <a:spAutoFit/>
          </a:bodyPr>
          <a:lstStyle/>
          <a:p>
            <a:pPr algn="ctr"/>
            <a:r>
              <a:rPr lang="en-US" b="1" dirty="0"/>
              <a:t>ET 4th</a:t>
            </a:r>
          </a:p>
        </p:txBody>
      </p:sp>
      <p:cxnSp>
        <p:nvCxnSpPr>
          <p:cNvPr id="16" name="Straight Arrow Connector 15">
            <a:extLst>
              <a:ext uri="{FF2B5EF4-FFF2-40B4-BE49-F238E27FC236}">
                <a16:creationId xmlns:a16="http://schemas.microsoft.com/office/drawing/2014/main" id="{EA332DEB-F2E5-4260-AA3C-2AA49C83709E}"/>
              </a:ext>
            </a:extLst>
          </p:cNvPr>
          <p:cNvCxnSpPr>
            <a:cxnSpLocks/>
          </p:cNvCxnSpPr>
          <p:nvPr/>
        </p:nvCxnSpPr>
        <p:spPr>
          <a:xfrm flipH="1">
            <a:off x="3679902" y="3374200"/>
            <a:ext cx="409811" cy="103053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7C0E04F-E7FD-40E1-B9EA-166F1484D7B8}"/>
              </a:ext>
            </a:extLst>
          </p:cNvPr>
          <p:cNvSpPr txBox="1"/>
          <p:nvPr/>
        </p:nvSpPr>
        <p:spPr>
          <a:xfrm>
            <a:off x="3892394" y="3004868"/>
            <a:ext cx="1186339" cy="369332"/>
          </a:xfrm>
          <a:prstGeom prst="rect">
            <a:avLst/>
          </a:prstGeom>
          <a:noFill/>
          <a:ln w="28575">
            <a:solidFill>
              <a:srgbClr val="FF0000"/>
            </a:solidFill>
          </a:ln>
        </p:spPr>
        <p:txBody>
          <a:bodyPr wrap="square" rtlCol="0">
            <a:spAutoFit/>
          </a:bodyPr>
          <a:lstStyle/>
          <a:p>
            <a:r>
              <a:rPr lang="en-US" b="1" dirty="0"/>
              <a:t>2,800, 3.0</a:t>
            </a:r>
          </a:p>
        </p:txBody>
      </p:sp>
      <p:sp>
        <p:nvSpPr>
          <p:cNvPr id="18" name="TextBox 17">
            <a:extLst>
              <a:ext uri="{FF2B5EF4-FFF2-40B4-BE49-F238E27FC236}">
                <a16:creationId xmlns:a16="http://schemas.microsoft.com/office/drawing/2014/main" id="{3774DFEE-9A6D-414F-8100-916F4006F93E}"/>
              </a:ext>
            </a:extLst>
          </p:cNvPr>
          <p:cNvSpPr txBox="1"/>
          <p:nvPr/>
        </p:nvSpPr>
        <p:spPr>
          <a:xfrm>
            <a:off x="3775895" y="2635536"/>
            <a:ext cx="1419335" cy="369332"/>
          </a:xfrm>
          <a:prstGeom prst="rect">
            <a:avLst/>
          </a:prstGeom>
          <a:noFill/>
          <a:ln w="38100">
            <a:solidFill>
              <a:srgbClr val="FF0000"/>
            </a:solidFill>
          </a:ln>
        </p:spPr>
        <p:txBody>
          <a:bodyPr wrap="square" rtlCol="0">
            <a:spAutoFit/>
          </a:bodyPr>
          <a:lstStyle/>
          <a:p>
            <a:pPr algn="ctr"/>
            <a:r>
              <a:rPr lang="en-US" b="1" dirty="0"/>
              <a:t>ET Richest</a:t>
            </a:r>
          </a:p>
        </p:txBody>
      </p:sp>
      <p:cxnSp>
        <p:nvCxnSpPr>
          <p:cNvPr id="19" name="Straight Arrow Connector 18">
            <a:extLst>
              <a:ext uri="{FF2B5EF4-FFF2-40B4-BE49-F238E27FC236}">
                <a16:creationId xmlns:a16="http://schemas.microsoft.com/office/drawing/2014/main" id="{C3E11671-90AF-4DAE-8A70-B08A4CE5F138}"/>
              </a:ext>
            </a:extLst>
          </p:cNvPr>
          <p:cNvCxnSpPr>
            <a:cxnSpLocks/>
          </p:cNvCxnSpPr>
          <p:nvPr/>
        </p:nvCxnSpPr>
        <p:spPr>
          <a:xfrm flipH="1">
            <a:off x="4379317" y="4066540"/>
            <a:ext cx="1272703" cy="98496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439121B3-B92C-43ED-BB10-2D9D7C363770}"/>
              </a:ext>
            </a:extLst>
          </p:cNvPr>
          <p:cNvSpPr txBox="1"/>
          <p:nvPr/>
        </p:nvSpPr>
        <p:spPr>
          <a:xfrm>
            <a:off x="5454700" y="3697208"/>
            <a:ext cx="1186339" cy="369332"/>
          </a:xfrm>
          <a:prstGeom prst="rect">
            <a:avLst/>
          </a:prstGeom>
          <a:noFill/>
          <a:ln w="28575">
            <a:solidFill>
              <a:srgbClr val="FF0000"/>
            </a:solidFill>
          </a:ln>
        </p:spPr>
        <p:txBody>
          <a:bodyPr wrap="square" rtlCol="0">
            <a:spAutoFit/>
          </a:bodyPr>
          <a:lstStyle/>
          <a:p>
            <a:r>
              <a:rPr lang="en-US" b="1" dirty="0"/>
              <a:t>2,800, 3.0</a:t>
            </a:r>
          </a:p>
        </p:txBody>
      </p:sp>
      <p:sp>
        <p:nvSpPr>
          <p:cNvPr id="21" name="TextBox 20">
            <a:extLst>
              <a:ext uri="{FF2B5EF4-FFF2-40B4-BE49-F238E27FC236}">
                <a16:creationId xmlns:a16="http://schemas.microsoft.com/office/drawing/2014/main" id="{D7D566E0-5D8D-41A7-8D16-D36F1629698F}"/>
              </a:ext>
            </a:extLst>
          </p:cNvPr>
          <p:cNvSpPr txBox="1"/>
          <p:nvPr/>
        </p:nvSpPr>
        <p:spPr>
          <a:xfrm>
            <a:off x="5338201" y="3327876"/>
            <a:ext cx="1419335" cy="369332"/>
          </a:xfrm>
          <a:prstGeom prst="rect">
            <a:avLst/>
          </a:prstGeom>
          <a:noFill/>
          <a:ln w="38100">
            <a:solidFill>
              <a:srgbClr val="FF0000"/>
            </a:solidFill>
          </a:ln>
        </p:spPr>
        <p:txBody>
          <a:bodyPr wrap="square" rtlCol="0">
            <a:spAutoFit/>
          </a:bodyPr>
          <a:lstStyle/>
          <a:p>
            <a:pPr algn="ctr"/>
            <a:r>
              <a:rPr lang="en-US" b="1" dirty="0"/>
              <a:t>VT Richest</a:t>
            </a:r>
          </a:p>
        </p:txBody>
      </p:sp>
    </p:spTree>
    <p:extLst>
      <p:ext uri="{BB962C8B-B14F-4D97-AF65-F5344CB8AC3E}">
        <p14:creationId xmlns:p14="http://schemas.microsoft.com/office/powerpoint/2010/main" val="229202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1000"/>
                                        <p:tgtEl>
                                          <p:spTgt spid="18"/>
                                        </p:tgtEl>
                                      </p:cBhvr>
                                    </p:animEffect>
                                    <p:anim calcmode="lin" valueType="num">
                                      <p:cBhvr>
                                        <p:cTn id="42" dur="1000" fill="hold"/>
                                        <p:tgtEl>
                                          <p:spTgt spid="18"/>
                                        </p:tgtEl>
                                        <p:attrNameLst>
                                          <p:attrName>ppt_x</p:attrName>
                                        </p:attrNameLst>
                                      </p:cBhvr>
                                      <p:tavLst>
                                        <p:tav tm="0">
                                          <p:val>
                                            <p:strVal val="#ppt_x"/>
                                          </p:val>
                                        </p:tav>
                                        <p:tav tm="100000">
                                          <p:val>
                                            <p:strVal val="#ppt_x"/>
                                          </p:val>
                                        </p:tav>
                                      </p:tavLst>
                                    </p:anim>
                                    <p:anim calcmode="lin" valueType="num">
                                      <p:cBhvr>
                                        <p:cTn id="43" dur="1000" fill="hold"/>
                                        <p:tgtEl>
                                          <p:spTgt spid="18"/>
                                        </p:tgtEl>
                                        <p:attrNameLst>
                                          <p:attrName>ppt_y</p:attrName>
                                        </p:attrNameLst>
                                      </p:cBhvr>
                                      <p:tavLst>
                                        <p:tav tm="0">
                                          <p:val>
                                            <p:strVal val="#ppt_y-.1"/>
                                          </p:val>
                                        </p:tav>
                                        <p:tav tm="100000">
                                          <p:val>
                                            <p:strVal val="#ppt_y"/>
                                          </p:val>
                                        </p:tav>
                                      </p:tavLst>
                                    </p:anim>
                                  </p:childTnLst>
                                </p:cTn>
                              </p:par>
                              <p:par>
                                <p:cTn id="44" presetID="47"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1000"/>
                                        <p:tgtEl>
                                          <p:spTgt spid="17"/>
                                        </p:tgtEl>
                                      </p:cBhvr>
                                    </p:animEffect>
                                    <p:anim calcmode="lin" valueType="num">
                                      <p:cBhvr>
                                        <p:cTn id="47" dur="1000" fill="hold"/>
                                        <p:tgtEl>
                                          <p:spTgt spid="17"/>
                                        </p:tgtEl>
                                        <p:attrNameLst>
                                          <p:attrName>ppt_x</p:attrName>
                                        </p:attrNameLst>
                                      </p:cBhvr>
                                      <p:tavLst>
                                        <p:tav tm="0">
                                          <p:val>
                                            <p:strVal val="#ppt_x"/>
                                          </p:val>
                                        </p:tav>
                                        <p:tav tm="100000">
                                          <p:val>
                                            <p:strVal val="#ppt_x"/>
                                          </p:val>
                                        </p:tav>
                                      </p:tavLst>
                                    </p:anim>
                                    <p:anim calcmode="lin" valueType="num">
                                      <p:cBhvr>
                                        <p:cTn id="48" dur="1000" fill="hold"/>
                                        <p:tgtEl>
                                          <p:spTgt spid="17"/>
                                        </p:tgtEl>
                                        <p:attrNameLst>
                                          <p:attrName>ppt_y</p:attrName>
                                        </p:attrNameLst>
                                      </p:cBhvr>
                                      <p:tavLst>
                                        <p:tav tm="0">
                                          <p:val>
                                            <p:strVal val="#ppt_y-.1"/>
                                          </p:val>
                                        </p:tav>
                                        <p:tav tm="100000">
                                          <p:val>
                                            <p:strVal val="#ppt_y"/>
                                          </p:val>
                                        </p:tav>
                                      </p:tavLst>
                                    </p:anim>
                                  </p:childTnLst>
                                </p:cTn>
                              </p:par>
                              <p:par>
                                <p:cTn id="49" presetID="47" presetClass="entr" presetSubtype="0" fill="hold"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1000"/>
                                        <p:tgtEl>
                                          <p:spTgt spid="16"/>
                                        </p:tgtEl>
                                      </p:cBhvr>
                                    </p:animEffect>
                                    <p:anim calcmode="lin" valueType="num">
                                      <p:cBhvr>
                                        <p:cTn id="52" dur="1000" fill="hold"/>
                                        <p:tgtEl>
                                          <p:spTgt spid="16"/>
                                        </p:tgtEl>
                                        <p:attrNameLst>
                                          <p:attrName>ppt_x</p:attrName>
                                        </p:attrNameLst>
                                      </p:cBhvr>
                                      <p:tavLst>
                                        <p:tav tm="0">
                                          <p:val>
                                            <p:strVal val="#ppt_x"/>
                                          </p:val>
                                        </p:tav>
                                        <p:tav tm="100000">
                                          <p:val>
                                            <p:strVal val="#ppt_x"/>
                                          </p:val>
                                        </p:tav>
                                      </p:tavLst>
                                    </p:anim>
                                    <p:anim calcmode="lin" valueType="num">
                                      <p:cBhvr>
                                        <p:cTn id="5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1000"/>
                                        <p:tgtEl>
                                          <p:spTgt spid="21"/>
                                        </p:tgtEl>
                                      </p:cBhvr>
                                    </p:animEffect>
                                    <p:anim calcmode="lin" valueType="num">
                                      <p:cBhvr>
                                        <p:cTn id="59" dur="1000" fill="hold"/>
                                        <p:tgtEl>
                                          <p:spTgt spid="21"/>
                                        </p:tgtEl>
                                        <p:attrNameLst>
                                          <p:attrName>ppt_x</p:attrName>
                                        </p:attrNameLst>
                                      </p:cBhvr>
                                      <p:tavLst>
                                        <p:tav tm="0">
                                          <p:val>
                                            <p:strVal val="#ppt_x"/>
                                          </p:val>
                                        </p:tav>
                                        <p:tav tm="100000">
                                          <p:val>
                                            <p:strVal val="#ppt_x"/>
                                          </p:val>
                                        </p:tav>
                                      </p:tavLst>
                                    </p:anim>
                                    <p:anim calcmode="lin" valueType="num">
                                      <p:cBhvr>
                                        <p:cTn id="60" dur="1000" fill="hold"/>
                                        <p:tgtEl>
                                          <p:spTgt spid="21"/>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1000"/>
                                        <p:tgtEl>
                                          <p:spTgt spid="20"/>
                                        </p:tgtEl>
                                      </p:cBhvr>
                                    </p:animEffect>
                                    <p:anim calcmode="lin" valueType="num">
                                      <p:cBhvr>
                                        <p:cTn id="64" dur="1000" fill="hold"/>
                                        <p:tgtEl>
                                          <p:spTgt spid="20"/>
                                        </p:tgtEl>
                                        <p:attrNameLst>
                                          <p:attrName>ppt_x</p:attrName>
                                        </p:attrNameLst>
                                      </p:cBhvr>
                                      <p:tavLst>
                                        <p:tav tm="0">
                                          <p:val>
                                            <p:strVal val="#ppt_x"/>
                                          </p:val>
                                        </p:tav>
                                        <p:tav tm="100000">
                                          <p:val>
                                            <p:strVal val="#ppt_x"/>
                                          </p:val>
                                        </p:tav>
                                      </p:tavLst>
                                    </p:anim>
                                    <p:anim calcmode="lin" valueType="num">
                                      <p:cBhvr>
                                        <p:cTn id="65" dur="1000" fill="hold"/>
                                        <p:tgtEl>
                                          <p:spTgt spid="20"/>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1000"/>
                                        <p:tgtEl>
                                          <p:spTgt spid="19"/>
                                        </p:tgtEl>
                                      </p:cBhvr>
                                    </p:animEffect>
                                    <p:anim calcmode="lin" valueType="num">
                                      <p:cBhvr>
                                        <p:cTn id="69" dur="1000" fill="hold"/>
                                        <p:tgtEl>
                                          <p:spTgt spid="19"/>
                                        </p:tgtEl>
                                        <p:attrNameLst>
                                          <p:attrName>ppt_x</p:attrName>
                                        </p:attrNameLst>
                                      </p:cBhvr>
                                      <p:tavLst>
                                        <p:tav tm="0">
                                          <p:val>
                                            <p:strVal val="#ppt_x"/>
                                          </p:val>
                                        </p:tav>
                                        <p:tav tm="100000">
                                          <p:val>
                                            <p:strVal val="#ppt_x"/>
                                          </p:val>
                                        </p:tav>
                                      </p:tavLst>
                                    </p:anim>
                                    <p:anim calcmode="lin" valueType="num">
                                      <p:cBhvr>
                                        <p:cTn id="7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5" grpId="0" animBg="1"/>
      <p:bldP spid="17" grpId="0" animBg="1"/>
      <p:bldP spid="18" grpId="0" animBg="1"/>
      <p:bldP spid="20" grpId="0" animBg="1"/>
      <p:bldP spid="2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37022" y="664234"/>
            <a:ext cx="3433313" cy="1975449"/>
          </a:xfrm>
        </p:spPr>
        <p:txBody>
          <a:bodyPr>
            <a:noAutofit/>
          </a:bodyPr>
          <a:lstStyle/>
          <a:p>
            <a:pPr marL="0" indent="0" fontAlgn="base">
              <a:buNone/>
            </a:pPr>
            <a:r>
              <a:rPr lang="en-GB" sz="1700" dirty="0"/>
              <a:t>It would be wrong to assume that people in poor countries, where families are larger, need external help to control their fertility.</a:t>
            </a:r>
            <a:br>
              <a:rPr lang="en-GB" sz="1700" dirty="0"/>
            </a:br>
            <a:br>
              <a:rPr lang="en-GB" sz="1700" dirty="0"/>
            </a:br>
            <a:r>
              <a:rPr lang="en-GB" sz="1700" dirty="0"/>
              <a:t>As this chart shows, fertility rates in poor countries are declining faster than they did in rich countries in the past. </a:t>
            </a:r>
            <a:br>
              <a:rPr lang="en-GB" sz="1700" dirty="0"/>
            </a:br>
            <a:br>
              <a:rPr lang="en-GB" sz="1700" dirty="0"/>
            </a:br>
            <a:r>
              <a:rPr lang="en-GB" sz="1700" dirty="0"/>
              <a:t>But of course: policies can help speed things up even more. As we have shown here, policies that promote education, health and better economic and social opportunities for women, are effective population policies. </a:t>
            </a:r>
            <a:br>
              <a:rPr lang="en-GB" sz="1700" dirty="0"/>
            </a:br>
            <a:br>
              <a:rPr lang="en-GB" sz="1700" dirty="0"/>
            </a:br>
            <a:r>
              <a:rPr lang="en-GB" sz="1700" i="1" dirty="0"/>
              <a:t>(Note: You can explore country-by-country changes in fertility in </a:t>
            </a:r>
            <a:r>
              <a:rPr lang="en-GB" sz="1700" i="1" dirty="0">
                <a:hlinkClick r:id="rId2"/>
              </a:rPr>
              <a:t>this interactive chart.</a:t>
            </a:r>
            <a:r>
              <a:rPr lang="en-GB" sz="1700" i="1" dirty="0"/>
              <a:t> And you can read more about the global decline of fertility </a:t>
            </a:r>
            <a:r>
              <a:rPr lang="en-GB" sz="1700" i="1" dirty="0">
                <a:hlinkClick r:id="rId3"/>
              </a:rPr>
              <a:t>here</a:t>
            </a:r>
            <a:r>
              <a:rPr lang="en-GB" sz="1700" i="1" dirty="0"/>
              <a:t>)</a:t>
            </a:r>
            <a:endParaRPr lang="en-GB" sz="1700" dirty="0"/>
          </a:p>
        </p:txBody>
      </p:sp>
      <p:sp>
        <p:nvSpPr>
          <p:cNvPr id="4" name="TextBox 3">
            <a:extLst>
              <a:ext uri="{FF2B5EF4-FFF2-40B4-BE49-F238E27FC236}">
                <a16:creationId xmlns:a16="http://schemas.microsoft.com/office/drawing/2014/main" id="{3BC2252F-7FF4-4A3A-99DC-BCBA28D42143}"/>
              </a:ext>
            </a:extLst>
          </p:cNvPr>
          <p:cNvSpPr txBox="1"/>
          <p:nvPr/>
        </p:nvSpPr>
        <p:spPr>
          <a:xfrm>
            <a:off x="121665" y="0"/>
            <a:ext cx="8022580" cy="1384995"/>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rPr>
              <a:t>How long does it take for fertility to fall from more than 6 children per woman to fewer than 3 children per woman? </a:t>
            </a:r>
          </a:p>
        </p:txBody>
      </p:sp>
      <p:pic>
        <p:nvPicPr>
          <p:cNvPr id="5" name="Picture 4">
            <a:extLst>
              <a:ext uri="{FF2B5EF4-FFF2-40B4-BE49-F238E27FC236}">
                <a16:creationId xmlns:a16="http://schemas.microsoft.com/office/drawing/2014/main" id="{F311D12E-C712-4441-A70C-73F016B6D74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1015"/>
          <a:stretch/>
        </p:blipFill>
        <p:spPr>
          <a:xfrm>
            <a:off x="602174" y="1478541"/>
            <a:ext cx="7658945" cy="4770712"/>
          </a:xfrm>
          <a:prstGeom prst="rect">
            <a:avLst/>
          </a:prstGeom>
        </p:spPr>
      </p:pic>
    </p:spTree>
    <p:extLst>
      <p:ext uri="{BB962C8B-B14F-4D97-AF65-F5344CB8AC3E}">
        <p14:creationId xmlns:p14="http://schemas.microsoft.com/office/powerpoint/2010/main" val="3532868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37022" y="664234"/>
            <a:ext cx="3433313" cy="1975449"/>
          </a:xfrm>
        </p:spPr>
        <p:txBody>
          <a:bodyPr>
            <a:noAutofit/>
          </a:bodyPr>
          <a:lstStyle/>
          <a:p>
            <a:pPr marL="0" indent="0" fontAlgn="base">
              <a:buNone/>
            </a:pPr>
            <a:r>
              <a:rPr lang="en-GB" sz="1700" dirty="0"/>
              <a:t>This chart plots fertility in China since 1945. It shows that fertility started to decline in 1970, long before the introduction of the one-child-policy in 1978. Taiwan, which is claimed by China as part of China, never introduced a one-child-policy but experienced the same decline.</a:t>
            </a:r>
            <a:br>
              <a:rPr lang="en-GB" sz="1700" dirty="0"/>
            </a:br>
            <a:br>
              <a:rPr lang="en-GB" sz="1700" dirty="0"/>
            </a:br>
            <a:r>
              <a:rPr lang="en-GB" sz="1700" dirty="0"/>
              <a:t>There is similar evidence from other countries. In India, for example, the "sterilization camps" from the 1970s were ineffective - and it is possible they actually contributed to population growth in the long run by eroding trust in family planning policies. </a:t>
            </a:r>
            <a:br>
              <a:rPr lang="en-GB" sz="1700" dirty="0"/>
            </a:br>
            <a:br>
              <a:rPr lang="en-GB" sz="1700" dirty="0"/>
            </a:br>
            <a:r>
              <a:rPr lang="en-GB" sz="1700" i="1" dirty="0"/>
              <a:t>(Note: You can read more about coercive population control policies in our entry </a:t>
            </a:r>
            <a:r>
              <a:rPr lang="en-GB" sz="1700" i="1" dirty="0">
                <a:hlinkClick r:id="rId2"/>
              </a:rPr>
              <a:t>here.</a:t>
            </a:r>
            <a:r>
              <a:rPr lang="en-GB" sz="1700" i="1" dirty="0"/>
              <a:t> And you can read more about India's sterilization camps in </a:t>
            </a:r>
            <a:r>
              <a:rPr lang="en-GB" sz="1700" i="1" dirty="0">
                <a:hlinkClick r:id="rId3"/>
              </a:rPr>
              <a:t>this academic article.</a:t>
            </a:r>
            <a:r>
              <a:rPr lang="en-GB" sz="1700" i="1" dirty="0"/>
              <a:t>)</a:t>
            </a:r>
            <a:endParaRPr lang="en-GB" sz="1700"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7668" y="791864"/>
            <a:ext cx="7852307" cy="5496615"/>
          </a:xfrm>
          <a:prstGeom prst="rect">
            <a:avLst/>
          </a:prstGeom>
        </p:spPr>
      </p:pic>
      <p:sp>
        <p:nvSpPr>
          <p:cNvPr id="2" name="TextBox 1">
            <a:extLst>
              <a:ext uri="{FF2B5EF4-FFF2-40B4-BE49-F238E27FC236}">
                <a16:creationId xmlns:a16="http://schemas.microsoft.com/office/drawing/2014/main" id="{BC20A5C7-A6F9-43CB-8C00-3AA884ABA5F9}"/>
              </a:ext>
            </a:extLst>
          </p:cNvPr>
          <p:cNvSpPr txBox="1"/>
          <p:nvPr/>
        </p:nvSpPr>
        <p:spPr>
          <a:xfrm>
            <a:off x="60832" y="-68009"/>
            <a:ext cx="12070336" cy="830997"/>
          </a:xfrm>
          <a:prstGeom prst="rect">
            <a:avLst/>
          </a:prstGeom>
          <a:noFill/>
        </p:spPr>
        <p:txBody>
          <a:bodyPr wrap="square" rtlCol="0">
            <a:spAutoFit/>
          </a:bodyPr>
          <a:lstStyle/>
          <a:p>
            <a:r>
              <a:rPr lang="en-US" sz="2400" b="1" dirty="0">
                <a:solidFill>
                  <a:srgbClr val="FF0000"/>
                </a:solidFill>
              </a:rPr>
              <a:t>Should Ethiopia introduce coercive population policies to meet the 10 development challenges?      The answer is no.</a:t>
            </a:r>
          </a:p>
        </p:txBody>
      </p:sp>
    </p:spTree>
    <p:extLst>
      <p:ext uri="{BB962C8B-B14F-4D97-AF65-F5344CB8AC3E}">
        <p14:creationId xmlns:p14="http://schemas.microsoft.com/office/powerpoint/2010/main" val="317313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002DC0-4B1F-46D7-B1A5-AFCE90C2C5E5}"/>
              </a:ext>
            </a:extLst>
          </p:cNvPr>
          <p:cNvSpPr/>
          <p:nvPr/>
        </p:nvSpPr>
        <p:spPr>
          <a:xfrm>
            <a:off x="465800" y="5005969"/>
            <a:ext cx="11039817" cy="769441"/>
          </a:xfrm>
          <a:prstGeom prst="rect">
            <a:avLst/>
          </a:prstGeom>
        </p:spPr>
        <p:txBody>
          <a:bodyPr wrap="none">
            <a:spAutoFit/>
          </a:bodyPr>
          <a:lstStyle/>
          <a:p>
            <a:r>
              <a:rPr lang="en-US" sz="4400" b="1" dirty="0">
                <a:hlinkClick r:id="rId2"/>
              </a:rPr>
              <a:t>Click HERE</a:t>
            </a:r>
            <a:r>
              <a:rPr lang="en-US" sz="4400" b="1" dirty="0"/>
              <a:t> </a:t>
            </a:r>
            <a:r>
              <a:rPr lang="en-US" sz="3200" b="1" dirty="0"/>
              <a:t>for population pyramids past present and future </a:t>
            </a:r>
          </a:p>
        </p:txBody>
      </p:sp>
      <p:sp>
        <p:nvSpPr>
          <p:cNvPr id="3" name="TextBox 2">
            <a:extLst>
              <a:ext uri="{FF2B5EF4-FFF2-40B4-BE49-F238E27FC236}">
                <a16:creationId xmlns:a16="http://schemas.microsoft.com/office/drawing/2014/main" id="{30C70F22-306A-4369-9A16-CD5AD7144726}"/>
              </a:ext>
            </a:extLst>
          </p:cNvPr>
          <p:cNvSpPr txBox="1"/>
          <p:nvPr/>
        </p:nvSpPr>
        <p:spPr>
          <a:xfrm>
            <a:off x="710798" y="923337"/>
            <a:ext cx="10569071" cy="397031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r>
              <a:rPr lang="en-US" sz="3600" b="1" dirty="0"/>
              <a:t>Meeting the 10 development challenges requires: </a:t>
            </a:r>
          </a:p>
          <a:p>
            <a:pPr marL="457200" indent="-457200">
              <a:buFont typeface="Arial" panose="020B0604020202020204" pitchFamily="34" charset="0"/>
              <a:buChar char="•"/>
            </a:pPr>
            <a:r>
              <a:rPr lang="en-US" sz="3600" b="1" dirty="0"/>
              <a:t> drastic changes in Ethiopia’s age structure through </a:t>
            </a:r>
          </a:p>
          <a:p>
            <a:pPr marL="1371600" lvl="2" indent="-457200">
              <a:buFont typeface="Arial" panose="020B0604020202020204" pitchFamily="34" charset="0"/>
              <a:buChar char="•"/>
            </a:pPr>
            <a:r>
              <a:rPr lang="en-US" sz="3600" b="1" dirty="0"/>
              <a:t>population control measures that relied on </a:t>
            </a:r>
          </a:p>
          <a:p>
            <a:pPr marL="2286000" lvl="4" indent="-457200">
              <a:buFont typeface="Arial" panose="020B0604020202020204" pitchFamily="34" charset="0"/>
              <a:buChar char="•"/>
            </a:pPr>
            <a:r>
              <a:rPr lang="en-US" sz="3600" b="1" dirty="0"/>
              <a:t>gender equality, </a:t>
            </a:r>
          </a:p>
          <a:p>
            <a:pPr marL="2286000" lvl="4" indent="-457200">
              <a:buFont typeface="Arial" panose="020B0604020202020204" pitchFamily="34" charset="0"/>
              <a:buChar char="•"/>
            </a:pPr>
            <a:r>
              <a:rPr lang="en-US" sz="3600" b="1" dirty="0"/>
              <a:t>empowerment of women and girls, and </a:t>
            </a:r>
          </a:p>
          <a:p>
            <a:pPr marL="2286000" lvl="4" indent="-457200">
              <a:buFont typeface="Arial" panose="020B0604020202020204" pitchFamily="34" charset="0"/>
              <a:buChar char="•"/>
            </a:pPr>
            <a:r>
              <a:rPr lang="en-US" sz="3600" b="1" dirty="0"/>
              <a:t>minimum high quality secondary education or higher</a:t>
            </a:r>
          </a:p>
        </p:txBody>
      </p:sp>
      <p:sp>
        <p:nvSpPr>
          <p:cNvPr id="4" name="TextBox 3">
            <a:extLst>
              <a:ext uri="{FF2B5EF4-FFF2-40B4-BE49-F238E27FC236}">
                <a16:creationId xmlns:a16="http://schemas.microsoft.com/office/drawing/2014/main" id="{8EE967A2-6627-4D93-BB4C-683884595229}"/>
              </a:ext>
            </a:extLst>
          </p:cNvPr>
          <p:cNvSpPr txBox="1"/>
          <p:nvPr/>
        </p:nvSpPr>
        <p:spPr>
          <a:xfrm>
            <a:off x="710798" y="-4295"/>
            <a:ext cx="8163695" cy="769441"/>
          </a:xfrm>
          <a:prstGeom prst="rect">
            <a:avLst/>
          </a:prstGeom>
          <a:noFill/>
        </p:spPr>
        <p:txBody>
          <a:bodyPr wrap="square" rtlCol="0">
            <a:spAutoFit/>
          </a:bodyPr>
          <a:lstStyle/>
          <a:p>
            <a:r>
              <a:rPr lang="en-US" sz="4400" b="1" dirty="0">
                <a:solidFill>
                  <a:srgbClr val="FF0000"/>
                </a:solidFill>
              </a:rPr>
              <a:t>What is the correct answer?</a:t>
            </a:r>
          </a:p>
        </p:txBody>
      </p:sp>
    </p:spTree>
    <p:extLst>
      <p:ext uri="{BB962C8B-B14F-4D97-AF65-F5344CB8AC3E}">
        <p14:creationId xmlns:p14="http://schemas.microsoft.com/office/powerpoint/2010/main" val="1339162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iterate type="wd">
                                    <p:tmPct val="10000"/>
                                  </p:iterate>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iterate type="wd">
                                    <p:tmPct val="10000"/>
                                  </p:iterate>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iterate type="wd">
                                    <p:tmPct val="10000"/>
                                  </p:iterate>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iterate type="wd">
                                    <p:tmPct val="10000"/>
                                  </p:iterate>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iterate type="wd">
                                    <p:tmPct val="10000"/>
                                  </p:iterate>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1000"/>
                                        <p:tgtEl>
                                          <p:spTgt spid="2"/>
                                        </p:tgtEl>
                                      </p:cBhvr>
                                    </p:animEffect>
                                    <p:anim calcmode="lin" valueType="num">
                                      <p:cBhvr>
                                        <p:cTn id="50" dur="1000" fill="hold"/>
                                        <p:tgtEl>
                                          <p:spTgt spid="2"/>
                                        </p:tgtEl>
                                        <p:attrNameLst>
                                          <p:attrName>ppt_x</p:attrName>
                                        </p:attrNameLst>
                                      </p:cBhvr>
                                      <p:tavLst>
                                        <p:tav tm="0">
                                          <p:val>
                                            <p:strVal val="#ppt_x"/>
                                          </p:val>
                                        </p:tav>
                                        <p:tav tm="100000">
                                          <p:val>
                                            <p:strVal val="#ppt_x"/>
                                          </p:val>
                                        </p:tav>
                                      </p:tavLst>
                                    </p:anim>
                                    <p:anim calcmode="lin" valueType="num">
                                      <p:cBhvr>
                                        <p:cTn id="5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753977A-3E11-43D5-8CE4-62F193FC6D61}"/>
              </a:ext>
            </a:extLst>
          </p:cNvPr>
          <p:cNvSpPr/>
          <p:nvPr/>
        </p:nvSpPr>
        <p:spPr>
          <a:xfrm>
            <a:off x="6494909" y="-60515"/>
            <a:ext cx="4794380" cy="6370975"/>
          </a:xfrm>
          <a:prstGeom prst="rect">
            <a:avLst/>
          </a:prstGeom>
        </p:spPr>
        <p:txBody>
          <a:bodyPr wrap="square">
            <a:spAutoFit/>
          </a:bodyPr>
          <a:lstStyle/>
          <a:p>
            <a:endParaRPr lang="en-US" sz="2400" dirty="0">
              <a:solidFill>
                <a:srgbClr val="0070C0"/>
              </a:solidFill>
              <a:latin typeface="TimesNewRoman"/>
            </a:endParaRPr>
          </a:p>
          <a:p>
            <a:pPr marL="914400" lvl="1" indent="-457200">
              <a:buClr>
                <a:schemeClr val="accent3">
                  <a:lumMod val="75000"/>
                </a:schemeClr>
              </a:buClr>
              <a:buFont typeface="Arial" panose="020B0604020202020204" pitchFamily="34" charset="0"/>
              <a:buChar char="•"/>
            </a:pPr>
            <a:r>
              <a:rPr lang="en-US" sz="2400" b="1" dirty="0">
                <a:solidFill>
                  <a:srgbClr val="0070C0"/>
                </a:solidFill>
              </a:rPr>
              <a:t>The proportion of women with no education is 48 percent (2016)</a:t>
            </a:r>
          </a:p>
          <a:p>
            <a:pPr marL="914400" lvl="1" indent="-457200">
              <a:buClr>
                <a:schemeClr val="accent3">
                  <a:lumMod val="75000"/>
                </a:schemeClr>
              </a:buClr>
              <a:buFont typeface="Arial" panose="020B0604020202020204" pitchFamily="34" charset="0"/>
              <a:buChar char="•"/>
            </a:pPr>
            <a:endParaRPr lang="en-US" sz="2400" b="1" dirty="0">
              <a:solidFill>
                <a:srgbClr val="0070C0"/>
              </a:solidFill>
            </a:endParaRPr>
          </a:p>
          <a:p>
            <a:pPr marL="914400" lvl="1" indent="-457200">
              <a:buClr>
                <a:schemeClr val="accent3">
                  <a:lumMod val="75000"/>
                </a:schemeClr>
              </a:buClr>
              <a:buFont typeface="Arial" panose="020B0604020202020204" pitchFamily="34" charset="0"/>
              <a:buChar char="•"/>
            </a:pPr>
            <a:r>
              <a:rPr lang="en-US" sz="2400" b="1" dirty="0">
                <a:solidFill>
                  <a:srgbClr val="0070C0"/>
                </a:solidFill>
              </a:rPr>
              <a:t>The proportion of men with no education is 28 percent (2016)</a:t>
            </a:r>
          </a:p>
          <a:p>
            <a:pPr marL="914400" lvl="1" indent="-457200">
              <a:buClr>
                <a:schemeClr val="accent3">
                  <a:lumMod val="75000"/>
                </a:schemeClr>
              </a:buClr>
              <a:buFont typeface="Arial" panose="020B0604020202020204" pitchFamily="34" charset="0"/>
              <a:buChar char="•"/>
            </a:pPr>
            <a:endParaRPr lang="en-US" sz="2400" b="1" dirty="0">
              <a:solidFill>
                <a:srgbClr val="0070C0"/>
              </a:solidFill>
            </a:endParaRPr>
          </a:p>
          <a:p>
            <a:pPr marL="914400" lvl="1" indent="-457200">
              <a:buClr>
                <a:schemeClr val="accent3">
                  <a:lumMod val="75000"/>
                </a:schemeClr>
              </a:buClr>
              <a:buFont typeface="Arial" panose="020B0604020202020204" pitchFamily="34" charset="0"/>
              <a:buChar char="•"/>
            </a:pPr>
            <a:r>
              <a:rPr lang="en-US" sz="2400" b="1" dirty="0">
                <a:solidFill>
                  <a:srgbClr val="0070C0"/>
                </a:solidFill>
              </a:rPr>
              <a:t>44 percent of men start primary schooling but don’t complete it (2016)</a:t>
            </a:r>
          </a:p>
          <a:p>
            <a:pPr marL="914400" lvl="1" indent="-457200">
              <a:buClr>
                <a:schemeClr val="accent3">
                  <a:lumMod val="75000"/>
                </a:schemeClr>
              </a:buClr>
              <a:buFont typeface="Arial" panose="020B0604020202020204" pitchFamily="34" charset="0"/>
              <a:buChar char="•"/>
            </a:pPr>
            <a:endParaRPr lang="en-US" sz="2400" b="1" dirty="0">
              <a:solidFill>
                <a:srgbClr val="0070C0"/>
              </a:solidFill>
            </a:endParaRPr>
          </a:p>
          <a:p>
            <a:pPr marL="914400" lvl="1" indent="-457200">
              <a:buClr>
                <a:schemeClr val="accent3">
                  <a:lumMod val="75000"/>
                </a:schemeClr>
              </a:buClr>
              <a:buFont typeface="Arial" panose="020B0604020202020204" pitchFamily="34" charset="0"/>
              <a:buChar char="•"/>
            </a:pPr>
            <a:r>
              <a:rPr lang="en-US" sz="2400" b="1" dirty="0">
                <a:solidFill>
                  <a:srgbClr val="0070C0"/>
                </a:solidFill>
              </a:rPr>
              <a:t>This paints a dismal picture on education in Ethiopia </a:t>
            </a:r>
          </a:p>
          <a:p>
            <a:pPr marL="914400" lvl="1" indent="-457200">
              <a:buClr>
                <a:schemeClr val="accent3">
                  <a:lumMod val="75000"/>
                </a:schemeClr>
              </a:buClr>
              <a:buFont typeface="Arial" panose="020B0604020202020204" pitchFamily="34" charset="0"/>
              <a:buChar char="•"/>
            </a:pPr>
            <a:endParaRPr lang="en-US" sz="2400" b="1" dirty="0">
              <a:solidFill>
                <a:srgbClr val="0070C0"/>
              </a:solidFill>
            </a:endParaRPr>
          </a:p>
          <a:p>
            <a:pPr marL="914400" lvl="1" indent="-457200">
              <a:buClr>
                <a:schemeClr val="accent3">
                  <a:lumMod val="75000"/>
                </a:schemeClr>
              </a:buClr>
              <a:buFont typeface="Arial" panose="020B0604020202020204" pitchFamily="34" charset="0"/>
              <a:buChar char="•"/>
            </a:pPr>
            <a:endParaRPr lang="en-US" sz="2400" b="1" dirty="0">
              <a:solidFill>
                <a:srgbClr val="0070C0"/>
              </a:solidFill>
            </a:endParaRPr>
          </a:p>
        </p:txBody>
      </p:sp>
      <p:sp>
        <p:nvSpPr>
          <p:cNvPr id="4" name="Rectangle 3">
            <a:extLst>
              <a:ext uri="{FF2B5EF4-FFF2-40B4-BE49-F238E27FC236}">
                <a16:creationId xmlns:a16="http://schemas.microsoft.com/office/drawing/2014/main" id="{46D80B48-8115-478D-8285-36F0FB689628}"/>
              </a:ext>
            </a:extLst>
          </p:cNvPr>
          <p:cNvSpPr/>
          <p:nvPr/>
        </p:nvSpPr>
        <p:spPr>
          <a:xfrm>
            <a:off x="2652157" y="6080166"/>
            <a:ext cx="5221184" cy="307777"/>
          </a:xfrm>
          <a:prstGeom prst="rect">
            <a:avLst/>
          </a:prstGeom>
        </p:spPr>
        <p:txBody>
          <a:bodyPr wrap="square">
            <a:spAutoFit/>
          </a:bodyPr>
          <a:lstStyle/>
          <a:p>
            <a:r>
              <a:rPr lang="en-US" sz="1400" dirty="0">
                <a:hlinkClick r:id="rId2"/>
              </a:rPr>
              <a:t>Source: https://dhsprogram.com/pubs/pdf/FR328/FR328.pdf</a:t>
            </a:r>
            <a:endParaRPr lang="en-US" sz="1400" dirty="0"/>
          </a:p>
        </p:txBody>
      </p:sp>
      <p:pic>
        <p:nvPicPr>
          <p:cNvPr id="5" name="Picture 4">
            <a:extLst>
              <a:ext uri="{FF2B5EF4-FFF2-40B4-BE49-F238E27FC236}">
                <a16:creationId xmlns:a16="http://schemas.microsoft.com/office/drawing/2014/main" id="{20AAF03F-9032-4378-8C22-B10DB7CBA875}"/>
              </a:ext>
            </a:extLst>
          </p:cNvPr>
          <p:cNvPicPr/>
          <p:nvPr/>
        </p:nvPicPr>
        <p:blipFill rotWithShape="1">
          <a:blip r:embed="rId3"/>
          <a:srcRect l="44231" t="40741" r="24146" b="4843"/>
          <a:stretch/>
        </p:blipFill>
        <p:spPr bwMode="auto">
          <a:xfrm>
            <a:off x="712270" y="784714"/>
            <a:ext cx="5919537" cy="5145286"/>
          </a:xfrm>
          <a:prstGeom prst="rect">
            <a:avLst/>
          </a:prstGeom>
          <a:ln>
            <a:noFill/>
          </a:ln>
          <a:extLst>
            <a:ext uri="{53640926-AAD7-44D8-BBD7-CCE9431645EC}">
              <a14:shadowObscured xmlns:a14="http://schemas.microsoft.com/office/drawing/2010/main"/>
            </a:ext>
          </a:extLst>
        </p:spPr>
      </p:pic>
      <p:sp>
        <p:nvSpPr>
          <p:cNvPr id="2" name="Rectangle 1">
            <a:extLst>
              <a:ext uri="{FF2B5EF4-FFF2-40B4-BE49-F238E27FC236}">
                <a16:creationId xmlns:a16="http://schemas.microsoft.com/office/drawing/2014/main" id="{52B7655F-0567-4B5B-8D53-EF239EE64C1F}"/>
              </a:ext>
            </a:extLst>
          </p:cNvPr>
          <p:cNvSpPr/>
          <p:nvPr/>
        </p:nvSpPr>
        <p:spPr>
          <a:xfrm>
            <a:off x="299110" y="-11783"/>
            <a:ext cx="6195799" cy="646331"/>
          </a:xfrm>
          <a:prstGeom prst="rect">
            <a:avLst/>
          </a:prstGeom>
        </p:spPr>
        <p:txBody>
          <a:bodyPr wrap="none">
            <a:spAutoFit/>
          </a:bodyPr>
          <a:lstStyle/>
          <a:p>
            <a:r>
              <a:rPr lang="en-US" sz="3600" b="1" dirty="0">
                <a:solidFill>
                  <a:schemeClr val="accent3">
                    <a:lumMod val="75000"/>
                  </a:schemeClr>
                </a:solidFill>
                <a:latin typeface="TimesNewRoman"/>
              </a:rPr>
              <a:t> </a:t>
            </a:r>
            <a:r>
              <a:rPr lang="en-US" sz="3600" b="1" dirty="0">
                <a:effectLst>
                  <a:outerShdw blurRad="38100" dist="38100" dir="2700000" algn="tl">
                    <a:srgbClr val="000000">
                      <a:alpha val="43137"/>
                    </a:srgbClr>
                  </a:outerShdw>
                </a:effectLst>
              </a:rPr>
              <a:t>Ethiopia has a long way to go…</a:t>
            </a:r>
            <a:endParaRPr lang="en-US" sz="3600" dirty="0"/>
          </a:p>
        </p:txBody>
      </p:sp>
    </p:spTree>
    <p:extLst>
      <p:ext uri="{BB962C8B-B14F-4D97-AF65-F5344CB8AC3E}">
        <p14:creationId xmlns:p14="http://schemas.microsoft.com/office/powerpoint/2010/main" val="25406026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8D7378E-3934-4531-895D-BB3DE354CE48}"/>
              </a:ext>
            </a:extLst>
          </p:cNvPr>
          <p:cNvSpPr txBox="1"/>
          <p:nvPr/>
        </p:nvSpPr>
        <p:spPr>
          <a:xfrm>
            <a:off x="399802" y="329171"/>
            <a:ext cx="11792198" cy="646331"/>
          </a:xfrm>
          <a:prstGeom prst="rect">
            <a:avLst/>
          </a:prstGeom>
          <a:noFill/>
        </p:spPr>
        <p:txBody>
          <a:bodyPr wrap="square" rtlCol="0">
            <a:spAutoFit/>
          </a:bodyPr>
          <a:lstStyle/>
          <a:p>
            <a:pPr algn="ctr"/>
            <a:r>
              <a:rPr lang="en-US" sz="3600" b="1" dirty="0">
                <a:effectLst>
                  <a:outerShdw blurRad="38100" dist="38100" dir="2700000" algn="tl">
                    <a:srgbClr val="000000">
                      <a:alpha val="43137"/>
                    </a:srgbClr>
                  </a:outerShdw>
                </a:effectLst>
              </a:rPr>
              <a:t>What do Gender Equality and Female Empowerment Mean?</a:t>
            </a:r>
          </a:p>
        </p:txBody>
      </p:sp>
      <p:sp>
        <p:nvSpPr>
          <p:cNvPr id="3" name="Rectangle 2">
            <a:extLst>
              <a:ext uri="{FF2B5EF4-FFF2-40B4-BE49-F238E27FC236}">
                <a16:creationId xmlns:a16="http://schemas.microsoft.com/office/drawing/2014/main" id="{50A45EA9-FE95-4F83-8818-6C1D77E61916}"/>
              </a:ext>
            </a:extLst>
          </p:cNvPr>
          <p:cNvSpPr/>
          <p:nvPr/>
        </p:nvSpPr>
        <p:spPr>
          <a:xfrm>
            <a:off x="587829" y="1538844"/>
            <a:ext cx="11091554" cy="4524315"/>
          </a:xfrm>
          <a:prstGeom prst="rect">
            <a:avLst/>
          </a:prstGeom>
        </p:spPr>
        <p:txBody>
          <a:bodyPr wrap="square">
            <a:spAutoFit/>
          </a:bodyPr>
          <a:lstStyle/>
          <a:p>
            <a:r>
              <a:rPr lang="en-US" sz="2400" b="1" dirty="0">
                <a:solidFill>
                  <a:schemeClr val="accent3">
                    <a:lumMod val="75000"/>
                  </a:schemeClr>
                </a:solidFill>
              </a:rPr>
              <a:t>“Gender equality:  </a:t>
            </a:r>
            <a:r>
              <a:rPr lang="en-US" sz="2400" dirty="0"/>
              <a:t>concerns women and men, and it involves working with men and boys, women and girls to bring about changes in attitudes, behaviors, roles and responsibilities at home, in the workplace, and in the community. Genuine equality means more than parity in numbers or laws on the books; it means expanding freedoms and improving overall quality of life so that equality is achieved without sacrificing gains for males or females.” </a:t>
            </a:r>
          </a:p>
          <a:p>
            <a:endParaRPr lang="en-US" sz="2400" b="1" dirty="0"/>
          </a:p>
          <a:p>
            <a:r>
              <a:rPr lang="en-US" sz="2400" b="1" dirty="0">
                <a:solidFill>
                  <a:schemeClr val="accent3">
                    <a:lumMod val="75000"/>
                  </a:schemeClr>
                </a:solidFill>
              </a:rPr>
              <a:t>“Female empowerment:  </a:t>
            </a:r>
            <a:r>
              <a:rPr lang="en-US" sz="2400" dirty="0"/>
              <a:t>is achieved when women and girls acquire the power to act freely, exercise their rights, and fulfill their potential as full and equal members of society. While empowerment often comes from within, and individuals empower themselves, cultures, societies, and institutions create conditions that facilitate or undermine the possibilities for empowerment.”</a:t>
            </a:r>
          </a:p>
        </p:txBody>
      </p:sp>
      <p:sp>
        <p:nvSpPr>
          <p:cNvPr id="4" name="Rectangle 3">
            <a:extLst>
              <a:ext uri="{FF2B5EF4-FFF2-40B4-BE49-F238E27FC236}">
                <a16:creationId xmlns:a16="http://schemas.microsoft.com/office/drawing/2014/main" id="{050976AC-416F-460E-8516-5561F80AD6E0}"/>
              </a:ext>
            </a:extLst>
          </p:cNvPr>
          <p:cNvSpPr/>
          <p:nvPr/>
        </p:nvSpPr>
        <p:spPr>
          <a:xfrm>
            <a:off x="2426297" y="6072027"/>
            <a:ext cx="6698454" cy="307777"/>
          </a:xfrm>
          <a:prstGeom prst="rect">
            <a:avLst/>
          </a:prstGeom>
        </p:spPr>
        <p:txBody>
          <a:bodyPr wrap="square">
            <a:spAutoFit/>
          </a:bodyPr>
          <a:lstStyle/>
          <a:p>
            <a:r>
              <a:rPr lang="en-US" sz="1400" dirty="0">
                <a:hlinkClick r:id="rId2"/>
              </a:rPr>
              <a:t>https://www.usaid.gov/sites/default/files/documents/1865/GenderEqualityPolicy_0.pdf</a:t>
            </a:r>
            <a:endParaRPr lang="en-US" sz="1400" dirty="0"/>
          </a:p>
        </p:txBody>
      </p:sp>
    </p:spTree>
    <p:extLst>
      <p:ext uri="{BB962C8B-B14F-4D97-AF65-F5344CB8AC3E}">
        <p14:creationId xmlns:p14="http://schemas.microsoft.com/office/powerpoint/2010/main" val="39546411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DD7B490-CA90-4AF1-8835-CAB826F24A61}"/>
              </a:ext>
            </a:extLst>
          </p:cNvPr>
          <p:cNvGraphicFramePr>
            <a:graphicFrameLocks/>
          </p:cNvGraphicFramePr>
          <p:nvPr>
            <p:extLst>
              <p:ext uri="{D42A27DB-BD31-4B8C-83A1-F6EECF244321}">
                <p14:modId xmlns:p14="http://schemas.microsoft.com/office/powerpoint/2010/main" val="554330260"/>
              </p:ext>
            </p:extLst>
          </p:nvPr>
        </p:nvGraphicFramePr>
        <p:xfrm>
          <a:off x="520239" y="192693"/>
          <a:ext cx="10872439" cy="6133171"/>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a:extLst>
              <a:ext uri="{FF2B5EF4-FFF2-40B4-BE49-F238E27FC236}">
                <a16:creationId xmlns:a16="http://schemas.microsoft.com/office/drawing/2014/main" id="{B3580446-51DA-4B8A-A75C-BCE107BEC290}"/>
              </a:ext>
            </a:extLst>
          </p:cNvPr>
          <p:cNvSpPr/>
          <p:nvPr/>
        </p:nvSpPr>
        <p:spPr>
          <a:xfrm>
            <a:off x="799323" y="930943"/>
            <a:ext cx="6504002" cy="2115900"/>
          </a:xfrm>
          <a:prstGeom prst="rect">
            <a:avLst/>
          </a:prstGeom>
          <a:ln w="28575">
            <a:solidFill>
              <a:schemeClr val="accent1">
                <a:lumMod val="20000"/>
                <a:lumOff val="80000"/>
              </a:schemeClr>
            </a:solidFill>
          </a:ln>
        </p:spPr>
        <p:txBody>
          <a:bodyPr wrap="square">
            <a:spAutoFit/>
          </a:bodyPr>
          <a:lstStyle/>
          <a:p>
            <a:pPr algn="ctr" fontAlgn="base">
              <a:lnSpc>
                <a:spcPts val="1950"/>
              </a:lnSpc>
            </a:pPr>
            <a:r>
              <a:rPr lang="en-US" sz="1400" b="1" dirty="0">
                <a:latin typeface="robotoregular"/>
                <a:ea typeface="Times New Roman" panose="02020603050405020304" pitchFamily="18" charset="0"/>
              </a:rPr>
              <a:t>News: Family planning liberating for women in rural Ethiopia, 16 July 2018</a:t>
            </a:r>
          </a:p>
          <a:p>
            <a:pPr fontAlgn="base">
              <a:lnSpc>
                <a:spcPts val="1950"/>
              </a:lnSpc>
            </a:pPr>
            <a:r>
              <a:rPr lang="en-US" sz="1200" dirty="0">
                <a:latin typeface="robotoregular"/>
                <a:ea typeface="Times New Roman" panose="02020603050405020304" pitchFamily="18" charset="0"/>
              </a:rPr>
              <a:t>Her first few children were born in rapid succession. “I had my children spaced very much close to each other, which affected their health and well-being as well as mine,” she said.</a:t>
            </a:r>
            <a:endParaRPr lang="en-US" sz="1200" dirty="0">
              <a:latin typeface="Times New Roman" panose="02020603050405020304" pitchFamily="18" charset="0"/>
              <a:ea typeface="Times New Roman" panose="02020603050405020304" pitchFamily="18" charset="0"/>
            </a:endParaRPr>
          </a:p>
          <a:p>
            <a:pPr fontAlgn="base">
              <a:lnSpc>
                <a:spcPts val="1950"/>
              </a:lnSpc>
            </a:pPr>
            <a:r>
              <a:rPr lang="en-US" sz="1200" dirty="0">
                <a:latin typeface="robotoregular"/>
                <a:ea typeface="Times New Roman" panose="02020603050405020304" pitchFamily="18" charset="0"/>
              </a:rPr>
              <a:t>Thirteen years ago, she and her husband decided that life could not continue this way.</a:t>
            </a:r>
            <a:endParaRPr lang="en-US" sz="1200" dirty="0">
              <a:latin typeface="Times New Roman" panose="02020603050405020304" pitchFamily="18" charset="0"/>
              <a:ea typeface="Times New Roman" panose="02020603050405020304" pitchFamily="18" charset="0"/>
            </a:endParaRPr>
          </a:p>
          <a:p>
            <a:pPr fontAlgn="base">
              <a:lnSpc>
                <a:spcPts val="1950"/>
              </a:lnSpc>
            </a:pPr>
            <a:r>
              <a:rPr lang="en-US" sz="1200" dirty="0">
                <a:latin typeface="robotoregular"/>
                <a:ea typeface="Times New Roman" panose="02020603050405020304" pitchFamily="18" charset="0"/>
              </a:rPr>
              <a:t>They decided to use </a:t>
            </a:r>
            <a:r>
              <a:rPr lang="en-US" sz="1200" dirty="0">
                <a:latin typeface="robotoregular"/>
                <a:ea typeface="Times New Roman" panose="02020603050405020304" pitchFamily="18" charset="0"/>
                <a:hlinkClick r:id="rId3">
                  <a:extLst>
                    <a:ext uri="{A12FA001-AC4F-418D-AE19-62706E023703}">
                      <ahyp:hlinkClr xmlns:ahyp="http://schemas.microsoft.com/office/drawing/2018/hyperlinkcolor" val="tx"/>
                    </a:ext>
                  </a:extLst>
                </a:hlinkClick>
              </a:rPr>
              <a:t>family planning</a:t>
            </a:r>
            <a:r>
              <a:rPr lang="en-US" sz="1200" dirty="0">
                <a:latin typeface="robotoregular"/>
                <a:ea typeface="Times New Roman" panose="02020603050405020304" pitchFamily="18" charset="0"/>
              </a:rPr>
              <a:t> – a big deal for Ms. Belay’s husband, a prominent member of their conservative community. But they have no regrets.</a:t>
            </a:r>
            <a:endParaRPr lang="en-US" sz="1200" dirty="0">
              <a:latin typeface="Times New Roman" panose="02020603050405020304" pitchFamily="18" charset="0"/>
              <a:ea typeface="Times New Roman" panose="02020603050405020304" pitchFamily="18" charset="0"/>
            </a:endParaRPr>
          </a:p>
          <a:p>
            <a:pPr fontAlgn="base">
              <a:lnSpc>
                <a:spcPts val="1950"/>
              </a:lnSpc>
            </a:pPr>
            <a:r>
              <a:rPr lang="en-US" sz="1200" dirty="0">
                <a:latin typeface="robotoregular"/>
                <a:ea typeface="Times New Roman" panose="02020603050405020304" pitchFamily="18" charset="0"/>
              </a:rPr>
              <a:t>“We agreed that we need to </a:t>
            </a:r>
            <a:r>
              <a:rPr lang="en-US" sz="1200" b="1" dirty="0">
                <a:solidFill>
                  <a:srgbClr val="FF0000"/>
                </a:solidFill>
                <a:latin typeface="robotoregular"/>
                <a:ea typeface="Times New Roman" panose="02020603050405020304" pitchFamily="18" charset="0"/>
              </a:rPr>
              <a:t>use family planning to save our resources, educate and raise our children well</a:t>
            </a:r>
            <a:r>
              <a:rPr lang="en-US" sz="1200" dirty="0">
                <a:latin typeface="robotoregular"/>
                <a:ea typeface="Times New Roman" panose="02020603050405020304" pitchFamily="18" charset="0"/>
              </a:rPr>
              <a:t>,” said Ms. Belay. </a:t>
            </a:r>
            <a:endParaRPr lang="en-US" sz="1200" dirty="0">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A142E4E2-DC96-47FF-8802-B323FB54F0A6}"/>
              </a:ext>
            </a:extLst>
          </p:cNvPr>
          <p:cNvSpPr/>
          <p:nvPr/>
        </p:nvSpPr>
        <p:spPr>
          <a:xfrm>
            <a:off x="3797559" y="6095032"/>
            <a:ext cx="5094514" cy="461665"/>
          </a:xfrm>
          <a:prstGeom prst="rect">
            <a:avLst/>
          </a:prstGeom>
        </p:spPr>
        <p:txBody>
          <a:bodyPr wrap="square">
            <a:spAutoFit/>
          </a:bodyPr>
          <a:lstStyle/>
          <a:p>
            <a:r>
              <a:rPr lang="en-US" sz="1200" dirty="0">
                <a:hlinkClick r:id="rId4"/>
              </a:rPr>
              <a:t>Image source: https://www.unfpa.org/news/family-planning-liberating-women-rural-ethiopia</a:t>
            </a:r>
            <a:endParaRPr lang="en-US" sz="1200" dirty="0"/>
          </a:p>
        </p:txBody>
      </p:sp>
      <p:pic>
        <p:nvPicPr>
          <p:cNvPr id="8" name="Picture 7">
            <a:extLst>
              <a:ext uri="{FF2B5EF4-FFF2-40B4-BE49-F238E27FC236}">
                <a16:creationId xmlns:a16="http://schemas.microsoft.com/office/drawing/2014/main" id="{93257396-220B-40B4-82AA-CE8869D7057D}"/>
              </a:ext>
            </a:extLst>
          </p:cNvPr>
          <p:cNvPicPr/>
          <p:nvPr/>
        </p:nvPicPr>
        <p:blipFill rotWithShape="1">
          <a:blip r:embed="rId5"/>
          <a:srcRect l="33013" t="23362" r="35577" b="33903"/>
          <a:stretch/>
        </p:blipFill>
        <p:spPr bwMode="auto">
          <a:xfrm>
            <a:off x="6895322" y="1987419"/>
            <a:ext cx="4497356" cy="350831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170587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9A71E2-C672-4887-BB03-4B6F0099A654}"/>
              </a:ext>
            </a:extLst>
          </p:cNvPr>
          <p:cNvPicPr/>
          <p:nvPr/>
        </p:nvPicPr>
        <p:blipFill rotWithShape="1">
          <a:blip r:embed="rId2"/>
          <a:srcRect l="47757" t="27973" r="25320" b="44211"/>
          <a:stretch/>
        </p:blipFill>
        <p:spPr bwMode="auto">
          <a:xfrm>
            <a:off x="1886197" y="1484416"/>
            <a:ext cx="8419605" cy="4603322"/>
          </a:xfrm>
          <a:prstGeom prst="rect">
            <a:avLst/>
          </a:prstGeom>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F3BDBD03-DA4D-4B1E-B7C8-93A13BE888EC}"/>
              </a:ext>
            </a:extLst>
          </p:cNvPr>
          <p:cNvPicPr/>
          <p:nvPr/>
        </p:nvPicPr>
        <p:blipFill rotWithShape="1">
          <a:blip r:embed="rId2"/>
          <a:srcRect l="48331" t="55586" r="25668" b="38808"/>
          <a:stretch/>
        </p:blipFill>
        <p:spPr bwMode="auto">
          <a:xfrm>
            <a:off x="1781299" y="166251"/>
            <a:ext cx="8704614" cy="1175662"/>
          </a:xfrm>
          <a:prstGeom prst="rect">
            <a:avLst/>
          </a:prstGeom>
          <a:ln w="57150">
            <a:solidFill>
              <a:schemeClr val="accent2">
                <a:lumMod val="75000"/>
              </a:schemeClr>
            </a:solidFill>
          </a:ln>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016E21A0-61DD-481F-97DA-C389D6F0B98E}"/>
              </a:ext>
            </a:extLst>
          </p:cNvPr>
          <p:cNvSpPr/>
          <p:nvPr/>
        </p:nvSpPr>
        <p:spPr>
          <a:xfrm>
            <a:off x="2822369" y="6087738"/>
            <a:ext cx="6107875" cy="307777"/>
          </a:xfrm>
          <a:prstGeom prst="rect">
            <a:avLst/>
          </a:prstGeom>
        </p:spPr>
        <p:txBody>
          <a:bodyPr wrap="square">
            <a:spAutoFit/>
          </a:bodyPr>
          <a:lstStyle/>
          <a:p>
            <a:r>
              <a:rPr lang="en-US" sz="1400" dirty="0">
                <a:hlinkClick r:id="rId3"/>
              </a:rPr>
              <a:t>https://www.unfpa.org/news/family-planning-liberating-women-rural-ethiopia</a:t>
            </a:r>
            <a:endParaRPr lang="en-US" sz="1400" dirty="0"/>
          </a:p>
        </p:txBody>
      </p:sp>
    </p:spTree>
    <p:extLst>
      <p:ext uri="{BB962C8B-B14F-4D97-AF65-F5344CB8AC3E}">
        <p14:creationId xmlns:p14="http://schemas.microsoft.com/office/powerpoint/2010/main" val="36962363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6F768CF-B2B5-443F-B467-22D580CE81C9}"/>
              </a:ext>
            </a:extLst>
          </p:cNvPr>
          <p:cNvGraphicFramePr>
            <a:graphicFrameLocks/>
          </p:cNvGraphicFramePr>
          <p:nvPr>
            <p:extLst>
              <p:ext uri="{D42A27DB-BD31-4B8C-83A1-F6EECF244321}">
                <p14:modId xmlns:p14="http://schemas.microsoft.com/office/powerpoint/2010/main" val="3852755654"/>
              </p:ext>
            </p:extLst>
          </p:nvPr>
        </p:nvGraphicFramePr>
        <p:xfrm>
          <a:off x="947855" y="278780"/>
          <a:ext cx="10571356" cy="5965903"/>
        </p:xfrm>
        <a:graphic>
          <a:graphicData uri="http://schemas.openxmlformats.org/drawingml/2006/chart">
            <c:chart xmlns:c="http://schemas.openxmlformats.org/drawingml/2006/chart" xmlns:r="http://schemas.openxmlformats.org/officeDocument/2006/relationships" r:id="rId2"/>
          </a:graphicData>
        </a:graphic>
      </p:graphicFrame>
      <p:pic>
        <p:nvPicPr>
          <p:cNvPr id="1026" name="Picture 2" descr="Image result for young ethiopia mother many children">
            <a:extLst>
              <a:ext uri="{FF2B5EF4-FFF2-40B4-BE49-F238E27FC236}">
                <a16:creationId xmlns:a16="http://schemas.microsoft.com/office/drawing/2014/main" id="{0EFC1613-DE90-4E7A-9875-1325B9D8D69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3547"/>
          <a:stretch/>
        </p:blipFill>
        <p:spPr bwMode="auto">
          <a:xfrm>
            <a:off x="6244684" y="1716833"/>
            <a:ext cx="2734058" cy="3803019"/>
          </a:xfrm>
          <a:prstGeom prst="rect">
            <a:avLst/>
          </a:prstGeom>
          <a:noFill/>
          <a:ln w="57150">
            <a:solidFill>
              <a:schemeClr val="accent2">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144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Image result for breakup of the soviet union">
            <a:extLst>
              <a:ext uri="{FF2B5EF4-FFF2-40B4-BE49-F238E27FC236}">
                <a16:creationId xmlns:a16="http://schemas.microsoft.com/office/drawing/2014/main" id="{E0DE689A-29EF-4DB7-865C-1A6A692F12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5140" y="1437167"/>
            <a:ext cx="2724150" cy="16764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35ED817-345C-4176-BCE7-5B87469BE8CF}"/>
              </a:ext>
            </a:extLst>
          </p:cNvPr>
          <p:cNvSpPr txBox="1"/>
          <p:nvPr/>
        </p:nvSpPr>
        <p:spPr>
          <a:xfrm>
            <a:off x="398805" y="116243"/>
            <a:ext cx="2945330" cy="1200329"/>
          </a:xfrm>
          <a:prstGeom prst="rect">
            <a:avLst/>
          </a:prstGeom>
          <a:noFill/>
        </p:spPr>
        <p:txBody>
          <a:bodyPr wrap="square" rtlCol="0">
            <a:spAutoFit/>
          </a:bodyPr>
          <a:lstStyle/>
          <a:p>
            <a:r>
              <a:rPr lang="en-US" sz="2400" b="1" dirty="0"/>
              <a:t>Ethiopia: </a:t>
            </a:r>
            <a:r>
              <a:rPr lang="en-US" sz="2400" b="1" u="sng" dirty="0">
                <a:solidFill>
                  <a:schemeClr val="accent4">
                    <a:lumMod val="75000"/>
                  </a:schemeClr>
                </a:solidFill>
              </a:rPr>
              <a:t>2020</a:t>
            </a:r>
          </a:p>
          <a:p>
            <a:r>
              <a:rPr lang="en-US" sz="2400" b="1" dirty="0"/>
              <a:t>Keynote speech December 1989</a:t>
            </a:r>
          </a:p>
        </p:txBody>
      </p:sp>
      <p:cxnSp>
        <p:nvCxnSpPr>
          <p:cNvPr id="4" name="Straight Connector 3">
            <a:extLst>
              <a:ext uri="{FF2B5EF4-FFF2-40B4-BE49-F238E27FC236}">
                <a16:creationId xmlns:a16="http://schemas.microsoft.com/office/drawing/2014/main" id="{20E6AB7D-129A-40D2-A489-BDBDC1F94BF8}"/>
              </a:ext>
            </a:extLst>
          </p:cNvPr>
          <p:cNvCxnSpPr>
            <a:cxnSpLocks/>
          </p:cNvCxnSpPr>
          <p:nvPr/>
        </p:nvCxnSpPr>
        <p:spPr>
          <a:xfrm>
            <a:off x="5722073" y="79885"/>
            <a:ext cx="0" cy="6235130"/>
          </a:xfrm>
          <a:prstGeom prst="line">
            <a:avLst/>
          </a:prstGeom>
          <a:ln w="57150">
            <a:solidFill>
              <a:srgbClr val="FF0000"/>
            </a:solidFill>
          </a:ln>
        </p:spPr>
        <p:style>
          <a:lnRef idx="1">
            <a:schemeClr val="accent3"/>
          </a:lnRef>
          <a:fillRef idx="0">
            <a:schemeClr val="accent3"/>
          </a:fillRef>
          <a:effectRef idx="0">
            <a:schemeClr val="accent3"/>
          </a:effectRef>
          <a:fontRef idx="minor">
            <a:schemeClr val="tx1"/>
          </a:fontRef>
        </p:style>
      </p:cxnSp>
      <p:pic>
        <p:nvPicPr>
          <p:cNvPr id="8212" name="Picture 20" descr="Image result for oromo liberation front">
            <a:extLst>
              <a:ext uri="{FF2B5EF4-FFF2-40B4-BE49-F238E27FC236}">
                <a16:creationId xmlns:a16="http://schemas.microsoft.com/office/drawing/2014/main" id="{523A554E-4692-40DE-98AE-4762D83C08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5563" y="3217155"/>
            <a:ext cx="2886075" cy="1581150"/>
          </a:xfrm>
          <a:prstGeom prst="rect">
            <a:avLst/>
          </a:prstGeom>
          <a:noFill/>
          <a:extLst>
            <a:ext uri="{909E8E84-426E-40DD-AFC4-6F175D3DCCD1}">
              <a14:hiddenFill xmlns:a14="http://schemas.microsoft.com/office/drawing/2010/main">
                <a:solidFill>
                  <a:srgbClr val="FFFFFF"/>
                </a:solidFill>
              </a14:hiddenFill>
            </a:ext>
          </a:extLst>
        </p:spPr>
      </p:pic>
      <p:pic>
        <p:nvPicPr>
          <p:cNvPr id="8214" name="Picture 22" descr="Toppled statue of Lenin in Ethiopia">
            <a:extLst>
              <a:ext uri="{FF2B5EF4-FFF2-40B4-BE49-F238E27FC236}">
                <a16:creationId xmlns:a16="http://schemas.microsoft.com/office/drawing/2014/main" id="{99F62222-AAAA-414F-834A-6740A2895F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6836" y="3549"/>
            <a:ext cx="2895600" cy="162877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8ABAD058-53E6-4A90-A713-6E5D8FE4D219}"/>
              </a:ext>
            </a:extLst>
          </p:cNvPr>
          <p:cNvPicPr/>
          <p:nvPr/>
        </p:nvPicPr>
        <p:blipFill rotWithShape="1">
          <a:blip r:embed="rId5"/>
          <a:srcRect t="76792" r="53417" b="8548"/>
          <a:stretch/>
        </p:blipFill>
        <p:spPr>
          <a:xfrm>
            <a:off x="138547" y="5212007"/>
            <a:ext cx="5380707" cy="1055760"/>
          </a:xfrm>
          <a:prstGeom prst="rect">
            <a:avLst/>
          </a:prstGeom>
        </p:spPr>
      </p:pic>
      <p:pic>
        <p:nvPicPr>
          <p:cNvPr id="2050" name="Picture 2" descr="Image result for eritrea map">
            <a:extLst>
              <a:ext uri="{FF2B5EF4-FFF2-40B4-BE49-F238E27FC236}">
                <a16:creationId xmlns:a16="http://schemas.microsoft.com/office/drawing/2014/main" id="{1FF84E12-99D9-4B4D-9211-470EE6E96C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43661" y="1885495"/>
            <a:ext cx="1543507" cy="154350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south sudan">
            <a:extLst>
              <a:ext uri="{FF2B5EF4-FFF2-40B4-BE49-F238E27FC236}">
                <a16:creationId xmlns:a16="http://schemas.microsoft.com/office/drawing/2014/main" id="{02338BBE-446B-4ACE-B67D-5C0AA07595C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011" b="8196"/>
          <a:stretch/>
        </p:blipFill>
        <p:spPr bwMode="auto">
          <a:xfrm>
            <a:off x="9060873" y="1682738"/>
            <a:ext cx="1154151" cy="12862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Image result for ethiopia presedent">
            <a:extLst>
              <a:ext uri="{FF2B5EF4-FFF2-40B4-BE49-F238E27FC236}">
                <a16:creationId xmlns:a16="http://schemas.microsoft.com/office/drawing/2014/main" id="{807E5223-6389-4180-93E6-CC2850A876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39047" y="4433219"/>
            <a:ext cx="3275977" cy="183454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Image result for birtukan mideksa">
            <a:extLst>
              <a:ext uri="{FF2B5EF4-FFF2-40B4-BE49-F238E27FC236}">
                <a16:creationId xmlns:a16="http://schemas.microsoft.com/office/drawing/2014/main" id="{34C9E40D-79FA-4FAA-991C-E6C9BFB06C9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46083" y="4600516"/>
            <a:ext cx="2857500" cy="1714499"/>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2844810A-7343-4DF8-BB41-9AA3F27810B3}"/>
              </a:ext>
            </a:extLst>
          </p:cNvPr>
          <p:cNvSpPr txBox="1"/>
          <p:nvPr/>
        </p:nvSpPr>
        <p:spPr>
          <a:xfrm>
            <a:off x="1026095" y="1313405"/>
            <a:ext cx="2816406" cy="369332"/>
          </a:xfrm>
          <a:prstGeom prst="rect">
            <a:avLst/>
          </a:prstGeom>
          <a:noFill/>
        </p:spPr>
        <p:txBody>
          <a:bodyPr wrap="square" rtlCol="0">
            <a:spAutoFit/>
          </a:bodyPr>
          <a:lstStyle/>
          <a:p>
            <a:r>
              <a:rPr lang="en-US" b="1" u="sng" dirty="0">
                <a:solidFill>
                  <a:srgbClr val="FF0000"/>
                </a:solidFill>
              </a:rPr>
              <a:t>Population under 20 (1990) </a:t>
            </a:r>
          </a:p>
        </p:txBody>
      </p:sp>
      <p:sp>
        <p:nvSpPr>
          <p:cNvPr id="33" name="TextBox 32">
            <a:extLst>
              <a:ext uri="{FF2B5EF4-FFF2-40B4-BE49-F238E27FC236}">
                <a16:creationId xmlns:a16="http://schemas.microsoft.com/office/drawing/2014/main" id="{5F2A7C79-D19F-474A-B4BF-157D672F89B3}"/>
              </a:ext>
            </a:extLst>
          </p:cNvPr>
          <p:cNvSpPr txBox="1"/>
          <p:nvPr/>
        </p:nvSpPr>
        <p:spPr>
          <a:xfrm>
            <a:off x="1336473" y="4869927"/>
            <a:ext cx="3370450" cy="276999"/>
          </a:xfrm>
          <a:prstGeom prst="rect">
            <a:avLst/>
          </a:prstGeom>
          <a:noFill/>
        </p:spPr>
        <p:txBody>
          <a:bodyPr wrap="square" rtlCol="0">
            <a:spAutoFit/>
          </a:bodyPr>
          <a:lstStyle/>
          <a:p>
            <a:r>
              <a:rPr lang="en-US" sz="1200" b="1" dirty="0"/>
              <a:t>Ethiopia, </a:t>
            </a:r>
            <a:r>
              <a:rPr lang="en-US" sz="1200" b="1" dirty="0">
                <a:solidFill>
                  <a:srgbClr val="FF0000"/>
                </a:solidFill>
              </a:rPr>
              <a:t>27</a:t>
            </a:r>
            <a:r>
              <a:rPr lang="en-US" sz="1200" b="1" dirty="0"/>
              <a:t> Million (57%); YADR = 140</a:t>
            </a:r>
          </a:p>
        </p:txBody>
      </p:sp>
      <p:pic>
        <p:nvPicPr>
          <p:cNvPr id="34" name="Picture 33">
            <a:extLst>
              <a:ext uri="{FF2B5EF4-FFF2-40B4-BE49-F238E27FC236}">
                <a16:creationId xmlns:a16="http://schemas.microsoft.com/office/drawing/2014/main" id="{E3B1EA3D-0E76-438A-901A-953551B66AC0}"/>
              </a:ext>
            </a:extLst>
          </p:cNvPr>
          <p:cNvPicPr/>
          <p:nvPr/>
        </p:nvPicPr>
        <p:blipFill rotWithShape="1">
          <a:blip r:embed="rId10"/>
          <a:srcRect l="2546" t="76337" r="55324" b="9054"/>
          <a:stretch/>
        </p:blipFill>
        <p:spPr bwMode="auto">
          <a:xfrm>
            <a:off x="453938" y="3722255"/>
            <a:ext cx="4874833" cy="1051141"/>
          </a:xfrm>
          <a:prstGeom prst="rect">
            <a:avLst/>
          </a:prstGeom>
          <a:ln>
            <a:noFill/>
          </a:ln>
          <a:extLst>
            <a:ext uri="{53640926-AAD7-44D8-BBD7-CCE9431645EC}">
              <a14:shadowObscured xmlns:a14="http://schemas.microsoft.com/office/drawing/2010/main"/>
            </a:ext>
          </a:extLst>
        </p:spPr>
      </p:pic>
      <p:sp>
        <p:nvSpPr>
          <p:cNvPr id="35" name="TextBox 34">
            <a:extLst>
              <a:ext uri="{FF2B5EF4-FFF2-40B4-BE49-F238E27FC236}">
                <a16:creationId xmlns:a16="http://schemas.microsoft.com/office/drawing/2014/main" id="{34090B9D-1407-49AD-962C-7E5B74CC75F7}"/>
              </a:ext>
            </a:extLst>
          </p:cNvPr>
          <p:cNvSpPr txBox="1"/>
          <p:nvPr/>
        </p:nvSpPr>
        <p:spPr>
          <a:xfrm>
            <a:off x="1261110" y="3379755"/>
            <a:ext cx="3521177" cy="307777"/>
          </a:xfrm>
          <a:prstGeom prst="rect">
            <a:avLst/>
          </a:prstGeom>
          <a:noFill/>
        </p:spPr>
        <p:txBody>
          <a:bodyPr wrap="square" rtlCol="0">
            <a:spAutoFit/>
          </a:bodyPr>
          <a:lstStyle/>
          <a:p>
            <a:r>
              <a:rPr lang="en-US" sz="1400" b="1" dirty="0"/>
              <a:t>Country B, </a:t>
            </a:r>
            <a:r>
              <a:rPr lang="en-US" sz="1400" b="1" dirty="0">
                <a:solidFill>
                  <a:srgbClr val="FF0000"/>
                </a:solidFill>
              </a:rPr>
              <a:t>33</a:t>
            </a:r>
            <a:r>
              <a:rPr lang="en-US" sz="1400" b="1" dirty="0"/>
              <a:t> million (48%); YADR = 104</a:t>
            </a:r>
          </a:p>
        </p:txBody>
      </p:sp>
      <p:pic>
        <p:nvPicPr>
          <p:cNvPr id="36" name="Picture 35">
            <a:extLst>
              <a:ext uri="{FF2B5EF4-FFF2-40B4-BE49-F238E27FC236}">
                <a16:creationId xmlns:a16="http://schemas.microsoft.com/office/drawing/2014/main" id="{B77A55E2-45E9-4660-9BC7-224A33B5D8E0}"/>
              </a:ext>
            </a:extLst>
          </p:cNvPr>
          <p:cNvPicPr/>
          <p:nvPr/>
        </p:nvPicPr>
        <p:blipFill rotWithShape="1">
          <a:blip r:embed="rId11"/>
          <a:srcRect t="76543" r="54861" b="8436"/>
          <a:stretch/>
        </p:blipFill>
        <p:spPr bwMode="auto">
          <a:xfrm>
            <a:off x="246182" y="2083315"/>
            <a:ext cx="5116334" cy="1200328"/>
          </a:xfrm>
          <a:prstGeom prst="rect">
            <a:avLst/>
          </a:prstGeom>
          <a:ln>
            <a:noFill/>
          </a:ln>
          <a:extLst>
            <a:ext uri="{53640926-AAD7-44D8-BBD7-CCE9431645EC}">
              <a14:shadowObscured xmlns:a14="http://schemas.microsoft.com/office/drawing/2010/main"/>
            </a:ext>
          </a:extLst>
        </p:spPr>
      </p:pic>
      <p:sp>
        <p:nvSpPr>
          <p:cNvPr id="38" name="TextBox 37">
            <a:extLst>
              <a:ext uri="{FF2B5EF4-FFF2-40B4-BE49-F238E27FC236}">
                <a16:creationId xmlns:a16="http://schemas.microsoft.com/office/drawing/2014/main" id="{FCA29AC5-CAF7-4013-A404-FE307DE659A3}"/>
              </a:ext>
            </a:extLst>
          </p:cNvPr>
          <p:cNvSpPr txBox="1"/>
          <p:nvPr/>
        </p:nvSpPr>
        <p:spPr>
          <a:xfrm>
            <a:off x="1198393" y="1760151"/>
            <a:ext cx="3529338" cy="307777"/>
          </a:xfrm>
          <a:prstGeom prst="rect">
            <a:avLst/>
          </a:prstGeom>
          <a:noFill/>
        </p:spPr>
        <p:txBody>
          <a:bodyPr wrap="square" rtlCol="0">
            <a:spAutoFit/>
          </a:bodyPr>
          <a:lstStyle/>
          <a:p>
            <a:pPr algn="ctr"/>
            <a:r>
              <a:rPr lang="en-US" sz="1400" b="1" dirty="0"/>
              <a:t>Country A, </a:t>
            </a:r>
            <a:r>
              <a:rPr lang="en-US" sz="1400" b="1" dirty="0">
                <a:solidFill>
                  <a:srgbClr val="FF0000"/>
                </a:solidFill>
              </a:rPr>
              <a:t>32</a:t>
            </a:r>
            <a:r>
              <a:rPr lang="en-US" sz="1400" b="1" dirty="0"/>
              <a:t> million (27%); YADR = 43</a:t>
            </a:r>
          </a:p>
        </p:txBody>
      </p:sp>
      <p:sp>
        <p:nvSpPr>
          <p:cNvPr id="40" name="Rectangle 39">
            <a:extLst>
              <a:ext uri="{FF2B5EF4-FFF2-40B4-BE49-F238E27FC236}">
                <a16:creationId xmlns:a16="http://schemas.microsoft.com/office/drawing/2014/main" id="{9E46149A-0E95-44A8-A574-6485450DF5CE}"/>
              </a:ext>
            </a:extLst>
          </p:cNvPr>
          <p:cNvSpPr/>
          <p:nvPr/>
        </p:nvSpPr>
        <p:spPr>
          <a:xfrm>
            <a:off x="840427" y="6135758"/>
            <a:ext cx="3860352" cy="253916"/>
          </a:xfrm>
          <a:prstGeom prst="rect">
            <a:avLst/>
          </a:prstGeom>
        </p:spPr>
        <p:txBody>
          <a:bodyPr wrap="none">
            <a:spAutoFit/>
          </a:bodyPr>
          <a:lstStyle/>
          <a:p>
            <a:r>
              <a:rPr lang="en-US" sz="1050" dirty="0">
                <a:hlinkClick r:id="rId12"/>
              </a:rPr>
              <a:t>Source: Based on https://www.populationpyramid.net/japan/1990/</a:t>
            </a:r>
            <a:endParaRPr lang="en-US" sz="1050" dirty="0"/>
          </a:p>
        </p:txBody>
      </p:sp>
      <p:pic>
        <p:nvPicPr>
          <p:cNvPr id="2068" name="Picture 20" descr="Image result for ethiopia cabinet">
            <a:extLst>
              <a:ext uri="{FF2B5EF4-FFF2-40B4-BE49-F238E27FC236}">
                <a16:creationId xmlns:a16="http://schemas.microsoft.com/office/drawing/2014/main" id="{4E4302C6-F1B1-4FA9-A915-118AA391E117}"/>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32598" t="913" r="13523" b="-913"/>
          <a:stretch/>
        </p:blipFill>
        <p:spPr bwMode="auto">
          <a:xfrm>
            <a:off x="8138440" y="2948820"/>
            <a:ext cx="1291310" cy="1594890"/>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Image result for meles zenawi">
            <a:extLst>
              <a:ext uri="{FF2B5EF4-FFF2-40B4-BE49-F238E27FC236}">
                <a16:creationId xmlns:a16="http://schemas.microsoft.com/office/drawing/2014/main" id="{2DF71E5A-2365-4381-9B94-CE151273174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972800" y="0"/>
            <a:ext cx="12192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a:extLst>
              <a:ext uri="{FF2B5EF4-FFF2-40B4-BE49-F238E27FC236}">
                <a16:creationId xmlns:a16="http://schemas.microsoft.com/office/drawing/2014/main" id="{53181455-D17F-4A02-A958-A4167BA0E5D2}"/>
              </a:ext>
            </a:extLst>
          </p:cNvPr>
          <p:cNvPicPr/>
          <p:nvPr/>
        </p:nvPicPr>
        <p:blipFill rotWithShape="1">
          <a:blip r:embed="rId15"/>
          <a:srcRect l="5092" t="16255" r="27778" b="16461"/>
          <a:stretch/>
        </p:blipFill>
        <p:spPr bwMode="auto">
          <a:xfrm>
            <a:off x="9456004" y="2945611"/>
            <a:ext cx="2773833" cy="1638821"/>
          </a:xfrm>
          <a:prstGeom prst="rect">
            <a:avLst/>
          </a:prstGeom>
          <a:ln>
            <a:noFill/>
          </a:ln>
          <a:extLst>
            <a:ext uri="{53640926-AAD7-44D8-BBD7-CCE9431645EC}">
              <a14:shadowObscured xmlns:a14="http://schemas.microsoft.com/office/drawing/2010/main"/>
            </a:ext>
          </a:extLst>
        </p:spPr>
      </p:pic>
      <p:pic>
        <p:nvPicPr>
          <p:cNvPr id="2054" name="Picture 6" descr="Image result for oromo hands crossed">
            <a:extLst>
              <a:ext uri="{FF2B5EF4-FFF2-40B4-BE49-F238E27FC236}">
                <a16:creationId xmlns:a16="http://schemas.microsoft.com/office/drawing/2014/main" id="{21FD042F-40F3-45BD-8E52-0B7987D739B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638758" y="4838702"/>
            <a:ext cx="2257789" cy="145663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mage result for ethiopian people's revolutionary front">
            <a:extLst>
              <a:ext uri="{FF2B5EF4-FFF2-40B4-BE49-F238E27FC236}">
                <a16:creationId xmlns:a16="http://schemas.microsoft.com/office/drawing/2014/main" id="{CBC8A225-D481-42F5-8F69-BB01ED809A51}"/>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r="24937"/>
          <a:stretch/>
        </p:blipFill>
        <p:spPr bwMode="auto">
          <a:xfrm>
            <a:off x="6081631" y="75714"/>
            <a:ext cx="1866083" cy="18383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ethiopian people's revolutionary front&quot;">
            <a:extLst>
              <a:ext uri="{FF2B5EF4-FFF2-40B4-BE49-F238E27FC236}">
                <a16:creationId xmlns:a16="http://schemas.microsoft.com/office/drawing/2014/main" id="{DE822D7A-70F7-4C39-8614-CB03162A526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772020" y="667302"/>
            <a:ext cx="2527841" cy="257839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31A70DF-6062-4B51-B20D-C42D18F5F2B2}"/>
              </a:ext>
            </a:extLst>
          </p:cNvPr>
          <p:cNvSpPr/>
          <p:nvPr/>
        </p:nvSpPr>
        <p:spPr>
          <a:xfrm>
            <a:off x="6847396" y="411223"/>
            <a:ext cx="5133910" cy="5786199"/>
          </a:xfrm>
          <a:prstGeom prst="rect">
            <a:avLst/>
          </a:prstGeom>
        </p:spPr>
        <p:txBody>
          <a:bodyPr wrap="square">
            <a:spAutoFit/>
          </a:bodyPr>
          <a:lstStyle/>
          <a:p>
            <a:r>
              <a:rPr lang="en-US" sz="2800" b="1" dirty="0"/>
              <a:t>“Market economy was restored in the country after the incumbent Ethiopia People’s Revolutionary Democratic Front (EPRDF) government took power in 1991. In 1995, a policy of agriculture development led industrialization (ADLI) was introduced</a:t>
            </a:r>
            <a:r>
              <a:rPr lang="en-US" b="1" dirty="0"/>
              <a:t>.” </a:t>
            </a:r>
            <a:r>
              <a:rPr lang="en-US" dirty="0">
                <a:hlinkClick r:id="rId19"/>
              </a:rPr>
              <a:t>https://www.et.undp.org/content/dam/ethiopia/docs/Understanding%20African%20experiences%20in%20formulating%20and%20implementing%20plans%20for%20emergence%20Growing%20Manufacturing%20Industry.pdf</a:t>
            </a:r>
            <a:endParaRPr lang="en-US" sz="2800" dirty="0"/>
          </a:p>
          <a:p>
            <a:endParaRPr lang="en-US" sz="2800" dirty="0"/>
          </a:p>
        </p:txBody>
      </p:sp>
      <p:sp>
        <p:nvSpPr>
          <p:cNvPr id="7" name="Rectangle 6">
            <a:extLst>
              <a:ext uri="{FF2B5EF4-FFF2-40B4-BE49-F238E27FC236}">
                <a16:creationId xmlns:a16="http://schemas.microsoft.com/office/drawing/2014/main" id="{0B3EB98F-EFF4-422C-A4E0-8A7E7AD86B62}"/>
              </a:ext>
            </a:extLst>
          </p:cNvPr>
          <p:cNvSpPr/>
          <p:nvPr/>
        </p:nvSpPr>
        <p:spPr>
          <a:xfrm>
            <a:off x="6611966" y="625344"/>
            <a:ext cx="4753902" cy="5309146"/>
          </a:xfrm>
          <a:prstGeom prst="rect">
            <a:avLst/>
          </a:prstGeom>
        </p:spPr>
        <p:txBody>
          <a:bodyPr wrap="square">
            <a:spAutoFit/>
          </a:bodyPr>
          <a:lstStyle/>
          <a:p>
            <a:r>
              <a:rPr lang="en-US" sz="2400" b="1" dirty="0"/>
              <a:t>“Agriculture used to account for more than 50 per cent of the GDP and about 90 per cent of the export earnings. Moreover, 85 per cent of the population was engaged in the subsistence agriculture. Such a structure of the economy justified ADLI’s official bias in favor of rural development. Important focus areas during the early years of the first GTP were food security, education and infrastructure</a:t>
            </a:r>
            <a:r>
              <a:rPr lang="en-US" sz="1400" b="1" dirty="0"/>
              <a:t>.” </a:t>
            </a:r>
            <a:r>
              <a:rPr lang="en-US" sz="1100" dirty="0">
                <a:hlinkClick r:id="rId19"/>
              </a:rPr>
              <a:t>https://www.et.undp.org/content/dam/ethiopia/docs/Understanding%20African%20experiences%20in%20formulating%20and%20implementing%20plans%20for%20emergence%20Growing%20Manufacturing%20Industry.pdf</a:t>
            </a:r>
            <a:endParaRPr lang="en-US" sz="1100" dirty="0"/>
          </a:p>
          <a:p>
            <a:endParaRPr lang="en-US" dirty="0"/>
          </a:p>
        </p:txBody>
      </p:sp>
      <p:sp>
        <p:nvSpPr>
          <p:cNvPr id="8" name="Rectangle 7">
            <a:extLst>
              <a:ext uri="{FF2B5EF4-FFF2-40B4-BE49-F238E27FC236}">
                <a16:creationId xmlns:a16="http://schemas.microsoft.com/office/drawing/2014/main" id="{D20D65E6-4E4F-493F-873E-05478E78E74F}"/>
              </a:ext>
            </a:extLst>
          </p:cNvPr>
          <p:cNvSpPr/>
          <p:nvPr/>
        </p:nvSpPr>
        <p:spPr>
          <a:xfrm>
            <a:off x="6243290" y="180390"/>
            <a:ext cx="5375917" cy="6247864"/>
          </a:xfrm>
          <a:prstGeom prst="rect">
            <a:avLst/>
          </a:prstGeom>
        </p:spPr>
        <p:txBody>
          <a:bodyPr wrap="square">
            <a:spAutoFit/>
          </a:bodyPr>
          <a:lstStyle/>
          <a:p>
            <a:r>
              <a:rPr lang="en-US" sz="3200" b="1" dirty="0"/>
              <a:t>“There is a need to understand that development processes are iterative where past experience informs the present. Pragmatism in approaches to development and seeking alternative paradigms becomes key. </a:t>
            </a:r>
            <a:r>
              <a:rPr lang="en-US" sz="3200" b="1" dirty="0">
                <a:solidFill>
                  <a:srgbClr val="FF0000"/>
                </a:solidFill>
              </a:rPr>
              <a:t>In all these, the role of the </a:t>
            </a:r>
            <a:r>
              <a:rPr lang="en-US" sz="4400" b="1" u="sng" dirty="0">
                <a:solidFill>
                  <a:srgbClr val="FF0000"/>
                </a:solidFill>
              </a:rPr>
              <a:t>state</a:t>
            </a:r>
            <a:r>
              <a:rPr lang="en-US" sz="3200" b="1" dirty="0">
                <a:solidFill>
                  <a:srgbClr val="FF0000"/>
                </a:solidFill>
              </a:rPr>
              <a:t> is crucial</a:t>
            </a:r>
            <a:r>
              <a:rPr lang="en-US" sz="3200" b="1" dirty="0"/>
              <a:t>.” </a:t>
            </a:r>
            <a:r>
              <a:rPr lang="en-US" sz="1200" dirty="0">
                <a:hlinkClick r:id="rId19"/>
              </a:rPr>
              <a:t>https://www.et.undp.org/content/dam/ethiopia/docs/Understanding%20African%20experiences%20in%20formulating%20and%20implementing%20plans%20for%20emergence%20Growing%20Manufacturing%20Industry.pdf</a:t>
            </a:r>
            <a:endParaRPr lang="en-US" sz="1200" dirty="0"/>
          </a:p>
          <a:p>
            <a:endParaRPr lang="en-US" sz="3200" b="1" dirty="0"/>
          </a:p>
        </p:txBody>
      </p:sp>
      <p:sp>
        <p:nvSpPr>
          <p:cNvPr id="9" name="Rectangle 8">
            <a:extLst>
              <a:ext uri="{FF2B5EF4-FFF2-40B4-BE49-F238E27FC236}">
                <a16:creationId xmlns:a16="http://schemas.microsoft.com/office/drawing/2014/main" id="{F0412285-B4BF-4378-9C0D-0CDCE916D229}"/>
              </a:ext>
            </a:extLst>
          </p:cNvPr>
          <p:cNvSpPr/>
          <p:nvPr/>
        </p:nvSpPr>
        <p:spPr>
          <a:xfrm>
            <a:off x="6161682" y="590234"/>
            <a:ext cx="5320598" cy="5770811"/>
          </a:xfrm>
          <a:prstGeom prst="rect">
            <a:avLst/>
          </a:prstGeom>
        </p:spPr>
        <p:txBody>
          <a:bodyPr wrap="square">
            <a:spAutoFit/>
          </a:bodyPr>
          <a:lstStyle/>
          <a:p>
            <a:r>
              <a:rPr lang="en-US" sz="3600" b="1" dirty="0"/>
              <a:t>“In comparison to a </a:t>
            </a:r>
            <a:r>
              <a:rPr lang="en-US" sz="4800" b="1" u="sng" dirty="0">
                <a:solidFill>
                  <a:srgbClr val="FF0000"/>
                </a:solidFill>
              </a:rPr>
              <a:t>population growth </a:t>
            </a:r>
            <a:r>
              <a:rPr lang="en-US" sz="3600" b="1" dirty="0"/>
              <a:t>rate of 2.9 per cent during the same period, the growth ….. was not enough to lift many people out of the quagmire of poverty.” </a:t>
            </a:r>
            <a:r>
              <a:rPr lang="en-US" sz="1100" dirty="0">
                <a:hlinkClick r:id="rId19"/>
              </a:rPr>
              <a:t>https://www.et.undp.org/content/dam/ethiopia/docs/Understanding%20African%20experiences%20in%20formulating%20and%20implementing%20plans%20for%20emergence%20Growing%20Manufacturing%20Industry.pdf</a:t>
            </a:r>
            <a:endParaRPr lang="en-US" sz="3600" dirty="0"/>
          </a:p>
          <a:p>
            <a:endParaRPr lang="en-US" sz="3600" b="1" dirty="0"/>
          </a:p>
        </p:txBody>
      </p:sp>
      <p:sp>
        <p:nvSpPr>
          <p:cNvPr id="10" name="TextBox 9">
            <a:extLst>
              <a:ext uri="{FF2B5EF4-FFF2-40B4-BE49-F238E27FC236}">
                <a16:creationId xmlns:a16="http://schemas.microsoft.com/office/drawing/2014/main" id="{EECC5B44-895B-4F6B-8F6D-84CE81D0D55E}"/>
              </a:ext>
            </a:extLst>
          </p:cNvPr>
          <p:cNvSpPr txBox="1"/>
          <p:nvPr/>
        </p:nvSpPr>
        <p:spPr>
          <a:xfrm>
            <a:off x="7589965" y="5699499"/>
            <a:ext cx="2816405" cy="707886"/>
          </a:xfrm>
          <a:prstGeom prst="rect">
            <a:avLst/>
          </a:prstGeom>
          <a:noFill/>
        </p:spPr>
        <p:txBody>
          <a:bodyPr wrap="square" rtlCol="0">
            <a:spAutoFit/>
          </a:bodyPr>
          <a:lstStyle/>
          <a:p>
            <a:r>
              <a:rPr lang="en-US" sz="4000" b="1" dirty="0"/>
              <a:t>1990 - 2020</a:t>
            </a:r>
          </a:p>
        </p:txBody>
      </p:sp>
    </p:spTree>
    <p:extLst>
      <p:ext uri="{BB962C8B-B14F-4D97-AF65-F5344CB8AC3E}">
        <p14:creationId xmlns:p14="http://schemas.microsoft.com/office/powerpoint/2010/main" val="2507355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0"/>
                                        <p:tgtEl>
                                          <p:spTgt spid="6"/>
                                        </p:tgtEl>
                                      </p:cBhvr>
                                    </p:animEffect>
                                    <p:anim calcmode="lin" valueType="num">
                                      <p:cBhvr>
                                        <p:cTn id="8" dur="5000" fill="hold"/>
                                        <p:tgtEl>
                                          <p:spTgt spid="6"/>
                                        </p:tgtEl>
                                        <p:attrNameLst>
                                          <p:attrName>ppt_x</p:attrName>
                                        </p:attrNameLst>
                                      </p:cBhvr>
                                      <p:tavLst>
                                        <p:tav tm="0">
                                          <p:val>
                                            <p:strVal val="#ppt_x"/>
                                          </p:val>
                                        </p:tav>
                                        <p:tav tm="100000">
                                          <p:val>
                                            <p:strVal val="#ppt_x"/>
                                          </p:val>
                                        </p:tav>
                                      </p:tavLst>
                                    </p:anim>
                                    <p:anim calcmode="lin" valueType="num">
                                      <p:cBhvr>
                                        <p:cTn id="9" dur="5000" fill="hold"/>
                                        <p:tgtEl>
                                          <p:spTgt spid="6"/>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20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0"/>
                                        <p:tgtEl>
                                          <p:spTgt spid="7"/>
                                        </p:tgtEl>
                                      </p:cBhvr>
                                    </p:animEffect>
                                    <p:anim calcmode="lin" valueType="num">
                                      <p:cBhvr>
                                        <p:cTn id="15" dur="5000" fill="hold"/>
                                        <p:tgtEl>
                                          <p:spTgt spid="7"/>
                                        </p:tgtEl>
                                        <p:attrNameLst>
                                          <p:attrName>ppt_x</p:attrName>
                                        </p:attrNameLst>
                                      </p:cBhvr>
                                      <p:tavLst>
                                        <p:tav tm="0">
                                          <p:val>
                                            <p:strVal val="#ppt_x"/>
                                          </p:val>
                                        </p:tav>
                                        <p:tav tm="100000">
                                          <p:val>
                                            <p:strVal val="#ppt_x"/>
                                          </p:val>
                                        </p:tav>
                                      </p:tavLst>
                                    </p:anim>
                                    <p:anim calcmode="lin" valueType="num">
                                      <p:cBhvr>
                                        <p:cTn id="16" dur="5000" fill="hold"/>
                                        <p:tgtEl>
                                          <p:spTgt spid="7"/>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200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0"/>
                                        <p:tgtEl>
                                          <p:spTgt spid="8">
                                            <p:txEl>
                                              <p:pRg st="0" end="0"/>
                                            </p:txEl>
                                          </p:spTgt>
                                        </p:tgtEl>
                                      </p:cBhvr>
                                    </p:animEffect>
                                    <p:anim calcmode="lin" valueType="num">
                                      <p:cBhvr>
                                        <p:cTn id="22" dur="5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3" dur="5000" fill="hold"/>
                                        <p:tgtEl>
                                          <p:spTgt spid="8">
                                            <p:txEl>
                                              <p:pRg st="0" end="0"/>
                                            </p:txEl>
                                          </p:spTgt>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8">
                                            <p:txEl>
                                              <p:pRg st="0" end="0"/>
                                            </p:txEl>
                                          </p:spTgt>
                                        </p:tgtEl>
                                        <p:attrNameLst>
                                          <p:attrName>style.visibility</p:attrName>
                                        </p:attrNameLst>
                                      </p:cBhvr>
                                      <p:to>
                                        <p:strVal val="hidden"/>
                                      </p:to>
                                    </p:set>
                                  </p:sub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200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0"/>
                                        <p:tgtEl>
                                          <p:spTgt spid="9"/>
                                        </p:tgtEl>
                                      </p:cBhvr>
                                    </p:animEffect>
                                    <p:anim calcmode="lin" valueType="num">
                                      <p:cBhvr>
                                        <p:cTn id="29" dur="5000" fill="hold"/>
                                        <p:tgtEl>
                                          <p:spTgt spid="9"/>
                                        </p:tgtEl>
                                        <p:attrNameLst>
                                          <p:attrName>ppt_x</p:attrName>
                                        </p:attrNameLst>
                                      </p:cBhvr>
                                      <p:tavLst>
                                        <p:tav tm="0">
                                          <p:val>
                                            <p:strVal val="#ppt_x"/>
                                          </p:val>
                                        </p:tav>
                                        <p:tav tm="100000">
                                          <p:val>
                                            <p:strVal val="#ppt_x"/>
                                          </p:val>
                                        </p:tav>
                                      </p:tavLst>
                                    </p:anim>
                                    <p:anim calcmode="lin" valueType="num">
                                      <p:cBhvr>
                                        <p:cTn id="30" dur="5000" fill="hold"/>
                                        <p:tgtEl>
                                          <p:spTgt spid="9"/>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1500"/>
                                  </p:stCondLst>
                                  <p:childTnLst>
                                    <p:set>
                                      <p:cBhvr>
                                        <p:cTn id="37" dur="1" fill="hold">
                                          <p:stCondLst>
                                            <p:cond delay="0"/>
                                          </p:stCondLst>
                                        </p:cTn>
                                        <p:tgtEl>
                                          <p:spTgt spid="2052"/>
                                        </p:tgtEl>
                                        <p:attrNameLst>
                                          <p:attrName>style.visibility</p:attrName>
                                        </p:attrNameLst>
                                      </p:cBhvr>
                                      <p:to>
                                        <p:strVal val="visible"/>
                                      </p:to>
                                    </p:set>
                                  </p:childTnLst>
                                </p:cTn>
                              </p:par>
                            </p:childTnLst>
                          </p:cTn>
                        </p:par>
                        <p:par>
                          <p:cTn id="38" fill="hold">
                            <p:stCondLst>
                              <p:cond delay="1500"/>
                            </p:stCondLst>
                            <p:childTnLst>
                              <p:par>
                                <p:cTn id="39" presetID="1" presetClass="entr" presetSubtype="0" fill="hold" nodeType="afterEffect">
                                  <p:stCondLst>
                                    <p:cond delay="1500"/>
                                  </p:stCondLst>
                                  <p:childTnLst>
                                    <p:set>
                                      <p:cBhvr>
                                        <p:cTn id="40" dur="1" fill="hold">
                                          <p:stCondLst>
                                            <p:cond delay="0"/>
                                          </p:stCondLst>
                                        </p:cTn>
                                        <p:tgtEl>
                                          <p:spTgt spid="3"/>
                                        </p:tgtEl>
                                        <p:attrNameLst>
                                          <p:attrName>style.visibility</p:attrName>
                                        </p:attrNameLst>
                                      </p:cBhvr>
                                      <p:to>
                                        <p:strVal val="visible"/>
                                      </p:to>
                                    </p:set>
                                  </p:childTnLst>
                                </p:cTn>
                              </p:par>
                            </p:childTnLst>
                          </p:cTn>
                        </p:par>
                        <p:par>
                          <p:cTn id="41" fill="hold">
                            <p:stCondLst>
                              <p:cond delay="3000"/>
                            </p:stCondLst>
                            <p:childTnLst>
                              <p:par>
                                <p:cTn id="42" presetID="1" presetClass="entr" presetSubtype="0" fill="hold" nodeType="afterEffect">
                                  <p:stCondLst>
                                    <p:cond delay="1500"/>
                                  </p:stCondLst>
                                  <p:childTnLst>
                                    <p:set>
                                      <p:cBhvr>
                                        <p:cTn id="43" dur="1" fill="hold">
                                          <p:stCondLst>
                                            <p:cond delay="0"/>
                                          </p:stCondLst>
                                        </p:cTn>
                                        <p:tgtEl>
                                          <p:spTgt spid="2070"/>
                                        </p:tgtEl>
                                        <p:attrNameLst>
                                          <p:attrName>style.visibility</p:attrName>
                                        </p:attrNameLst>
                                      </p:cBhvr>
                                      <p:to>
                                        <p:strVal val="visible"/>
                                      </p:to>
                                    </p:set>
                                  </p:childTnLst>
                                </p:cTn>
                              </p:par>
                            </p:childTnLst>
                          </p:cTn>
                        </p:par>
                        <p:par>
                          <p:cTn id="44" fill="hold">
                            <p:stCondLst>
                              <p:cond delay="4500"/>
                            </p:stCondLst>
                            <p:childTnLst>
                              <p:par>
                                <p:cTn id="45" presetID="1" presetClass="entr" presetSubtype="0" fill="hold" nodeType="afterEffect">
                                  <p:stCondLst>
                                    <p:cond delay="1500"/>
                                  </p:stCondLst>
                                  <p:childTnLst>
                                    <p:set>
                                      <p:cBhvr>
                                        <p:cTn id="46" dur="1" fill="hold">
                                          <p:stCondLst>
                                            <p:cond delay="0"/>
                                          </p:stCondLst>
                                        </p:cTn>
                                        <p:tgtEl>
                                          <p:spTgt spid="2050"/>
                                        </p:tgtEl>
                                        <p:attrNameLst>
                                          <p:attrName>style.visibility</p:attrName>
                                        </p:attrNameLst>
                                      </p:cBhvr>
                                      <p:to>
                                        <p:strVal val="visible"/>
                                      </p:to>
                                    </p:set>
                                  </p:childTnLst>
                                </p:cTn>
                              </p:par>
                            </p:childTnLst>
                          </p:cTn>
                        </p:par>
                        <p:par>
                          <p:cTn id="47" fill="hold">
                            <p:stCondLst>
                              <p:cond delay="6000"/>
                            </p:stCondLst>
                            <p:childTnLst>
                              <p:par>
                                <p:cTn id="48" presetID="1" presetClass="entr" presetSubtype="0" fill="hold" nodeType="afterEffect">
                                  <p:stCondLst>
                                    <p:cond delay="1500"/>
                                  </p:stCondLst>
                                  <p:childTnLst>
                                    <p:set>
                                      <p:cBhvr>
                                        <p:cTn id="49" dur="1" fill="hold">
                                          <p:stCondLst>
                                            <p:cond delay="0"/>
                                          </p:stCondLst>
                                        </p:cTn>
                                        <p:tgtEl>
                                          <p:spTgt spid="8214"/>
                                        </p:tgtEl>
                                        <p:attrNameLst>
                                          <p:attrName>style.visibility</p:attrName>
                                        </p:attrNameLst>
                                      </p:cBhvr>
                                      <p:to>
                                        <p:strVal val="visible"/>
                                      </p:to>
                                    </p:set>
                                  </p:childTnLst>
                                </p:cTn>
                              </p:par>
                            </p:childTnLst>
                          </p:cTn>
                        </p:par>
                        <p:par>
                          <p:cTn id="50" fill="hold">
                            <p:stCondLst>
                              <p:cond delay="7500"/>
                            </p:stCondLst>
                            <p:childTnLst>
                              <p:par>
                                <p:cTn id="51" presetID="1" presetClass="entr" presetSubtype="0" fill="hold" nodeType="afterEffect">
                                  <p:stCondLst>
                                    <p:cond delay="1500"/>
                                  </p:stCondLst>
                                  <p:childTnLst>
                                    <p:set>
                                      <p:cBhvr>
                                        <p:cTn id="52" dur="1" fill="hold">
                                          <p:stCondLst>
                                            <p:cond delay="0"/>
                                          </p:stCondLst>
                                        </p:cTn>
                                        <p:tgtEl>
                                          <p:spTgt spid="2056"/>
                                        </p:tgtEl>
                                        <p:attrNameLst>
                                          <p:attrName>style.visibility</p:attrName>
                                        </p:attrNameLst>
                                      </p:cBhvr>
                                      <p:to>
                                        <p:strVal val="visible"/>
                                      </p:to>
                                    </p:set>
                                  </p:childTnLst>
                                </p:cTn>
                              </p:par>
                            </p:childTnLst>
                          </p:cTn>
                        </p:par>
                        <p:par>
                          <p:cTn id="53" fill="hold">
                            <p:stCondLst>
                              <p:cond delay="9000"/>
                            </p:stCondLst>
                            <p:childTnLst>
                              <p:par>
                                <p:cTn id="54" presetID="1" presetClass="entr" presetSubtype="0" fill="hold" nodeType="afterEffect">
                                  <p:stCondLst>
                                    <p:cond delay="1500"/>
                                  </p:stCondLst>
                                  <p:childTnLst>
                                    <p:set>
                                      <p:cBhvr>
                                        <p:cTn id="55" dur="1" fill="hold">
                                          <p:stCondLst>
                                            <p:cond delay="0"/>
                                          </p:stCondLst>
                                        </p:cTn>
                                        <p:tgtEl>
                                          <p:spTgt spid="8212"/>
                                        </p:tgtEl>
                                        <p:attrNameLst>
                                          <p:attrName>style.visibility</p:attrName>
                                        </p:attrNameLst>
                                      </p:cBhvr>
                                      <p:to>
                                        <p:strVal val="visible"/>
                                      </p:to>
                                    </p:set>
                                  </p:childTnLst>
                                </p:cTn>
                              </p:par>
                            </p:childTnLst>
                          </p:cTn>
                        </p:par>
                        <p:par>
                          <p:cTn id="56" fill="hold">
                            <p:stCondLst>
                              <p:cond delay="10500"/>
                            </p:stCondLst>
                            <p:childTnLst>
                              <p:par>
                                <p:cTn id="57" presetID="1" presetClass="entr" presetSubtype="0" fill="hold" nodeType="afterEffect">
                                  <p:stCondLst>
                                    <p:cond delay="1500"/>
                                  </p:stCondLst>
                                  <p:childTnLst>
                                    <p:set>
                                      <p:cBhvr>
                                        <p:cTn id="58" dur="1" fill="hold">
                                          <p:stCondLst>
                                            <p:cond delay="0"/>
                                          </p:stCondLst>
                                        </p:cTn>
                                        <p:tgtEl>
                                          <p:spTgt spid="2068"/>
                                        </p:tgtEl>
                                        <p:attrNameLst>
                                          <p:attrName>style.visibility</p:attrName>
                                        </p:attrNameLst>
                                      </p:cBhvr>
                                      <p:to>
                                        <p:strVal val="visible"/>
                                      </p:to>
                                    </p:set>
                                  </p:childTnLst>
                                </p:cTn>
                              </p:par>
                            </p:childTnLst>
                          </p:cTn>
                        </p:par>
                        <p:par>
                          <p:cTn id="59" fill="hold">
                            <p:stCondLst>
                              <p:cond delay="12000"/>
                            </p:stCondLst>
                            <p:childTnLst>
                              <p:par>
                                <p:cTn id="60" presetID="1" presetClass="entr" presetSubtype="0" fill="hold" nodeType="afterEffect">
                                  <p:stCondLst>
                                    <p:cond delay="1500"/>
                                  </p:stCondLst>
                                  <p:childTnLst>
                                    <p:set>
                                      <p:cBhvr>
                                        <p:cTn id="61" dur="1" fill="hold">
                                          <p:stCondLst>
                                            <p:cond delay="0"/>
                                          </p:stCondLst>
                                        </p:cTn>
                                        <p:tgtEl>
                                          <p:spTgt spid="2054"/>
                                        </p:tgtEl>
                                        <p:attrNameLst>
                                          <p:attrName>style.visibility</p:attrName>
                                        </p:attrNameLst>
                                      </p:cBhvr>
                                      <p:to>
                                        <p:strVal val="visible"/>
                                      </p:to>
                                    </p:set>
                                  </p:childTnLst>
                                </p:cTn>
                              </p:par>
                            </p:childTnLst>
                          </p:cTn>
                        </p:par>
                        <p:par>
                          <p:cTn id="62" fill="hold">
                            <p:stCondLst>
                              <p:cond delay="13500"/>
                            </p:stCondLst>
                            <p:childTnLst>
                              <p:par>
                                <p:cTn id="63" presetID="1" presetClass="entr" presetSubtype="0" fill="hold" nodeType="afterEffect">
                                  <p:stCondLst>
                                    <p:cond delay="1500"/>
                                  </p:stCondLst>
                                  <p:childTnLst>
                                    <p:set>
                                      <p:cBhvr>
                                        <p:cTn id="64" dur="1" fill="hold">
                                          <p:stCondLst>
                                            <p:cond delay="0"/>
                                          </p:stCondLst>
                                        </p:cTn>
                                        <p:tgtEl>
                                          <p:spTgt spid="2060"/>
                                        </p:tgtEl>
                                        <p:attrNameLst>
                                          <p:attrName>style.visibility</p:attrName>
                                        </p:attrNameLst>
                                      </p:cBhvr>
                                      <p:to>
                                        <p:strVal val="visible"/>
                                      </p:to>
                                    </p:set>
                                  </p:childTnLst>
                                </p:cTn>
                              </p:par>
                            </p:childTnLst>
                          </p:cTn>
                        </p:par>
                        <p:par>
                          <p:cTn id="65" fill="hold">
                            <p:stCondLst>
                              <p:cond delay="15000"/>
                            </p:stCondLst>
                            <p:childTnLst>
                              <p:par>
                                <p:cTn id="66" presetID="1" presetClass="entr" presetSubtype="0" fill="hold" nodeType="afterEffect">
                                  <p:stCondLst>
                                    <p:cond delay="1500"/>
                                  </p:stCondLst>
                                  <p:childTnLst>
                                    <p:set>
                                      <p:cBhvr>
                                        <p:cTn id="67" dur="1" fill="hold">
                                          <p:stCondLst>
                                            <p:cond delay="0"/>
                                          </p:stCondLst>
                                        </p:cTn>
                                        <p:tgtEl>
                                          <p:spTgt spid="2062"/>
                                        </p:tgtEl>
                                        <p:attrNameLst>
                                          <p:attrName>style.visibility</p:attrName>
                                        </p:attrNameLst>
                                      </p:cBhvr>
                                      <p:to>
                                        <p:strVal val="visible"/>
                                      </p:to>
                                    </p:set>
                                  </p:childTnLst>
                                </p:cTn>
                              </p:par>
                            </p:childTnLst>
                          </p:cTn>
                        </p:par>
                        <p:par>
                          <p:cTn id="68" fill="hold">
                            <p:stCondLst>
                              <p:cond delay="16500"/>
                            </p:stCondLst>
                            <p:childTnLst>
                              <p:par>
                                <p:cTn id="69" presetID="1" presetClass="entr" presetSubtype="0" fill="hold" nodeType="afterEffect">
                                  <p:stCondLst>
                                    <p:cond delay="1500"/>
                                  </p:stCondLst>
                                  <p:childTnLst>
                                    <p:set>
                                      <p:cBhvr>
                                        <p:cTn id="7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8A7BCB-B0FC-47A1-BBD0-C672060219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193"/>
          <a:stretch/>
        </p:blipFill>
        <p:spPr bwMode="auto">
          <a:xfrm>
            <a:off x="4852420" y="866274"/>
            <a:ext cx="7140460" cy="464879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2C0D8A6-D14B-4B5D-8768-A99BEC25C7A1}"/>
              </a:ext>
            </a:extLst>
          </p:cNvPr>
          <p:cNvSpPr/>
          <p:nvPr/>
        </p:nvSpPr>
        <p:spPr>
          <a:xfrm>
            <a:off x="6769916" y="5493813"/>
            <a:ext cx="5222964" cy="430887"/>
          </a:xfrm>
          <a:prstGeom prst="rect">
            <a:avLst/>
          </a:prstGeom>
        </p:spPr>
        <p:txBody>
          <a:bodyPr wrap="square">
            <a:spAutoFit/>
          </a:bodyPr>
          <a:lstStyle/>
          <a:p>
            <a:r>
              <a:rPr lang="en-US" sz="1100" dirty="0">
                <a:hlinkClick r:id="rId3"/>
              </a:rPr>
              <a:t>https://en.wikipedia.org/wiki/Kambaata_people#/media/File:KembataFamily.jpg</a:t>
            </a:r>
            <a:endParaRPr lang="en-US" sz="1100" dirty="0"/>
          </a:p>
          <a:p>
            <a:endParaRPr lang="en-US" sz="1100" dirty="0"/>
          </a:p>
        </p:txBody>
      </p:sp>
      <p:sp>
        <p:nvSpPr>
          <p:cNvPr id="5" name="TextBox 4">
            <a:extLst>
              <a:ext uri="{FF2B5EF4-FFF2-40B4-BE49-F238E27FC236}">
                <a16:creationId xmlns:a16="http://schemas.microsoft.com/office/drawing/2014/main" id="{A06134E1-1293-4D0E-945B-939C4A6323E4}"/>
              </a:ext>
            </a:extLst>
          </p:cNvPr>
          <p:cNvSpPr txBox="1"/>
          <p:nvPr/>
        </p:nvSpPr>
        <p:spPr>
          <a:xfrm>
            <a:off x="1694577" y="117446"/>
            <a:ext cx="8187656" cy="523220"/>
          </a:xfrm>
          <a:prstGeom prst="rect">
            <a:avLst/>
          </a:prstGeom>
          <a:noFill/>
        </p:spPr>
        <p:txBody>
          <a:bodyPr wrap="square" rtlCol="0">
            <a:spAutoFit/>
          </a:bodyPr>
          <a:lstStyle/>
          <a:p>
            <a:r>
              <a:rPr lang="en-US" sz="2800" b="1" dirty="0"/>
              <a:t>Ethiopia: Age-Specific and Total Fertility Rate, 2016</a:t>
            </a:r>
          </a:p>
        </p:txBody>
      </p:sp>
      <p:graphicFrame>
        <p:nvGraphicFramePr>
          <p:cNvPr id="6" name="Table 5">
            <a:extLst>
              <a:ext uri="{FF2B5EF4-FFF2-40B4-BE49-F238E27FC236}">
                <a16:creationId xmlns:a16="http://schemas.microsoft.com/office/drawing/2014/main" id="{CD54E6EF-6681-4870-BC55-C8AE15DA90E9}"/>
              </a:ext>
            </a:extLst>
          </p:cNvPr>
          <p:cNvGraphicFramePr>
            <a:graphicFrameLocks noGrp="1"/>
          </p:cNvGraphicFramePr>
          <p:nvPr>
            <p:extLst>
              <p:ext uri="{D42A27DB-BD31-4B8C-83A1-F6EECF244321}">
                <p14:modId xmlns:p14="http://schemas.microsoft.com/office/powerpoint/2010/main" val="1870760488"/>
              </p:ext>
            </p:extLst>
          </p:nvPr>
        </p:nvGraphicFramePr>
        <p:xfrm>
          <a:off x="363893" y="1113873"/>
          <a:ext cx="4786605" cy="4400289"/>
        </p:xfrm>
        <a:graphic>
          <a:graphicData uri="http://schemas.openxmlformats.org/drawingml/2006/table">
            <a:tbl>
              <a:tblPr>
                <a:tableStyleId>{5C22544A-7EE6-4342-B048-85BDC9FD1C3A}</a:tableStyleId>
              </a:tblPr>
              <a:tblGrid>
                <a:gridCol w="1149366">
                  <a:extLst>
                    <a:ext uri="{9D8B030D-6E8A-4147-A177-3AD203B41FA5}">
                      <a16:colId xmlns:a16="http://schemas.microsoft.com/office/drawing/2014/main" val="1343424772"/>
                    </a:ext>
                  </a:extLst>
                </a:gridCol>
                <a:gridCol w="1150209">
                  <a:extLst>
                    <a:ext uri="{9D8B030D-6E8A-4147-A177-3AD203B41FA5}">
                      <a16:colId xmlns:a16="http://schemas.microsoft.com/office/drawing/2014/main" val="3577951159"/>
                    </a:ext>
                  </a:extLst>
                </a:gridCol>
                <a:gridCol w="1264720">
                  <a:extLst>
                    <a:ext uri="{9D8B030D-6E8A-4147-A177-3AD203B41FA5}">
                      <a16:colId xmlns:a16="http://schemas.microsoft.com/office/drawing/2014/main" val="1345265490"/>
                    </a:ext>
                  </a:extLst>
                </a:gridCol>
                <a:gridCol w="1222310">
                  <a:extLst>
                    <a:ext uri="{9D8B030D-6E8A-4147-A177-3AD203B41FA5}">
                      <a16:colId xmlns:a16="http://schemas.microsoft.com/office/drawing/2014/main" val="3694356831"/>
                    </a:ext>
                  </a:extLst>
                </a:gridCol>
              </a:tblGrid>
              <a:tr h="629126">
                <a:tc>
                  <a:txBody>
                    <a:bodyPr/>
                    <a:lstStyle/>
                    <a:p>
                      <a:pPr marL="0" marR="0" algn="ctr">
                        <a:lnSpc>
                          <a:spcPct val="107000"/>
                        </a:lnSpc>
                        <a:spcBef>
                          <a:spcPts val="0"/>
                        </a:spcBef>
                        <a:spcAft>
                          <a:spcPts val="800"/>
                        </a:spcAft>
                      </a:pPr>
                      <a:r>
                        <a:rPr lang="en-US" sz="2000" b="1" dirty="0">
                          <a:solidFill>
                            <a:schemeClr val="accent3">
                              <a:lumMod val="75000"/>
                            </a:schemeClr>
                          </a:solidFill>
                          <a:effectLst/>
                        </a:rPr>
                        <a:t>Age group</a:t>
                      </a:r>
                      <a:endParaRPr lang="en-US" sz="2000" b="1" dirty="0">
                        <a:solidFill>
                          <a:schemeClr val="accent3">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gn="ctr">
                        <a:lnSpc>
                          <a:spcPct val="107000"/>
                        </a:lnSpc>
                        <a:spcBef>
                          <a:spcPts val="0"/>
                        </a:spcBef>
                        <a:spcAft>
                          <a:spcPts val="800"/>
                        </a:spcAft>
                      </a:pPr>
                      <a:r>
                        <a:rPr lang="en-US" sz="2000" b="1" dirty="0">
                          <a:solidFill>
                            <a:schemeClr val="accent3">
                              <a:lumMod val="75000"/>
                            </a:schemeClr>
                          </a:solidFill>
                          <a:effectLst/>
                        </a:rPr>
                        <a:t>Urban</a:t>
                      </a:r>
                      <a:endParaRPr lang="en-US" sz="2000" b="1" dirty="0">
                        <a:solidFill>
                          <a:schemeClr val="accent3">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gn="ctr">
                        <a:lnSpc>
                          <a:spcPct val="107000"/>
                        </a:lnSpc>
                        <a:spcBef>
                          <a:spcPts val="0"/>
                        </a:spcBef>
                        <a:spcAft>
                          <a:spcPts val="800"/>
                        </a:spcAft>
                      </a:pPr>
                      <a:r>
                        <a:rPr lang="en-US" sz="2000" b="1" dirty="0">
                          <a:solidFill>
                            <a:schemeClr val="accent3">
                              <a:lumMod val="75000"/>
                            </a:schemeClr>
                          </a:solidFill>
                          <a:effectLst/>
                        </a:rPr>
                        <a:t>Rural</a:t>
                      </a:r>
                      <a:endParaRPr lang="en-US" sz="2000" b="1" dirty="0">
                        <a:solidFill>
                          <a:schemeClr val="accent3">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gn="ctr">
                        <a:lnSpc>
                          <a:spcPct val="107000"/>
                        </a:lnSpc>
                        <a:spcBef>
                          <a:spcPts val="0"/>
                        </a:spcBef>
                        <a:spcAft>
                          <a:spcPts val="800"/>
                        </a:spcAft>
                      </a:pPr>
                      <a:r>
                        <a:rPr lang="en-US" sz="2000" b="1" dirty="0">
                          <a:solidFill>
                            <a:schemeClr val="accent3">
                              <a:lumMod val="75000"/>
                            </a:schemeClr>
                          </a:solidFill>
                          <a:effectLst/>
                        </a:rPr>
                        <a:t>Total</a:t>
                      </a:r>
                      <a:endParaRPr lang="en-US" sz="2000" b="1" dirty="0">
                        <a:solidFill>
                          <a:schemeClr val="accent3">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780454334"/>
                  </a:ext>
                </a:extLst>
              </a:tr>
              <a:tr h="1097280">
                <a:tc>
                  <a:txBody>
                    <a:bodyPr/>
                    <a:lstStyle/>
                    <a:p>
                      <a:pPr marL="0" marR="0" algn="ctr">
                        <a:lnSpc>
                          <a:spcPct val="107000"/>
                        </a:lnSpc>
                        <a:spcBef>
                          <a:spcPts val="0"/>
                        </a:spcBef>
                        <a:spcAft>
                          <a:spcPts val="800"/>
                        </a:spcAft>
                      </a:pPr>
                      <a:r>
                        <a:rPr lang="en-US" sz="1400" b="1" dirty="0">
                          <a:effectLst/>
                        </a:rPr>
                        <a:t>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b="1" dirty="0">
                          <a:effectLst/>
                        </a:rPr>
                        <a:t>Cumulative Total Fertility Rate (TFR)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gn="ctr">
                        <a:lnSpc>
                          <a:spcPct val="100000"/>
                        </a:lnSpc>
                        <a:spcBef>
                          <a:spcPts val="0"/>
                        </a:spcBef>
                        <a:spcAft>
                          <a:spcPts val="800"/>
                        </a:spcAft>
                      </a:pPr>
                      <a:r>
                        <a:rPr lang="en-US" sz="1400" b="1" dirty="0">
                          <a:effectLst/>
                        </a:rPr>
                        <a:t>Cumulative Total Fertility Rate (TFR)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gn="ctr">
                        <a:lnSpc>
                          <a:spcPct val="100000"/>
                        </a:lnSpc>
                        <a:spcBef>
                          <a:spcPts val="0"/>
                        </a:spcBef>
                        <a:spcAft>
                          <a:spcPts val="800"/>
                        </a:spcAft>
                      </a:pPr>
                      <a:r>
                        <a:rPr lang="en-US" sz="1400" b="1" dirty="0">
                          <a:effectLst/>
                        </a:rPr>
                        <a:t>Cumulative Total Fertility Rate (TFR)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885710586"/>
                  </a:ext>
                </a:extLst>
              </a:tr>
              <a:tr h="426834">
                <a:tc>
                  <a:txBody>
                    <a:bodyPr/>
                    <a:lstStyle/>
                    <a:p>
                      <a:pPr marL="0" marR="0" algn="ctr">
                        <a:lnSpc>
                          <a:spcPct val="107000"/>
                        </a:lnSpc>
                        <a:spcBef>
                          <a:spcPts val="0"/>
                        </a:spcBef>
                        <a:spcAft>
                          <a:spcPts val="800"/>
                        </a:spcAft>
                      </a:pPr>
                      <a:r>
                        <a:rPr lang="en-US" sz="1400" b="1" dirty="0">
                          <a:effectLst/>
                        </a:rPr>
                        <a:t>20-24</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a:effectLst/>
                        </a:rPr>
                        <a:t>0.67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a:effectLst/>
                        </a:rPr>
                        <a:t>1.64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a:effectLst/>
                        </a:rPr>
                        <a:t>1.4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2232093578"/>
                  </a:ext>
                </a:extLst>
              </a:tr>
              <a:tr h="426834">
                <a:tc>
                  <a:txBody>
                    <a:bodyPr/>
                    <a:lstStyle/>
                    <a:p>
                      <a:pPr marL="0" marR="0" algn="ctr">
                        <a:lnSpc>
                          <a:spcPct val="107000"/>
                        </a:lnSpc>
                        <a:spcBef>
                          <a:spcPts val="0"/>
                        </a:spcBef>
                        <a:spcAft>
                          <a:spcPts val="800"/>
                        </a:spcAft>
                      </a:pPr>
                      <a:r>
                        <a:rPr lang="en-US" sz="1400" b="1" dirty="0">
                          <a:effectLst/>
                        </a:rPr>
                        <a:t>25-29</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a:effectLst/>
                        </a:rPr>
                        <a:t>1.27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a:effectLst/>
                        </a:rPr>
                        <a:t>2.86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a:effectLst/>
                        </a:rPr>
                        <a:t>2.47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3451036572"/>
                  </a:ext>
                </a:extLst>
              </a:tr>
              <a:tr h="426834">
                <a:tc>
                  <a:txBody>
                    <a:bodyPr/>
                    <a:lstStyle/>
                    <a:p>
                      <a:pPr marL="0" marR="0" algn="ctr">
                        <a:lnSpc>
                          <a:spcPct val="107000"/>
                        </a:lnSpc>
                        <a:spcBef>
                          <a:spcPts val="0"/>
                        </a:spcBef>
                        <a:spcAft>
                          <a:spcPts val="800"/>
                        </a:spcAft>
                      </a:pPr>
                      <a:r>
                        <a:rPr lang="en-US" sz="1400" b="1" dirty="0">
                          <a:effectLst/>
                        </a:rPr>
                        <a:t>30-34</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a:effectLst/>
                        </a:rPr>
                        <a:t>1.83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a:effectLst/>
                        </a:rPr>
                        <a:t>3.91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a:effectLst/>
                        </a:rPr>
                        <a:t>3.42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471711392"/>
                  </a:ext>
                </a:extLst>
              </a:tr>
              <a:tr h="426834">
                <a:tc>
                  <a:txBody>
                    <a:bodyPr/>
                    <a:lstStyle/>
                    <a:p>
                      <a:pPr marL="0" marR="0" algn="ctr">
                        <a:lnSpc>
                          <a:spcPct val="107000"/>
                        </a:lnSpc>
                        <a:spcBef>
                          <a:spcPts val="0"/>
                        </a:spcBef>
                        <a:spcAft>
                          <a:spcPts val="800"/>
                        </a:spcAft>
                      </a:pPr>
                      <a:r>
                        <a:rPr lang="en-US" sz="1400" b="1" dirty="0">
                          <a:effectLst/>
                        </a:rPr>
                        <a:t>35-39</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a:effectLst/>
                        </a:rPr>
                        <a:t>2.21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a:effectLst/>
                        </a:rPr>
                        <a:t>4.67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a:effectLst/>
                        </a:rPr>
                        <a:t>4.11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614930326"/>
                  </a:ext>
                </a:extLst>
              </a:tr>
              <a:tr h="426834">
                <a:tc>
                  <a:txBody>
                    <a:bodyPr/>
                    <a:lstStyle/>
                    <a:p>
                      <a:pPr marL="0" marR="0" algn="ctr">
                        <a:lnSpc>
                          <a:spcPct val="107000"/>
                        </a:lnSpc>
                        <a:spcBef>
                          <a:spcPts val="0"/>
                        </a:spcBef>
                        <a:spcAft>
                          <a:spcPts val="800"/>
                        </a:spcAft>
                      </a:pPr>
                      <a:r>
                        <a:rPr lang="en-US" sz="1400" b="1" dirty="0">
                          <a:effectLst/>
                        </a:rPr>
                        <a:t>40-44</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a:effectLst/>
                        </a:rPr>
                        <a:t>2.28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a:effectLst/>
                        </a:rPr>
                        <a:t>5.07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a:effectLst/>
                        </a:rPr>
                        <a:t>4.46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4228406906"/>
                  </a:ext>
                </a:extLst>
              </a:tr>
              <a:tr h="539713">
                <a:tc>
                  <a:txBody>
                    <a:bodyPr/>
                    <a:lstStyle/>
                    <a:p>
                      <a:pPr marL="0" marR="0" algn="ctr">
                        <a:lnSpc>
                          <a:spcPct val="107000"/>
                        </a:lnSpc>
                        <a:spcBef>
                          <a:spcPts val="0"/>
                        </a:spcBef>
                        <a:spcAft>
                          <a:spcPts val="800"/>
                        </a:spcAft>
                      </a:pPr>
                      <a:r>
                        <a:rPr lang="en-US" sz="1400" b="1" dirty="0">
                          <a:effectLst/>
                        </a:rPr>
                        <a:t>45-49</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a:effectLst/>
                        </a:rPr>
                        <a:t>2.28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3200" b="1" dirty="0">
                          <a:solidFill>
                            <a:srgbClr val="FF0000"/>
                          </a:solidFill>
                          <a:effectLst/>
                        </a:rPr>
                        <a:t>5.20</a:t>
                      </a:r>
                      <a:endParaRPr lang="en-US"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marL="0" marR="0">
                        <a:lnSpc>
                          <a:spcPct val="107000"/>
                        </a:lnSpc>
                        <a:spcBef>
                          <a:spcPts val="0"/>
                        </a:spcBef>
                        <a:spcAft>
                          <a:spcPts val="800"/>
                        </a:spcAft>
                      </a:pPr>
                      <a:r>
                        <a:rPr lang="en-US" sz="1400" dirty="0">
                          <a:effectLst/>
                        </a:rPr>
                        <a:t>4.57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61775367"/>
                  </a:ext>
                </a:extLst>
              </a:tr>
            </a:tbl>
          </a:graphicData>
        </a:graphic>
      </p:graphicFrame>
      <p:cxnSp>
        <p:nvCxnSpPr>
          <p:cNvPr id="7" name="Connector: Elbow 6">
            <a:extLst>
              <a:ext uri="{FF2B5EF4-FFF2-40B4-BE49-F238E27FC236}">
                <a16:creationId xmlns:a16="http://schemas.microsoft.com/office/drawing/2014/main" id="{D1A0BDCC-997C-49EE-98CB-F4D341AE89A1}"/>
              </a:ext>
            </a:extLst>
          </p:cNvPr>
          <p:cNvCxnSpPr>
            <a:cxnSpLocks/>
          </p:cNvCxnSpPr>
          <p:nvPr/>
        </p:nvCxnSpPr>
        <p:spPr>
          <a:xfrm flipV="1">
            <a:off x="2687216" y="4702629"/>
            <a:ext cx="2165204" cy="322274"/>
          </a:xfrm>
          <a:prstGeom prst="bentConnector3">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941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4CD69618-1DAB-4098-80E5-CDA6F93DD935}"/>
              </a:ext>
            </a:extLst>
          </p:cNvPr>
          <p:cNvGraphicFramePr>
            <a:graphicFrameLocks/>
          </p:cNvGraphicFramePr>
          <p:nvPr>
            <p:extLst>
              <p:ext uri="{D42A27DB-BD31-4B8C-83A1-F6EECF244321}">
                <p14:modId xmlns:p14="http://schemas.microsoft.com/office/powerpoint/2010/main" val="4118167731"/>
              </p:ext>
            </p:extLst>
          </p:nvPr>
        </p:nvGraphicFramePr>
        <p:xfrm>
          <a:off x="167268" y="122663"/>
          <a:ext cx="11753385" cy="6166625"/>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D0E31CFA-3FDA-4D5D-81A0-B3C7BBD8F0B1}"/>
              </a:ext>
            </a:extLst>
          </p:cNvPr>
          <p:cNvSpPr txBox="1"/>
          <p:nvPr/>
        </p:nvSpPr>
        <p:spPr>
          <a:xfrm>
            <a:off x="7469580" y="1270660"/>
            <a:ext cx="4451074" cy="707886"/>
          </a:xfrm>
          <a:prstGeom prst="rect">
            <a:avLst/>
          </a:prstGeom>
          <a:noFill/>
        </p:spPr>
        <p:txBody>
          <a:bodyPr wrap="square" rtlCol="0">
            <a:spAutoFit/>
          </a:bodyPr>
          <a:lstStyle/>
          <a:p>
            <a:r>
              <a:rPr lang="en-US" sz="4000" b="1" dirty="0">
                <a:solidFill>
                  <a:schemeClr val="accent3">
                    <a:lumMod val="75000"/>
                  </a:schemeClr>
                </a:solidFill>
              </a:rPr>
              <a:t>The education gap</a:t>
            </a:r>
          </a:p>
        </p:txBody>
      </p:sp>
      <p:cxnSp>
        <p:nvCxnSpPr>
          <p:cNvPr id="6" name="Straight Arrow Connector 5">
            <a:extLst>
              <a:ext uri="{FF2B5EF4-FFF2-40B4-BE49-F238E27FC236}">
                <a16:creationId xmlns:a16="http://schemas.microsoft.com/office/drawing/2014/main" id="{98557953-C719-427E-A8FB-C870B1A246CF}"/>
              </a:ext>
            </a:extLst>
          </p:cNvPr>
          <p:cNvCxnSpPr/>
          <p:nvPr/>
        </p:nvCxnSpPr>
        <p:spPr>
          <a:xfrm flipH="1">
            <a:off x="5462649" y="2018805"/>
            <a:ext cx="3194463" cy="1199408"/>
          </a:xfrm>
          <a:prstGeom prst="straightConnector1">
            <a:avLst/>
          </a:prstGeom>
          <a:ln w="76200">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534944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51D94B8-228B-42F3-9841-DFB392A02331}"/>
              </a:ext>
            </a:extLst>
          </p:cNvPr>
          <p:cNvSpPr txBox="1"/>
          <p:nvPr/>
        </p:nvSpPr>
        <p:spPr>
          <a:xfrm>
            <a:off x="79917" y="0"/>
            <a:ext cx="11985703" cy="1569660"/>
          </a:xfrm>
          <a:prstGeom prst="rect">
            <a:avLst/>
          </a:prstGeom>
          <a:noFill/>
        </p:spPr>
        <p:txBody>
          <a:bodyPr wrap="square" rtlCol="0">
            <a:spAutoFit/>
          </a:bodyPr>
          <a:lstStyle/>
          <a:p>
            <a:r>
              <a:rPr lang="en-US" sz="4800" b="1" dirty="0">
                <a:effectLst>
                  <a:outerShdw blurRad="38100" dist="38100" dir="2700000" algn="tl">
                    <a:srgbClr val="000000">
                      <a:alpha val="43137"/>
                    </a:srgbClr>
                  </a:outerShdw>
                </a:effectLst>
              </a:rPr>
              <a:t>Is Ethiopia's population size and age structure a dividend? </a:t>
            </a:r>
          </a:p>
        </p:txBody>
      </p:sp>
      <p:sp>
        <p:nvSpPr>
          <p:cNvPr id="3" name="Rectangle 2">
            <a:extLst>
              <a:ext uri="{FF2B5EF4-FFF2-40B4-BE49-F238E27FC236}">
                <a16:creationId xmlns:a16="http://schemas.microsoft.com/office/drawing/2014/main" id="{F70E3D16-FAC1-4E24-8BA4-6EB940EF5509}"/>
              </a:ext>
            </a:extLst>
          </p:cNvPr>
          <p:cNvSpPr/>
          <p:nvPr/>
        </p:nvSpPr>
        <p:spPr>
          <a:xfrm>
            <a:off x="5475250" y="899693"/>
            <a:ext cx="6045820" cy="1569660"/>
          </a:xfrm>
          <a:prstGeom prst="rect">
            <a:avLst/>
          </a:prstGeom>
        </p:spPr>
        <p:txBody>
          <a:bodyPr wrap="square">
            <a:spAutoFit/>
          </a:bodyPr>
          <a:lstStyle/>
          <a:p>
            <a:r>
              <a:rPr lang="en-US" sz="2400" b="1" u="sng" dirty="0">
                <a:solidFill>
                  <a:srgbClr val="0070C0"/>
                </a:solidFill>
                <a:effectLst>
                  <a:outerShdw blurRad="38100" dist="38100" dir="2700000" algn="tl">
                    <a:srgbClr val="000000">
                      <a:alpha val="43137"/>
                    </a:srgbClr>
                  </a:outerShdw>
                </a:effectLst>
                <a:latin typeface="SourceSansPro"/>
              </a:rPr>
              <a:t>Demographic dividend </a:t>
            </a:r>
            <a:r>
              <a:rPr lang="en-US" sz="2400" b="1" dirty="0">
                <a:solidFill>
                  <a:srgbClr val="0070C0"/>
                </a:solidFill>
                <a:latin typeface="SourceSansPro"/>
              </a:rPr>
              <a:t>is the growth in an economy resulting from changes in the age structure of a country’s population brought on by declines in fertility and mortality rates</a:t>
            </a:r>
            <a:endParaRPr lang="en-US" sz="2400" b="1" dirty="0">
              <a:solidFill>
                <a:srgbClr val="0070C0"/>
              </a:solidFill>
            </a:endParaRPr>
          </a:p>
        </p:txBody>
      </p:sp>
      <p:pic>
        <p:nvPicPr>
          <p:cNvPr id="4" name="Picture 3">
            <a:extLst>
              <a:ext uri="{FF2B5EF4-FFF2-40B4-BE49-F238E27FC236}">
                <a16:creationId xmlns:a16="http://schemas.microsoft.com/office/drawing/2014/main" id="{8E5B9A30-C834-417F-B2DB-A287E2CE7543}"/>
              </a:ext>
            </a:extLst>
          </p:cNvPr>
          <p:cNvPicPr/>
          <p:nvPr/>
        </p:nvPicPr>
        <p:blipFill rotWithShape="1">
          <a:blip r:embed="rId2"/>
          <a:srcRect l="14005" t="18519" r="36574" b="22634"/>
          <a:stretch/>
        </p:blipFill>
        <p:spPr bwMode="auto">
          <a:xfrm>
            <a:off x="79917" y="2646878"/>
            <a:ext cx="5060795" cy="3452839"/>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FD2CF86B-0381-4ABE-826F-2D79EC5A4A50}"/>
              </a:ext>
            </a:extLst>
          </p:cNvPr>
          <p:cNvPicPr/>
          <p:nvPr/>
        </p:nvPicPr>
        <p:blipFill rotWithShape="1">
          <a:blip r:embed="rId3"/>
          <a:srcRect l="14005" t="18724" r="35764" b="21399"/>
          <a:stretch/>
        </p:blipFill>
        <p:spPr bwMode="auto">
          <a:xfrm>
            <a:off x="6649612" y="2646878"/>
            <a:ext cx="5271042" cy="3618507"/>
          </a:xfrm>
          <a:prstGeom prst="rect">
            <a:avLst/>
          </a:prstGeom>
          <a:ln>
            <a:noFill/>
          </a:ln>
          <a:extLst>
            <a:ext uri="{53640926-AAD7-44D8-BBD7-CCE9431645EC}">
              <a14:shadowObscured xmlns:a14="http://schemas.microsoft.com/office/drawing/2010/main"/>
            </a:ext>
          </a:extLst>
        </p:spPr>
      </p:pic>
      <p:sp>
        <p:nvSpPr>
          <p:cNvPr id="6" name="Arrow: Right 5">
            <a:extLst>
              <a:ext uri="{FF2B5EF4-FFF2-40B4-BE49-F238E27FC236}">
                <a16:creationId xmlns:a16="http://schemas.microsoft.com/office/drawing/2014/main" id="{CD6344D3-C16A-4D9E-BF3A-5E8CD392B713}"/>
              </a:ext>
            </a:extLst>
          </p:cNvPr>
          <p:cNvSpPr/>
          <p:nvPr/>
        </p:nvSpPr>
        <p:spPr>
          <a:xfrm>
            <a:off x="5133008" y="2743200"/>
            <a:ext cx="1594624" cy="1371600"/>
          </a:xfrm>
          <a:prstGeom prst="rightArrow">
            <a:avLst/>
          </a:prstGeom>
          <a:gradFill flip="none" rotWithShape="1">
            <a:gsLst>
              <a:gs pos="0">
                <a:srgbClr val="002060">
                  <a:tint val="66000"/>
                  <a:satMod val="160000"/>
                </a:srgbClr>
              </a:gs>
              <a:gs pos="50000">
                <a:srgbClr val="002060">
                  <a:tint val="44500"/>
                  <a:satMod val="160000"/>
                </a:srgbClr>
              </a:gs>
              <a:gs pos="100000">
                <a:srgbClr val="002060">
                  <a:tint val="23500"/>
                  <a:satMod val="160000"/>
                </a:srgbClr>
              </a:gs>
            </a:gsLst>
            <a:lin ang="10800000" scaled="1"/>
            <a:tileRect/>
          </a:gra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CFE1CCE-5F28-4504-8E9C-C4046E86672F}"/>
              </a:ext>
            </a:extLst>
          </p:cNvPr>
          <p:cNvSpPr/>
          <p:nvPr/>
        </p:nvSpPr>
        <p:spPr>
          <a:xfrm>
            <a:off x="0" y="1508104"/>
            <a:ext cx="5133008" cy="400110"/>
          </a:xfrm>
          <a:prstGeom prst="rect">
            <a:avLst/>
          </a:prstGeom>
        </p:spPr>
        <p:txBody>
          <a:bodyPr wrap="none">
            <a:spAutoFit/>
          </a:bodyPr>
          <a:lstStyle/>
          <a:p>
            <a:r>
              <a:rPr lang="en-US" sz="2000" b="1" dirty="0">
                <a:solidFill>
                  <a:srgbClr val="303336"/>
                </a:solidFill>
                <a:effectLst>
                  <a:outerShdw blurRad="38100" dist="38100" dir="2700000" algn="tl">
                    <a:srgbClr val="000000">
                      <a:alpha val="43137"/>
                    </a:srgbClr>
                  </a:outerShdw>
                </a:effectLst>
                <a:latin typeface="Open Sans"/>
              </a:rPr>
              <a:t>(Dividend = a </a:t>
            </a:r>
            <a:r>
              <a:rPr lang="en-US" sz="2000" b="1" dirty="0">
                <a:effectLst>
                  <a:outerShdw blurRad="38100" dist="38100" dir="2700000" algn="tl">
                    <a:srgbClr val="000000">
                      <a:alpha val="43137"/>
                    </a:srgbClr>
                  </a:outerShdw>
                </a:effectLst>
                <a:latin typeface="Open Sans"/>
              </a:rPr>
              <a:t>resultant</a:t>
            </a:r>
            <a:r>
              <a:rPr lang="en-US" sz="2000" b="1" dirty="0">
                <a:solidFill>
                  <a:srgbClr val="303336"/>
                </a:solidFill>
                <a:effectLst>
                  <a:outerShdw blurRad="38100" dist="38100" dir="2700000" algn="tl">
                    <a:srgbClr val="000000">
                      <a:alpha val="43137"/>
                    </a:srgbClr>
                  </a:outerShdw>
                </a:effectLst>
                <a:latin typeface="Open Sans"/>
              </a:rPr>
              <a:t> return or reward)</a:t>
            </a:r>
            <a:endParaRPr lang="en-US" sz="2000" b="1" dirty="0">
              <a:effectLst>
                <a:outerShdw blurRad="38100" dist="38100" dir="2700000" algn="tl">
                  <a:srgbClr val="000000">
                    <a:alpha val="43137"/>
                  </a:srgbClr>
                </a:outerShdw>
              </a:effectLst>
            </a:endParaRPr>
          </a:p>
        </p:txBody>
      </p:sp>
      <p:sp>
        <p:nvSpPr>
          <p:cNvPr id="8" name="Arrow: Right 7">
            <a:extLst>
              <a:ext uri="{FF2B5EF4-FFF2-40B4-BE49-F238E27FC236}">
                <a16:creationId xmlns:a16="http://schemas.microsoft.com/office/drawing/2014/main" id="{0C1A619B-E235-4204-9B14-5FC0F961AF15}"/>
              </a:ext>
            </a:extLst>
          </p:cNvPr>
          <p:cNvSpPr/>
          <p:nvPr/>
        </p:nvSpPr>
        <p:spPr>
          <a:xfrm>
            <a:off x="5140712" y="5029199"/>
            <a:ext cx="1594624" cy="1371600"/>
          </a:xfrm>
          <a:prstGeom prst="rightArrow">
            <a:avLst/>
          </a:prstGeom>
          <a:gradFill flip="none" rotWithShape="1">
            <a:gsLst>
              <a:gs pos="0">
                <a:srgbClr val="002060">
                  <a:tint val="66000"/>
                  <a:satMod val="160000"/>
                </a:srgbClr>
              </a:gs>
              <a:gs pos="50000">
                <a:srgbClr val="002060">
                  <a:tint val="44500"/>
                  <a:satMod val="160000"/>
                </a:srgbClr>
              </a:gs>
              <a:gs pos="100000">
                <a:srgbClr val="002060">
                  <a:tint val="23500"/>
                  <a:satMod val="160000"/>
                </a:srgbClr>
              </a:gs>
            </a:gsLst>
            <a:lin ang="10800000" scaled="1"/>
            <a:tileRect/>
          </a:gra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642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528BC0C-AABE-4B78-A9CE-999E08B54230}"/>
              </a:ext>
            </a:extLst>
          </p:cNvPr>
          <p:cNvSpPr txBox="1"/>
          <p:nvPr/>
        </p:nvSpPr>
        <p:spPr>
          <a:xfrm>
            <a:off x="468351" y="76717"/>
            <a:ext cx="10158761" cy="707886"/>
          </a:xfrm>
          <a:prstGeom prst="rect">
            <a:avLst/>
          </a:prstGeom>
          <a:noFill/>
        </p:spPr>
        <p:txBody>
          <a:bodyPr wrap="square" rtlCol="0">
            <a:spAutoFit/>
          </a:bodyPr>
          <a:lstStyle/>
          <a:p>
            <a:r>
              <a:rPr lang="en-US" sz="4000" b="1" dirty="0">
                <a:effectLst>
                  <a:outerShdw blurRad="38100" dist="38100" dir="2700000" algn="tl">
                    <a:srgbClr val="000000">
                      <a:alpha val="43137"/>
                    </a:srgbClr>
                  </a:outerShdw>
                </a:effectLst>
              </a:rPr>
              <a:t>A Demographic Dividend is made possible by… </a:t>
            </a:r>
          </a:p>
        </p:txBody>
      </p:sp>
      <p:pic>
        <p:nvPicPr>
          <p:cNvPr id="3" name="Picture 2">
            <a:extLst>
              <a:ext uri="{FF2B5EF4-FFF2-40B4-BE49-F238E27FC236}">
                <a16:creationId xmlns:a16="http://schemas.microsoft.com/office/drawing/2014/main" id="{3333068D-1911-46F7-ADB5-C7CDA6C8EED8}"/>
              </a:ext>
            </a:extLst>
          </p:cNvPr>
          <p:cNvPicPr/>
          <p:nvPr/>
        </p:nvPicPr>
        <p:blipFill rotWithShape="1">
          <a:blip r:embed="rId2"/>
          <a:srcRect l="21760" t="18930" r="40046" b="20782"/>
          <a:stretch/>
        </p:blipFill>
        <p:spPr bwMode="auto">
          <a:xfrm>
            <a:off x="130515" y="784603"/>
            <a:ext cx="6685157" cy="543777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61151378-E890-4E67-8525-9B2ED48AA101}"/>
              </a:ext>
            </a:extLst>
          </p:cNvPr>
          <p:cNvPicPr/>
          <p:nvPr/>
        </p:nvPicPr>
        <p:blipFill rotWithShape="1">
          <a:blip r:embed="rId3"/>
          <a:srcRect l="15394" t="29013" r="37152" b="24280"/>
          <a:stretch/>
        </p:blipFill>
        <p:spPr bwMode="auto">
          <a:xfrm>
            <a:off x="7527074" y="3679902"/>
            <a:ext cx="4259766" cy="2711304"/>
          </a:xfrm>
          <a:prstGeom prst="rect">
            <a:avLst/>
          </a:prstGeom>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E4573485-F5FF-4125-AFCE-A26878DBF78A}"/>
              </a:ext>
            </a:extLst>
          </p:cNvPr>
          <p:cNvPicPr/>
          <p:nvPr/>
        </p:nvPicPr>
        <p:blipFill rotWithShape="1">
          <a:blip r:embed="rId4"/>
          <a:srcRect l="15740" t="28806" r="42130" b="21399"/>
          <a:stretch/>
        </p:blipFill>
        <p:spPr bwMode="auto">
          <a:xfrm>
            <a:off x="7527074" y="732415"/>
            <a:ext cx="4259766" cy="2947488"/>
          </a:xfrm>
          <a:prstGeom prst="rect">
            <a:avLst/>
          </a:prstGeom>
          <a:ln>
            <a:noFill/>
          </a:ln>
          <a:extLst>
            <a:ext uri="{53640926-AAD7-44D8-BBD7-CCE9431645EC}">
              <a14:shadowObscured xmlns:a14="http://schemas.microsoft.com/office/drawing/2010/main"/>
            </a:ext>
          </a:extLst>
        </p:spPr>
      </p:pic>
      <p:sp>
        <p:nvSpPr>
          <p:cNvPr id="9" name="Arrow: Right 8">
            <a:extLst>
              <a:ext uri="{FF2B5EF4-FFF2-40B4-BE49-F238E27FC236}">
                <a16:creationId xmlns:a16="http://schemas.microsoft.com/office/drawing/2014/main" id="{B6D72685-F8B4-43B4-89D3-601FF9EC6120}"/>
              </a:ext>
            </a:extLst>
          </p:cNvPr>
          <p:cNvSpPr/>
          <p:nvPr/>
        </p:nvSpPr>
        <p:spPr>
          <a:xfrm rot="1515193">
            <a:off x="5716072" y="971795"/>
            <a:ext cx="1594624" cy="1371600"/>
          </a:xfrm>
          <a:prstGeom prst="rightArrow">
            <a:avLst/>
          </a:prstGeom>
          <a:solidFill>
            <a:srgbClr val="336699"/>
          </a:solidFill>
          <a:ln w="57150">
            <a:solidFill>
              <a:schemeClr val="accent6">
                <a:lumMod val="75000"/>
              </a:schemeClr>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0F2BC25B-9259-4CCD-85C8-D686E2A478AD}"/>
              </a:ext>
            </a:extLst>
          </p:cNvPr>
          <p:cNvSpPr/>
          <p:nvPr/>
        </p:nvSpPr>
        <p:spPr>
          <a:xfrm>
            <a:off x="5305820" y="5206706"/>
            <a:ext cx="2066275" cy="954107"/>
          </a:xfrm>
          <a:prstGeom prst="rect">
            <a:avLst/>
          </a:prstGeom>
        </p:spPr>
        <p:txBody>
          <a:bodyPr wrap="square">
            <a:spAutoFit/>
          </a:bodyPr>
          <a:lstStyle/>
          <a:p>
            <a:pPr algn="ctr"/>
            <a:r>
              <a:rPr lang="en-US" b="1" dirty="0"/>
              <a:t>Demographic Dividend Explained  </a:t>
            </a:r>
          </a:p>
          <a:p>
            <a:pPr algn="ctr"/>
            <a:r>
              <a:rPr lang="en-US" sz="2000" b="1" dirty="0">
                <a:hlinkClick r:id="rId5"/>
              </a:rPr>
              <a:t>HERE</a:t>
            </a:r>
            <a:endParaRPr lang="en-US" sz="2000" b="1" dirty="0"/>
          </a:p>
        </p:txBody>
      </p:sp>
    </p:spTree>
    <p:extLst>
      <p:ext uri="{BB962C8B-B14F-4D97-AF65-F5344CB8AC3E}">
        <p14:creationId xmlns:p14="http://schemas.microsoft.com/office/powerpoint/2010/main" val="3975604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CFA065A-F1A7-4C10-B238-9245C3676350}"/>
              </a:ext>
            </a:extLst>
          </p:cNvPr>
          <p:cNvSpPr txBox="1"/>
          <p:nvPr/>
        </p:nvSpPr>
        <p:spPr>
          <a:xfrm>
            <a:off x="876793" y="83128"/>
            <a:ext cx="10770921" cy="5940088"/>
          </a:xfrm>
          <a:prstGeom prst="rect">
            <a:avLst/>
          </a:prstGeom>
          <a:noFill/>
        </p:spPr>
        <p:txBody>
          <a:bodyPr wrap="square" rtlCol="0">
            <a:spAutoFit/>
          </a:bodyPr>
          <a:lstStyle/>
          <a:p>
            <a:r>
              <a:rPr lang="en-US" sz="3600" b="1" dirty="0"/>
              <a:t>Completion of secondary schooling by women and girls:</a:t>
            </a:r>
          </a:p>
          <a:p>
            <a:endParaRPr lang="en-US" sz="3200" b="1" dirty="0"/>
          </a:p>
          <a:p>
            <a:pPr marL="1028700" lvl="1" indent="-571500">
              <a:buClr>
                <a:schemeClr val="accent3">
                  <a:lumMod val="75000"/>
                </a:schemeClr>
              </a:buClr>
              <a:buFont typeface="Wingdings" panose="05000000000000000000" pitchFamily="2" charset="2"/>
              <a:buChar char="§"/>
            </a:pPr>
            <a:r>
              <a:rPr lang="en-US" sz="3200" b="1" dirty="0">
                <a:solidFill>
                  <a:schemeClr val="accent3">
                    <a:lumMod val="75000"/>
                  </a:schemeClr>
                </a:solidFill>
              </a:rPr>
              <a:t>Reduces fertility by more than half, </a:t>
            </a:r>
          </a:p>
          <a:p>
            <a:pPr marL="1028700" lvl="1" indent="-571500">
              <a:buClr>
                <a:schemeClr val="accent3">
                  <a:lumMod val="75000"/>
                </a:schemeClr>
              </a:buClr>
              <a:buFont typeface="Wingdings" panose="05000000000000000000" pitchFamily="2" charset="2"/>
              <a:buChar char="§"/>
            </a:pPr>
            <a:endParaRPr lang="en-US" sz="2000" b="1" dirty="0">
              <a:solidFill>
                <a:schemeClr val="accent3">
                  <a:lumMod val="75000"/>
                </a:schemeClr>
              </a:solidFill>
            </a:endParaRPr>
          </a:p>
          <a:p>
            <a:pPr marL="1028700" lvl="1" indent="-571500">
              <a:buClr>
                <a:schemeClr val="accent3">
                  <a:lumMod val="75000"/>
                </a:schemeClr>
              </a:buClr>
              <a:buFont typeface="Wingdings" panose="05000000000000000000" pitchFamily="2" charset="2"/>
              <a:buChar char="§"/>
            </a:pPr>
            <a:r>
              <a:rPr lang="en-US" sz="3200" b="1" dirty="0">
                <a:solidFill>
                  <a:schemeClr val="accent3">
                    <a:lumMod val="75000"/>
                  </a:schemeClr>
                </a:solidFill>
              </a:rPr>
              <a:t>Lowers their dependency on men while reducing vulnerability to abuse, </a:t>
            </a:r>
          </a:p>
          <a:p>
            <a:pPr marL="1028700" lvl="1" indent="-571500">
              <a:buClr>
                <a:schemeClr val="accent3">
                  <a:lumMod val="75000"/>
                </a:schemeClr>
              </a:buClr>
              <a:buFont typeface="Wingdings" panose="05000000000000000000" pitchFamily="2" charset="2"/>
              <a:buChar char="§"/>
            </a:pPr>
            <a:endParaRPr lang="en-US" sz="2000" b="1" dirty="0">
              <a:solidFill>
                <a:schemeClr val="accent3">
                  <a:lumMod val="75000"/>
                </a:schemeClr>
              </a:solidFill>
            </a:endParaRPr>
          </a:p>
          <a:p>
            <a:pPr marL="1028700" lvl="1" indent="-571500">
              <a:buClr>
                <a:schemeClr val="accent3">
                  <a:lumMod val="75000"/>
                </a:schemeClr>
              </a:buClr>
              <a:buFont typeface="Wingdings" panose="05000000000000000000" pitchFamily="2" charset="2"/>
              <a:buChar char="§"/>
            </a:pPr>
            <a:r>
              <a:rPr lang="en-US" sz="3200" b="1" dirty="0">
                <a:solidFill>
                  <a:schemeClr val="accent3">
                    <a:lumMod val="75000"/>
                  </a:schemeClr>
                </a:solidFill>
              </a:rPr>
              <a:t>Prevents poverty and misery for the unborn, </a:t>
            </a:r>
          </a:p>
          <a:p>
            <a:pPr marL="1028700" lvl="1" indent="-571500">
              <a:buClr>
                <a:schemeClr val="accent3">
                  <a:lumMod val="75000"/>
                </a:schemeClr>
              </a:buClr>
              <a:buFont typeface="Wingdings" panose="05000000000000000000" pitchFamily="2" charset="2"/>
              <a:buChar char="§"/>
            </a:pPr>
            <a:endParaRPr lang="en-US" sz="2000" b="1" dirty="0">
              <a:solidFill>
                <a:schemeClr val="accent3">
                  <a:lumMod val="75000"/>
                </a:schemeClr>
              </a:solidFill>
            </a:endParaRPr>
          </a:p>
          <a:p>
            <a:pPr marL="1028700" lvl="1" indent="-571500">
              <a:buClr>
                <a:schemeClr val="accent3">
                  <a:lumMod val="75000"/>
                </a:schemeClr>
              </a:buClr>
              <a:buFont typeface="Wingdings" panose="05000000000000000000" pitchFamily="2" charset="2"/>
              <a:buChar char="§"/>
            </a:pPr>
            <a:r>
              <a:rPr lang="en-US" sz="3200" b="1" dirty="0">
                <a:solidFill>
                  <a:schemeClr val="accent3">
                    <a:lumMod val="75000"/>
                  </a:schemeClr>
                </a:solidFill>
              </a:rPr>
              <a:t>Accelerates economic development,</a:t>
            </a:r>
          </a:p>
          <a:p>
            <a:pPr marL="1028700" lvl="1" indent="-571500">
              <a:buClr>
                <a:schemeClr val="accent3">
                  <a:lumMod val="75000"/>
                </a:schemeClr>
              </a:buClr>
              <a:buFont typeface="Wingdings" panose="05000000000000000000" pitchFamily="2" charset="2"/>
              <a:buChar char="§"/>
            </a:pPr>
            <a:endParaRPr lang="en-US" sz="2000" b="1" dirty="0">
              <a:solidFill>
                <a:schemeClr val="accent3">
                  <a:lumMod val="75000"/>
                </a:schemeClr>
              </a:solidFill>
            </a:endParaRPr>
          </a:p>
          <a:p>
            <a:pPr marL="1028700" lvl="1" indent="-571500">
              <a:buClr>
                <a:schemeClr val="accent3">
                  <a:lumMod val="75000"/>
                </a:schemeClr>
              </a:buClr>
              <a:buFont typeface="Wingdings" panose="05000000000000000000" pitchFamily="2" charset="2"/>
              <a:buChar char="§"/>
            </a:pPr>
            <a:r>
              <a:rPr lang="en-US" sz="3200" b="1" dirty="0">
                <a:solidFill>
                  <a:schemeClr val="accent3">
                    <a:lumMod val="75000"/>
                  </a:schemeClr>
                </a:solidFill>
              </a:rPr>
              <a:t>Is a catalyst for rapid societal transformation</a:t>
            </a:r>
            <a:r>
              <a:rPr lang="en-US" sz="3600" b="1" dirty="0"/>
              <a:t>. </a:t>
            </a:r>
          </a:p>
        </p:txBody>
      </p:sp>
    </p:spTree>
    <p:extLst>
      <p:ext uri="{BB962C8B-B14F-4D97-AF65-F5344CB8AC3E}">
        <p14:creationId xmlns:p14="http://schemas.microsoft.com/office/powerpoint/2010/main" val="219997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xplosion: 14 Points 7">
            <a:extLst>
              <a:ext uri="{FF2B5EF4-FFF2-40B4-BE49-F238E27FC236}">
                <a16:creationId xmlns:a16="http://schemas.microsoft.com/office/drawing/2014/main" id="{F0CB9F9A-54D9-40C0-8368-ADFEA1BD3451}"/>
              </a:ext>
            </a:extLst>
          </p:cNvPr>
          <p:cNvSpPr/>
          <p:nvPr/>
        </p:nvSpPr>
        <p:spPr>
          <a:xfrm>
            <a:off x="-167268" y="4783873"/>
            <a:ext cx="3206596" cy="1784195"/>
          </a:xfrm>
          <a:prstGeom prst="irregularSeal2">
            <a:avLst/>
          </a:prstGeom>
          <a:solidFill>
            <a:srgbClr val="FFFF99"/>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BB24EAA7-4EFC-4972-9FBD-CC44A7C3591A}"/>
              </a:ext>
            </a:extLst>
          </p:cNvPr>
          <p:cNvSpPr/>
          <p:nvPr/>
        </p:nvSpPr>
        <p:spPr>
          <a:xfrm>
            <a:off x="304800" y="974649"/>
            <a:ext cx="2734528" cy="4067426"/>
          </a:xfrm>
          <a:prstGeom prst="ellipse">
            <a:avLst/>
          </a:prstGeom>
          <a:solidFill>
            <a:srgbClr val="FFFF99"/>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65DF3B1-AE27-443C-8B7F-FE53E422D320}"/>
              </a:ext>
            </a:extLst>
          </p:cNvPr>
          <p:cNvPicPr>
            <a:picLocks noChangeAspect="1"/>
          </p:cNvPicPr>
          <p:nvPr/>
        </p:nvPicPr>
        <p:blipFill>
          <a:blip r:embed="rId2"/>
          <a:stretch>
            <a:fillRect/>
          </a:stretch>
        </p:blipFill>
        <p:spPr>
          <a:xfrm>
            <a:off x="3039328" y="1353848"/>
            <a:ext cx="8847872" cy="4976928"/>
          </a:xfrm>
          <a:prstGeom prst="rect">
            <a:avLst/>
          </a:prstGeom>
        </p:spPr>
      </p:pic>
      <p:sp>
        <p:nvSpPr>
          <p:cNvPr id="3" name="Rectangle 2">
            <a:extLst>
              <a:ext uri="{FF2B5EF4-FFF2-40B4-BE49-F238E27FC236}">
                <a16:creationId xmlns:a16="http://schemas.microsoft.com/office/drawing/2014/main" id="{E90B1D1B-7495-4C3D-B088-795FC7F16FC6}"/>
              </a:ext>
            </a:extLst>
          </p:cNvPr>
          <p:cNvSpPr/>
          <p:nvPr/>
        </p:nvSpPr>
        <p:spPr>
          <a:xfrm>
            <a:off x="438614" y="139611"/>
            <a:ext cx="10980235" cy="646331"/>
          </a:xfrm>
          <a:prstGeom prst="rect">
            <a:avLst/>
          </a:prstGeom>
        </p:spPr>
        <p:txBody>
          <a:bodyPr wrap="square">
            <a:spAutoFit/>
          </a:bodyPr>
          <a:lstStyle/>
          <a:p>
            <a:r>
              <a:rPr lang="en-US" dirty="0" err="1">
                <a:solidFill>
                  <a:srgbClr val="1D2121"/>
                </a:solidFill>
                <a:latin typeface="Rubik"/>
              </a:rPr>
              <a:t>Geba</a:t>
            </a:r>
            <a:r>
              <a:rPr lang="en-US" dirty="0">
                <a:solidFill>
                  <a:srgbClr val="1D2121"/>
                </a:solidFill>
                <a:latin typeface="Rubik"/>
              </a:rPr>
              <a:t> </a:t>
            </a:r>
            <a:r>
              <a:rPr lang="en-US" dirty="0" err="1">
                <a:solidFill>
                  <a:srgbClr val="1D2121"/>
                </a:solidFill>
                <a:latin typeface="Rubik"/>
              </a:rPr>
              <a:t>Robi</a:t>
            </a:r>
            <a:r>
              <a:rPr lang="en-US" dirty="0">
                <a:solidFill>
                  <a:srgbClr val="1D2121"/>
                </a:solidFill>
                <a:latin typeface="Rubik"/>
              </a:rPr>
              <a:t> : Is a small rural village of nearly 5,600 in  western Ethiopia. </a:t>
            </a:r>
            <a:r>
              <a:rPr lang="en-US" dirty="0" err="1"/>
              <a:t>Obaansi</a:t>
            </a:r>
            <a:r>
              <a:rPr lang="en-US" dirty="0"/>
              <a:t> (18) the oldest of her parents’ eight children grew up there and is the first to go to high school. High school is 10km away.</a:t>
            </a:r>
          </a:p>
        </p:txBody>
      </p:sp>
      <p:sp>
        <p:nvSpPr>
          <p:cNvPr id="4" name="Rectangle 3">
            <a:extLst>
              <a:ext uri="{FF2B5EF4-FFF2-40B4-BE49-F238E27FC236}">
                <a16:creationId xmlns:a16="http://schemas.microsoft.com/office/drawing/2014/main" id="{41E3096C-1CD3-410E-99C3-782F8D1E883A}"/>
              </a:ext>
            </a:extLst>
          </p:cNvPr>
          <p:cNvSpPr/>
          <p:nvPr/>
        </p:nvSpPr>
        <p:spPr>
          <a:xfrm>
            <a:off x="438615" y="707517"/>
            <a:ext cx="6912212" cy="369332"/>
          </a:xfrm>
          <a:prstGeom prst="rect">
            <a:avLst/>
          </a:prstGeom>
        </p:spPr>
        <p:txBody>
          <a:bodyPr wrap="square">
            <a:spAutoFit/>
          </a:bodyPr>
          <a:lstStyle/>
          <a:p>
            <a:r>
              <a:rPr lang="en-US" dirty="0">
                <a:hlinkClick r:id="rId3"/>
              </a:rPr>
              <a:t>https://www.righttoplayusa.org/en/stories/new-generation-new-hope/</a:t>
            </a:r>
            <a:endParaRPr lang="en-US" dirty="0"/>
          </a:p>
        </p:txBody>
      </p:sp>
      <p:pic>
        <p:nvPicPr>
          <p:cNvPr id="5" name="Picture 4" descr="Obaansi - Ethiopia Story - Photo 2">
            <a:extLst>
              <a:ext uri="{FF2B5EF4-FFF2-40B4-BE49-F238E27FC236}">
                <a16:creationId xmlns:a16="http://schemas.microsoft.com/office/drawing/2014/main" id="{2A193D7A-1BCB-4FCF-BAF2-5B9710B9BB69}"/>
              </a:ext>
            </a:extLst>
          </p:cNvPr>
          <p:cNvPicPr/>
          <p:nvPr/>
        </p:nvPicPr>
        <p:blipFill rotWithShape="1">
          <a:blip r:embed="rId4">
            <a:extLst>
              <a:ext uri="{28A0092B-C50C-407E-A947-70E740481C1C}">
                <a14:useLocalDpi xmlns:a14="http://schemas.microsoft.com/office/drawing/2010/main" val="0"/>
              </a:ext>
            </a:extLst>
          </a:blip>
          <a:srcRect l="55288" t="1795" r="8814" b="20513"/>
          <a:stretch/>
        </p:blipFill>
        <p:spPr bwMode="auto">
          <a:xfrm>
            <a:off x="579863" y="1630847"/>
            <a:ext cx="2133600" cy="2886075"/>
          </a:xfrm>
          <a:prstGeom prst="rect">
            <a:avLst/>
          </a:prstGeom>
          <a:noFill/>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E2013351-0957-4930-9C3C-14852503D960}"/>
              </a:ext>
            </a:extLst>
          </p:cNvPr>
          <p:cNvSpPr/>
          <p:nvPr/>
        </p:nvSpPr>
        <p:spPr>
          <a:xfrm>
            <a:off x="448461" y="4915138"/>
            <a:ext cx="2843561" cy="1477328"/>
          </a:xfrm>
          <a:prstGeom prst="rect">
            <a:avLst/>
          </a:prstGeom>
        </p:spPr>
        <p:txBody>
          <a:bodyPr wrap="square">
            <a:spAutoFit/>
          </a:bodyPr>
          <a:lstStyle/>
          <a:p>
            <a:r>
              <a:rPr lang="en-US" b="1" dirty="0">
                <a:solidFill>
                  <a:srgbClr val="1D2121"/>
                </a:solidFill>
                <a:latin typeface="Rubik"/>
              </a:rPr>
              <a:t>When she was just fourteen, a man in the community asked her father’s permission to marry her.</a:t>
            </a:r>
            <a:endParaRPr lang="en-US" b="1" dirty="0"/>
          </a:p>
        </p:txBody>
      </p:sp>
    </p:spTree>
    <p:extLst>
      <p:ext uri="{BB962C8B-B14F-4D97-AF65-F5344CB8AC3E}">
        <p14:creationId xmlns:p14="http://schemas.microsoft.com/office/powerpoint/2010/main" val="19674811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C2485FE-E596-4471-B277-4DAA74D25664}"/>
              </a:ext>
            </a:extLst>
          </p:cNvPr>
          <p:cNvPicPr>
            <a:picLocks noChangeAspect="1"/>
          </p:cNvPicPr>
          <p:nvPr/>
        </p:nvPicPr>
        <p:blipFill>
          <a:blip r:embed="rId2"/>
          <a:stretch>
            <a:fillRect/>
          </a:stretch>
        </p:blipFill>
        <p:spPr>
          <a:xfrm>
            <a:off x="2740151" y="1840674"/>
            <a:ext cx="7620000" cy="4286250"/>
          </a:xfrm>
          <a:prstGeom prst="rect">
            <a:avLst/>
          </a:prstGeom>
        </p:spPr>
      </p:pic>
      <p:sp>
        <p:nvSpPr>
          <p:cNvPr id="4" name="Rectangle 3">
            <a:extLst>
              <a:ext uri="{FF2B5EF4-FFF2-40B4-BE49-F238E27FC236}">
                <a16:creationId xmlns:a16="http://schemas.microsoft.com/office/drawing/2014/main" id="{59D0E1AF-44D8-43A7-906E-2C6E1B4022BC}"/>
              </a:ext>
            </a:extLst>
          </p:cNvPr>
          <p:cNvSpPr/>
          <p:nvPr/>
        </p:nvSpPr>
        <p:spPr>
          <a:xfrm>
            <a:off x="730152" y="397606"/>
            <a:ext cx="2259980" cy="2862322"/>
          </a:xfrm>
          <a:prstGeom prst="rect">
            <a:avLst/>
          </a:prstGeom>
          <a:solidFill>
            <a:srgbClr val="FFFF99"/>
          </a:solidFill>
        </p:spPr>
        <p:txBody>
          <a:bodyPr wrap="square">
            <a:spAutoFit/>
          </a:bodyPr>
          <a:lstStyle/>
          <a:p>
            <a:r>
              <a:rPr lang="en-US" b="1" dirty="0" err="1">
                <a:solidFill>
                  <a:srgbClr val="1D2121"/>
                </a:solidFill>
                <a:latin typeface="Rubik"/>
              </a:rPr>
              <a:t>Obaansi’s</a:t>
            </a:r>
            <a:r>
              <a:rPr lang="en-US" b="1" dirty="0">
                <a:solidFill>
                  <a:srgbClr val="1D2121"/>
                </a:solidFill>
                <a:latin typeface="Rubik"/>
              </a:rPr>
              <a:t> father, was aware of the problems of his daughter getting married that young, thanks to an awareness campaign by Right To Play working with local organizations</a:t>
            </a:r>
            <a:endParaRPr lang="en-US" b="1" dirty="0"/>
          </a:p>
        </p:txBody>
      </p:sp>
      <p:sp>
        <p:nvSpPr>
          <p:cNvPr id="5" name="Rectangle 4">
            <a:extLst>
              <a:ext uri="{FF2B5EF4-FFF2-40B4-BE49-F238E27FC236}">
                <a16:creationId xmlns:a16="http://schemas.microsoft.com/office/drawing/2014/main" id="{512EACF3-C9DF-406C-A3B9-9C3E6BD78CCD}"/>
              </a:ext>
            </a:extLst>
          </p:cNvPr>
          <p:cNvSpPr/>
          <p:nvPr/>
        </p:nvSpPr>
        <p:spPr>
          <a:xfrm>
            <a:off x="3381144" y="116317"/>
            <a:ext cx="8595266" cy="1938992"/>
          </a:xfrm>
          <a:prstGeom prst="rect">
            <a:avLst/>
          </a:prstGeom>
        </p:spPr>
        <p:txBody>
          <a:bodyPr wrap="square">
            <a:spAutoFit/>
          </a:bodyPr>
          <a:lstStyle/>
          <a:p>
            <a:r>
              <a:rPr lang="en-US" sz="2400" dirty="0">
                <a:solidFill>
                  <a:srgbClr val="1D2121"/>
                </a:solidFill>
                <a:latin typeface="Rubik"/>
              </a:rPr>
              <a:t>“ Like many other families in Ethiopia, [her parents] made the brave choice to resist a harmful tradition like child marriage for the sake of their daughter. Not only has </a:t>
            </a:r>
            <a:r>
              <a:rPr lang="en-US" sz="2400" dirty="0" err="1">
                <a:solidFill>
                  <a:srgbClr val="1D2121"/>
                </a:solidFill>
                <a:latin typeface="Rubik"/>
              </a:rPr>
              <a:t>Obaansi</a:t>
            </a:r>
            <a:r>
              <a:rPr lang="en-US" sz="2400" dirty="0">
                <a:solidFill>
                  <a:srgbClr val="1D2121"/>
                </a:solidFill>
                <a:latin typeface="Rubik"/>
              </a:rPr>
              <a:t> benefitted, but all the rest of the children in the village benefit too thanks to her work tutoring them.”</a:t>
            </a:r>
            <a:endParaRPr lang="en-US" sz="2400" dirty="0"/>
          </a:p>
        </p:txBody>
      </p:sp>
      <p:sp>
        <p:nvSpPr>
          <p:cNvPr id="8" name="Explosion: 14 Points 7">
            <a:extLst>
              <a:ext uri="{FF2B5EF4-FFF2-40B4-BE49-F238E27FC236}">
                <a16:creationId xmlns:a16="http://schemas.microsoft.com/office/drawing/2014/main" id="{5F3B32D5-4B74-4A30-B12A-3A9287D2A85E}"/>
              </a:ext>
            </a:extLst>
          </p:cNvPr>
          <p:cNvSpPr/>
          <p:nvPr/>
        </p:nvSpPr>
        <p:spPr>
          <a:xfrm rot="16779536">
            <a:off x="8687439" y="1743989"/>
            <a:ext cx="3345422" cy="3987362"/>
          </a:xfrm>
          <a:prstGeom prst="irregularSeal2">
            <a:avLst/>
          </a:prstGeom>
          <a:solidFill>
            <a:srgbClr val="FFFF99"/>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3DB5C96-ECD8-40D7-97ED-61EC94E3BFFD}"/>
              </a:ext>
            </a:extLst>
          </p:cNvPr>
          <p:cNvSpPr/>
          <p:nvPr/>
        </p:nvSpPr>
        <p:spPr>
          <a:xfrm>
            <a:off x="9451849" y="2815994"/>
            <a:ext cx="2286000" cy="1754326"/>
          </a:xfrm>
          <a:prstGeom prst="rect">
            <a:avLst/>
          </a:prstGeom>
        </p:spPr>
        <p:txBody>
          <a:bodyPr wrap="square">
            <a:spAutoFit/>
          </a:bodyPr>
          <a:lstStyle/>
          <a:p>
            <a:r>
              <a:rPr lang="en-US" b="1" dirty="0">
                <a:solidFill>
                  <a:srgbClr val="1D2121"/>
                </a:solidFill>
                <a:latin typeface="Rubik"/>
              </a:rPr>
              <a:t>“… she’s not even done high school but through her teaching she is transforming future generations in her hometown.”</a:t>
            </a:r>
            <a:endParaRPr lang="en-US" b="1" dirty="0"/>
          </a:p>
        </p:txBody>
      </p:sp>
      <p:sp>
        <p:nvSpPr>
          <p:cNvPr id="9" name="Rectangle 8">
            <a:extLst>
              <a:ext uri="{FF2B5EF4-FFF2-40B4-BE49-F238E27FC236}">
                <a16:creationId xmlns:a16="http://schemas.microsoft.com/office/drawing/2014/main" id="{9E3EA45E-3742-4362-B28A-686655161DA3}"/>
              </a:ext>
            </a:extLst>
          </p:cNvPr>
          <p:cNvSpPr/>
          <p:nvPr/>
        </p:nvSpPr>
        <p:spPr>
          <a:xfrm>
            <a:off x="3303233" y="6085891"/>
            <a:ext cx="6912212" cy="307777"/>
          </a:xfrm>
          <a:prstGeom prst="rect">
            <a:avLst/>
          </a:prstGeom>
        </p:spPr>
        <p:txBody>
          <a:bodyPr wrap="square">
            <a:spAutoFit/>
          </a:bodyPr>
          <a:lstStyle/>
          <a:p>
            <a:r>
              <a:rPr lang="en-US" sz="1400" dirty="0">
                <a:hlinkClick r:id="rId3"/>
              </a:rPr>
              <a:t>Source: https://www.righttoplayusa.org/en/stories/new-generation-new-hope/</a:t>
            </a:r>
            <a:endParaRPr lang="en-US" sz="1400" dirty="0"/>
          </a:p>
        </p:txBody>
      </p:sp>
      <p:sp>
        <p:nvSpPr>
          <p:cNvPr id="3" name="Explosion: 14 Points 2">
            <a:extLst>
              <a:ext uri="{FF2B5EF4-FFF2-40B4-BE49-F238E27FC236}">
                <a16:creationId xmlns:a16="http://schemas.microsoft.com/office/drawing/2014/main" id="{82FCE889-3560-4D32-915B-7F965391B074}"/>
              </a:ext>
            </a:extLst>
          </p:cNvPr>
          <p:cNvSpPr/>
          <p:nvPr/>
        </p:nvSpPr>
        <p:spPr>
          <a:xfrm rot="16779536">
            <a:off x="56037" y="91032"/>
            <a:ext cx="3552413" cy="3475470"/>
          </a:xfrm>
          <a:prstGeom prst="irregularSeal2">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7731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002DC0-4B1F-46D7-B1A5-AFCE90C2C5E5}"/>
              </a:ext>
            </a:extLst>
          </p:cNvPr>
          <p:cNvSpPr/>
          <p:nvPr/>
        </p:nvSpPr>
        <p:spPr>
          <a:xfrm>
            <a:off x="8496704" y="3429000"/>
            <a:ext cx="2409634" cy="1323439"/>
          </a:xfrm>
          <a:prstGeom prst="rect">
            <a:avLst/>
          </a:prstGeom>
        </p:spPr>
        <p:txBody>
          <a:bodyPr wrap="none">
            <a:spAutoFit/>
          </a:bodyPr>
          <a:lstStyle/>
          <a:p>
            <a:r>
              <a:rPr lang="en-US" sz="8000" b="1" dirty="0">
                <a:hlinkClick r:id="rId2"/>
              </a:rPr>
              <a:t>HERE</a:t>
            </a:r>
            <a:endParaRPr lang="en-US" sz="8000" b="1" dirty="0"/>
          </a:p>
        </p:txBody>
      </p:sp>
      <p:sp>
        <p:nvSpPr>
          <p:cNvPr id="3" name="TextBox 2">
            <a:extLst>
              <a:ext uri="{FF2B5EF4-FFF2-40B4-BE49-F238E27FC236}">
                <a16:creationId xmlns:a16="http://schemas.microsoft.com/office/drawing/2014/main" id="{30C70F22-306A-4369-9A16-CD5AD7144726}"/>
              </a:ext>
            </a:extLst>
          </p:cNvPr>
          <p:cNvSpPr txBox="1"/>
          <p:nvPr/>
        </p:nvSpPr>
        <p:spPr>
          <a:xfrm>
            <a:off x="334537" y="141590"/>
            <a:ext cx="6445404" cy="1938992"/>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6000" b="1" u="sng" dirty="0"/>
              <a:t>Ethiopia: Summary demographics</a:t>
            </a:r>
          </a:p>
        </p:txBody>
      </p:sp>
      <p:sp>
        <p:nvSpPr>
          <p:cNvPr id="5" name="Rectangle 4">
            <a:extLst>
              <a:ext uri="{FF2B5EF4-FFF2-40B4-BE49-F238E27FC236}">
                <a16:creationId xmlns:a16="http://schemas.microsoft.com/office/drawing/2014/main" id="{8B7C8949-BCD5-4E6C-99AE-34D2ED7C8759}"/>
              </a:ext>
            </a:extLst>
          </p:cNvPr>
          <p:cNvSpPr/>
          <p:nvPr/>
        </p:nvSpPr>
        <p:spPr>
          <a:xfrm>
            <a:off x="6504879" y="1916025"/>
            <a:ext cx="5687121" cy="1754326"/>
          </a:xfrm>
          <a:prstGeom prst="rect">
            <a:avLst/>
          </a:prstGeom>
        </p:spPr>
        <p:txBody>
          <a:bodyPr wrap="square">
            <a:spAutoFit/>
          </a:bodyPr>
          <a:lstStyle/>
          <a:p>
            <a:pPr algn="ctr"/>
            <a:r>
              <a:rPr lang="en-US" sz="5400" b="1" dirty="0">
                <a:effectLst>
                  <a:outerShdw blurRad="38100" dist="38100" dir="2700000" algn="tl">
                    <a:srgbClr val="000000">
                      <a:alpha val="43137"/>
                    </a:srgbClr>
                  </a:outerShdw>
                </a:effectLst>
              </a:rPr>
              <a:t>Population Density</a:t>
            </a:r>
          </a:p>
          <a:p>
            <a:pPr algn="ctr"/>
            <a:r>
              <a:rPr lang="en-US" sz="5400" b="1" dirty="0">
                <a:effectLst>
                  <a:outerShdw blurRad="38100" dist="38100" dir="2700000" algn="tl">
                    <a:srgbClr val="000000">
                      <a:alpha val="43137"/>
                    </a:srgbClr>
                  </a:outerShdw>
                </a:effectLst>
              </a:rPr>
              <a:t>2007</a:t>
            </a:r>
          </a:p>
        </p:txBody>
      </p:sp>
      <p:sp>
        <p:nvSpPr>
          <p:cNvPr id="6" name="Rectangle 5">
            <a:extLst>
              <a:ext uri="{FF2B5EF4-FFF2-40B4-BE49-F238E27FC236}">
                <a16:creationId xmlns:a16="http://schemas.microsoft.com/office/drawing/2014/main" id="{EB156131-EAAD-4964-AC2E-8D56E51A7CD2}"/>
              </a:ext>
            </a:extLst>
          </p:cNvPr>
          <p:cNvSpPr/>
          <p:nvPr/>
        </p:nvSpPr>
        <p:spPr>
          <a:xfrm>
            <a:off x="128239" y="2936557"/>
            <a:ext cx="6252118" cy="2308324"/>
          </a:xfrm>
          <a:prstGeom prst="rect">
            <a:avLst/>
          </a:prstGeom>
        </p:spPr>
        <p:txBody>
          <a:bodyPr wrap="square">
            <a:spAutoFit/>
          </a:bodyPr>
          <a:lstStyle/>
          <a:p>
            <a:pPr algn="ctr"/>
            <a:r>
              <a:rPr lang="en-US" sz="4800" b="1" dirty="0">
                <a:effectLst>
                  <a:outerShdw blurRad="38100" dist="38100" dir="2700000" algn="tl">
                    <a:srgbClr val="000000">
                      <a:alpha val="43137"/>
                    </a:srgbClr>
                  </a:outerShdw>
                </a:effectLst>
              </a:rPr>
              <a:t>Demography and Health  Indicators</a:t>
            </a:r>
          </a:p>
          <a:p>
            <a:pPr algn="ctr"/>
            <a:r>
              <a:rPr lang="en-US" sz="4800" b="1" dirty="0">
                <a:effectLst>
                  <a:outerShdw blurRad="38100" dist="38100" dir="2700000" algn="tl">
                    <a:srgbClr val="000000">
                      <a:alpha val="43137"/>
                    </a:srgbClr>
                  </a:outerShdw>
                </a:effectLst>
              </a:rPr>
              <a:t>2000, 2005, 2011, 2016</a:t>
            </a:r>
          </a:p>
        </p:txBody>
      </p:sp>
      <p:sp>
        <p:nvSpPr>
          <p:cNvPr id="7" name="Rectangle 6">
            <a:extLst>
              <a:ext uri="{FF2B5EF4-FFF2-40B4-BE49-F238E27FC236}">
                <a16:creationId xmlns:a16="http://schemas.microsoft.com/office/drawing/2014/main" id="{BE2D71EB-DACD-408F-81B6-5262E9B206DB}"/>
              </a:ext>
            </a:extLst>
          </p:cNvPr>
          <p:cNvSpPr/>
          <p:nvPr/>
        </p:nvSpPr>
        <p:spPr>
          <a:xfrm>
            <a:off x="1887828" y="4971069"/>
            <a:ext cx="2409634" cy="1323439"/>
          </a:xfrm>
          <a:prstGeom prst="rect">
            <a:avLst/>
          </a:prstGeom>
        </p:spPr>
        <p:txBody>
          <a:bodyPr wrap="none">
            <a:spAutoFit/>
          </a:bodyPr>
          <a:lstStyle/>
          <a:p>
            <a:r>
              <a:rPr lang="en-US" sz="8000" b="1" dirty="0">
                <a:hlinkClick r:id="rId3"/>
              </a:rPr>
              <a:t>HERE</a:t>
            </a:r>
            <a:endParaRPr lang="en-US" sz="8000" b="1" dirty="0"/>
          </a:p>
        </p:txBody>
      </p:sp>
    </p:spTree>
    <p:extLst>
      <p:ext uri="{BB962C8B-B14F-4D97-AF65-F5344CB8AC3E}">
        <p14:creationId xmlns:p14="http://schemas.microsoft.com/office/powerpoint/2010/main" val="12197295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12F2D6-0B79-4663-BB9D-7D22A32F9383}"/>
              </a:ext>
            </a:extLst>
          </p:cNvPr>
          <p:cNvSpPr txBox="1"/>
          <p:nvPr/>
        </p:nvSpPr>
        <p:spPr>
          <a:xfrm>
            <a:off x="2475876" y="2451358"/>
            <a:ext cx="7540051" cy="3416320"/>
          </a:xfrm>
          <a:prstGeom prst="rect">
            <a:avLst/>
          </a:prstGeom>
          <a:solidFill>
            <a:schemeClr val="accent2">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7200" b="1" i="1" u="sng" dirty="0"/>
              <a:t>Sanitation</a:t>
            </a:r>
            <a:r>
              <a:rPr lang="en-US" sz="7200" b="1" dirty="0"/>
              <a:t> and Access to Clean Water</a:t>
            </a:r>
          </a:p>
        </p:txBody>
      </p:sp>
      <p:sp>
        <p:nvSpPr>
          <p:cNvPr id="3" name="TextBox 2">
            <a:extLst>
              <a:ext uri="{FF2B5EF4-FFF2-40B4-BE49-F238E27FC236}">
                <a16:creationId xmlns:a16="http://schemas.microsoft.com/office/drawing/2014/main" id="{BFBF9DD5-67AF-4161-A840-748174FF8B68}"/>
              </a:ext>
            </a:extLst>
          </p:cNvPr>
          <p:cNvSpPr txBox="1"/>
          <p:nvPr/>
        </p:nvSpPr>
        <p:spPr>
          <a:xfrm>
            <a:off x="2053883" y="509666"/>
            <a:ext cx="7764674" cy="1107996"/>
          </a:xfrm>
          <a:prstGeom prst="rect">
            <a:avLst/>
          </a:prstGeom>
          <a:noFill/>
          <a:ln w="57150">
            <a:solidFill>
              <a:schemeClr val="accent2"/>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6600" b="1" dirty="0"/>
              <a:t>Conference Theme 1</a:t>
            </a:r>
          </a:p>
        </p:txBody>
      </p:sp>
    </p:spTree>
    <p:extLst>
      <p:ext uri="{BB962C8B-B14F-4D97-AF65-F5344CB8AC3E}">
        <p14:creationId xmlns:p14="http://schemas.microsoft.com/office/powerpoint/2010/main" val="41882835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08BBC43-4127-471E-90D3-F5437C804DFE}"/>
              </a:ext>
            </a:extLst>
          </p:cNvPr>
          <p:cNvPicPr/>
          <p:nvPr/>
        </p:nvPicPr>
        <p:blipFill rotWithShape="1">
          <a:blip r:embed="rId2" cstate="print">
            <a:extLst>
              <a:ext uri="{28A0092B-C50C-407E-A947-70E740481C1C}">
                <a14:useLocalDpi xmlns:a14="http://schemas.microsoft.com/office/drawing/2010/main" val="0"/>
              </a:ext>
            </a:extLst>
          </a:blip>
          <a:srcRect t="40602" r="37269" b="15834"/>
          <a:stretch/>
        </p:blipFill>
        <p:spPr bwMode="auto">
          <a:xfrm>
            <a:off x="7031238" y="2475519"/>
            <a:ext cx="5162550" cy="2381250"/>
          </a:xfrm>
          <a:prstGeom prst="rect">
            <a:avLst/>
          </a:prstGeom>
          <a:noFill/>
          <a:ln>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id="{A1EB1293-5AE9-4E6F-9EEC-12BF6A15E03E}"/>
              </a:ext>
            </a:extLst>
          </p:cNvPr>
          <p:cNvPicPr/>
          <p:nvPr/>
        </p:nvPicPr>
        <p:blipFill rotWithShape="1">
          <a:blip r:embed="rId2" cstate="print">
            <a:extLst>
              <a:ext uri="{28A0092B-C50C-407E-A947-70E740481C1C}">
                <a14:useLocalDpi xmlns:a14="http://schemas.microsoft.com/office/drawing/2010/main" val="0"/>
              </a:ext>
            </a:extLst>
          </a:blip>
          <a:srcRect t="40602" r="37269" b="15834"/>
          <a:stretch/>
        </p:blipFill>
        <p:spPr bwMode="auto">
          <a:xfrm>
            <a:off x="6957025" y="3999519"/>
            <a:ext cx="5162550" cy="2381250"/>
          </a:xfrm>
          <a:prstGeom prst="rect">
            <a:avLst/>
          </a:prstGeom>
          <a:noFill/>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B241EC3F-8E26-4299-9105-452AA08009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75978"/>
            <a:ext cx="4886325" cy="40290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A6F27709-3F87-4E8C-93DA-280B355742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67" y="91941"/>
            <a:ext cx="5043669" cy="333092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085BECC-65F8-497E-A344-D460DAB5030C}"/>
              </a:ext>
            </a:extLst>
          </p:cNvPr>
          <p:cNvSpPr/>
          <p:nvPr/>
        </p:nvSpPr>
        <p:spPr>
          <a:xfrm>
            <a:off x="-25667" y="6051165"/>
            <a:ext cx="7424286" cy="307777"/>
          </a:xfrm>
          <a:prstGeom prst="rect">
            <a:avLst/>
          </a:prstGeom>
        </p:spPr>
        <p:txBody>
          <a:bodyPr wrap="square">
            <a:spAutoFit/>
          </a:bodyPr>
          <a:lstStyle/>
          <a:p>
            <a:r>
              <a:rPr lang="en-US" sz="1400" dirty="0">
                <a:hlinkClick r:id="rId5"/>
              </a:rPr>
              <a:t>http://servehere.org</a:t>
            </a:r>
            <a:r>
              <a:rPr lang="en-US" sz="1400">
                <a:hlinkClick r:id="rId5"/>
              </a:rPr>
              <a:t>/wp-content</a:t>
            </a:r>
            <a:r>
              <a:rPr lang="en-US" sz="1400" dirty="0">
                <a:hlinkClick r:id="rId5"/>
              </a:rPr>
              <a:t>/uploads/2015/07/Blog-crop-jug-line.png</a:t>
            </a:r>
            <a:endParaRPr lang="en-US" sz="1400" dirty="0"/>
          </a:p>
        </p:txBody>
      </p:sp>
      <p:pic>
        <p:nvPicPr>
          <p:cNvPr id="1028" name="Picture 4" descr="Fresh water -- this is the daily payoff made possible by W2T donors!">
            <a:extLst>
              <a:ext uri="{FF2B5EF4-FFF2-40B4-BE49-F238E27FC236}">
                <a16:creationId xmlns:a16="http://schemas.microsoft.com/office/drawing/2014/main" id="{472E1990-6E4A-4271-B13C-BEC1AD4B66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43669" y="60123"/>
            <a:ext cx="2420637" cy="323953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72A4499-13E1-4E65-9151-E6D4E9C0DD41}"/>
              </a:ext>
            </a:extLst>
          </p:cNvPr>
          <p:cNvSpPr txBox="1"/>
          <p:nvPr/>
        </p:nvSpPr>
        <p:spPr>
          <a:xfrm>
            <a:off x="10437091" y="5527945"/>
            <a:ext cx="1283854" cy="584775"/>
          </a:xfrm>
          <a:prstGeom prst="rect">
            <a:avLst/>
          </a:prstGeom>
          <a:noFill/>
        </p:spPr>
        <p:txBody>
          <a:bodyPr wrap="square" rtlCol="0">
            <a:spAutoFit/>
          </a:bodyPr>
          <a:lstStyle/>
          <a:p>
            <a:r>
              <a:rPr lang="en-US" sz="3200" b="1" dirty="0">
                <a:hlinkClick r:id="rId7"/>
              </a:rPr>
              <a:t>Video</a:t>
            </a:r>
            <a:endParaRPr lang="en-US" sz="3200" b="1" dirty="0"/>
          </a:p>
        </p:txBody>
      </p:sp>
      <p:pic>
        <p:nvPicPr>
          <p:cNvPr id="13" name="Picture 12">
            <a:extLst>
              <a:ext uri="{FF2B5EF4-FFF2-40B4-BE49-F238E27FC236}">
                <a16:creationId xmlns:a16="http://schemas.microsoft.com/office/drawing/2014/main" id="{9BCB70F1-5FC5-43AD-8692-7C6B698627F1}"/>
              </a:ext>
            </a:extLst>
          </p:cNvPr>
          <p:cNvPicPr/>
          <p:nvPr/>
        </p:nvPicPr>
        <p:blipFill rotWithShape="1">
          <a:blip r:embed="rId8"/>
          <a:srcRect l="14930" t="18518" r="36342" b="32938"/>
          <a:stretch/>
        </p:blipFill>
        <p:spPr bwMode="auto">
          <a:xfrm>
            <a:off x="7464306" y="27010"/>
            <a:ext cx="4727693" cy="2410969"/>
          </a:xfrm>
          <a:prstGeom prst="rect">
            <a:avLst/>
          </a:prstGeom>
          <a:ln>
            <a:noFill/>
          </a:ln>
          <a:extLst>
            <a:ext uri="{53640926-AAD7-44D8-BBD7-CCE9431645EC}">
              <a14:shadowObscured xmlns:a14="http://schemas.microsoft.com/office/drawing/2010/main"/>
            </a:ext>
          </a:extLst>
        </p:spPr>
      </p:pic>
      <p:pic>
        <p:nvPicPr>
          <p:cNvPr id="14" name="Picture 13" descr="Image result for ethiopia water problems&quot;">
            <a:extLst>
              <a:ext uri="{FF2B5EF4-FFF2-40B4-BE49-F238E27FC236}">
                <a16:creationId xmlns:a16="http://schemas.microsoft.com/office/drawing/2014/main" id="{6554C57D-E243-4DE5-B01D-5E2CF95E3017}"/>
              </a:ext>
            </a:extLst>
          </p:cNvPr>
          <p:cNvPicPr/>
          <p:nvPr/>
        </p:nvPicPr>
        <p:blipFill rotWithShape="1">
          <a:blip r:embed="rId9">
            <a:extLst>
              <a:ext uri="{28A0092B-C50C-407E-A947-70E740481C1C}">
                <a14:useLocalDpi xmlns:a14="http://schemas.microsoft.com/office/drawing/2010/main" val="0"/>
              </a:ext>
            </a:extLst>
          </a:blip>
          <a:srcRect l="-14758" r="35437"/>
          <a:stretch/>
        </p:blipFill>
        <p:spPr bwMode="auto">
          <a:xfrm>
            <a:off x="9411855" y="3932947"/>
            <a:ext cx="2780145" cy="2480935"/>
          </a:xfrm>
          <a:prstGeom prst="rect">
            <a:avLst/>
          </a:prstGeom>
          <a:noFill/>
          <a:ln>
            <a:noFill/>
          </a:ln>
        </p:spPr>
      </p:pic>
      <p:pic>
        <p:nvPicPr>
          <p:cNvPr id="8" name="Picture 7">
            <a:extLst>
              <a:ext uri="{FF2B5EF4-FFF2-40B4-BE49-F238E27FC236}">
                <a16:creationId xmlns:a16="http://schemas.microsoft.com/office/drawing/2014/main" id="{3144F5B0-20E8-4E61-B811-EB2F760CFC5B}"/>
              </a:ext>
            </a:extLst>
          </p:cNvPr>
          <p:cNvPicPr/>
          <p:nvPr/>
        </p:nvPicPr>
        <p:blipFill rotWithShape="1">
          <a:blip r:embed="rId10"/>
          <a:srcRect l="6945" t="17901" r="28240" b="16255"/>
          <a:stretch/>
        </p:blipFill>
        <p:spPr bwMode="auto">
          <a:xfrm>
            <a:off x="4911992" y="3332769"/>
            <a:ext cx="5334000" cy="304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98182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ACCC44-79F7-4F4A-BE67-FD9D72710BA7}"/>
              </a:ext>
            </a:extLst>
          </p:cNvPr>
          <p:cNvSpPr txBox="1"/>
          <p:nvPr/>
        </p:nvSpPr>
        <p:spPr>
          <a:xfrm>
            <a:off x="398805" y="116243"/>
            <a:ext cx="2945330" cy="1200329"/>
          </a:xfrm>
          <a:prstGeom prst="rect">
            <a:avLst/>
          </a:prstGeom>
          <a:noFill/>
        </p:spPr>
        <p:txBody>
          <a:bodyPr wrap="square" rtlCol="0">
            <a:spAutoFit/>
          </a:bodyPr>
          <a:lstStyle/>
          <a:p>
            <a:r>
              <a:rPr lang="en-US" sz="2400" b="1" dirty="0"/>
              <a:t>Ethiopia: </a:t>
            </a:r>
            <a:r>
              <a:rPr lang="en-US" sz="2400" b="1" u="sng" dirty="0">
                <a:solidFill>
                  <a:schemeClr val="accent4">
                    <a:lumMod val="75000"/>
                  </a:schemeClr>
                </a:solidFill>
              </a:rPr>
              <a:t>2050</a:t>
            </a:r>
          </a:p>
          <a:p>
            <a:r>
              <a:rPr lang="en-US" sz="2400" b="1" dirty="0"/>
              <a:t>Keynote speech December 2019</a:t>
            </a:r>
          </a:p>
        </p:txBody>
      </p:sp>
      <p:sp>
        <p:nvSpPr>
          <p:cNvPr id="3" name="TextBox 2">
            <a:extLst>
              <a:ext uri="{FF2B5EF4-FFF2-40B4-BE49-F238E27FC236}">
                <a16:creationId xmlns:a16="http://schemas.microsoft.com/office/drawing/2014/main" id="{8D1312EE-AD35-45A0-B8B5-D82791766531}"/>
              </a:ext>
            </a:extLst>
          </p:cNvPr>
          <p:cNvSpPr txBox="1"/>
          <p:nvPr/>
        </p:nvSpPr>
        <p:spPr>
          <a:xfrm>
            <a:off x="1627045" y="1399757"/>
            <a:ext cx="2816406" cy="369332"/>
          </a:xfrm>
          <a:prstGeom prst="rect">
            <a:avLst/>
          </a:prstGeom>
          <a:noFill/>
        </p:spPr>
        <p:txBody>
          <a:bodyPr wrap="square" rtlCol="0">
            <a:spAutoFit/>
          </a:bodyPr>
          <a:lstStyle/>
          <a:p>
            <a:r>
              <a:rPr lang="en-US" b="1" u="sng" dirty="0">
                <a:solidFill>
                  <a:srgbClr val="FF0000"/>
                </a:solidFill>
              </a:rPr>
              <a:t>Population under 20 (1990) </a:t>
            </a:r>
          </a:p>
        </p:txBody>
      </p:sp>
      <p:pic>
        <p:nvPicPr>
          <p:cNvPr id="5" name="Picture 4">
            <a:extLst>
              <a:ext uri="{FF2B5EF4-FFF2-40B4-BE49-F238E27FC236}">
                <a16:creationId xmlns:a16="http://schemas.microsoft.com/office/drawing/2014/main" id="{A66EFB27-E85C-488D-AA65-740829029D0D}"/>
              </a:ext>
            </a:extLst>
          </p:cNvPr>
          <p:cNvPicPr/>
          <p:nvPr/>
        </p:nvPicPr>
        <p:blipFill rotWithShape="1">
          <a:blip r:embed="rId2"/>
          <a:srcRect l="3125" t="76749" r="56019" b="9054"/>
          <a:stretch/>
        </p:blipFill>
        <p:spPr bwMode="auto">
          <a:xfrm>
            <a:off x="398805" y="2113477"/>
            <a:ext cx="4927743" cy="1082305"/>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7B222A4F-A4BD-4EF9-B8FA-7D2D4D1188CE}"/>
              </a:ext>
            </a:extLst>
          </p:cNvPr>
          <p:cNvSpPr txBox="1"/>
          <p:nvPr/>
        </p:nvSpPr>
        <p:spPr>
          <a:xfrm>
            <a:off x="1285056" y="1852274"/>
            <a:ext cx="3365547" cy="307777"/>
          </a:xfrm>
          <a:prstGeom prst="rect">
            <a:avLst/>
          </a:prstGeom>
          <a:noFill/>
        </p:spPr>
        <p:txBody>
          <a:bodyPr wrap="square" rtlCol="0">
            <a:spAutoFit/>
          </a:bodyPr>
          <a:lstStyle/>
          <a:p>
            <a:r>
              <a:rPr lang="en-US" sz="1400" b="1" dirty="0"/>
              <a:t>Country A, </a:t>
            </a:r>
            <a:r>
              <a:rPr lang="en-US" sz="1400" b="1" dirty="0">
                <a:solidFill>
                  <a:srgbClr val="FF0000"/>
                </a:solidFill>
              </a:rPr>
              <a:t>21</a:t>
            </a:r>
            <a:r>
              <a:rPr lang="en-US" sz="1400" b="1" dirty="0"/>
              <a:t> million (18%); YADR = 31</a:t>
            </a:r>
          </a:p>
        </p:txBody>
      </p:sp>
      <p:sp>
        <p:nvSpPr>
          <p:cNvPr id="7" name="TextBox 6">
            <a:extLst>
              <a:ext uri="{FF2B5EF4-FFF2-40B4-BE49-F238E27FC236}">
                <a16:creationId xmlns:a16="http://schemas.microsoft.com/office/drawing/2014/main" id="{E46A7521-C3A5-4772-AFF2-37A1CC4412F2}"/>
              </a:ext>
            </a:extLst>
          </p:cNvPr>
          <p:cNvSpPr txBox="1"/>
          <p:nvPr/>
        </p:nvSpPr>
        <p:spPr>
          <a:xfrm>
            <a:off x="1357786" y="3415316"/>
            <a:ext cx="3235506" cy="307777"/>
          </a:xfrm>
          <a:prstGeom prst="rect">
            <a:avLst/>
          </a:prstGeom>
          <a:noFill/>
        </p:spPr>
        <p:txBody>
          <a:bodyPr wrap="square" rtlCol="0">
            <a:spAutoFit/>
          </a:bodyPr>
          <a:lstStyle/>
          <a:p>
            <a:r>
              <a:rPr lang="en-US" sz="1400" b="1" dirty="0"/>
              <a:t>Country B, </a:t>
            </a:r>
            <a:r>
              <a:rPr lang="en-US" sz="1400" b="1" dirty="0">
                <a:solidFill>
                  <a:srgbClr val="FF0000"/>
                </a:solidFill>
              </a:rPr>
              <a:t>29</a:t>
            </a:r>
            <a:r>
              <a:rPr lang="en-US" sz="1400" b="1" dirty="0"/>
              <a:t> million (30%);</a:t>
            </a:r>
            <a:r>
              <a:rPr lang="en-US" sz="1400" b="1" dirty="0">
                <a:solidFill>
                  <a:prstClr val="black"/>
                </a:solidFill>
              </a:rPr>
              <a:t> YADR = 47</a:t>
            </a:r>
            <a:r>
              <a:rPr lang="en-US" sz="1400" b="1" dirty="0"/>
              <a:t> </a:t>
            </a:r>
          </a:p>
        </p:txBody>
      </p:sp>
      <p:sp>
        <p:nvSpPr>
          <p:cNvPr id="8" name="TextBox 7">
            <a:extLst>
              <a:ext uri="{FF2B5EF4-FFF2-40B4-BE49-F238E27FC236}">
                <a16:creationId xmlns:a16="http://schemas.microsoft.com/office/drawing/2014/main" id="{1EAF30F3-581D-4760-AA76-F1A718404966}"/>
              </a:ext>
            </a:extLst>
          </p:cNvPr>
          <p:cNvSpPr txBox="1"/>
          <p:nvPr/>
        </p:nvSpPr>
        <p:spPr>
          <a:xfrm>
            <a:off x="1208463" y="4878492"/>
            <a:ext cx="3433904" cy="307777"/>
          </a:xfrm>
          <a:prstGeom prst="rect">
            <a:avLst/>
          </a:prstGeom>
          <a:noFill/>
        </p:spPr>
        <p:txBody>
          <a:bodyPr wrap="square" rtlCol="0">
            <a:spAutoFit/>
          </a:bodyPr>
          <a:lstStyle/>
          <a:p>
            <a:r>
              <a:rPr lang="en-US" sz="1400" b="1" dirty="0"/>
              <a:t>Ethiopia, </a:t>
            </a:r>
            <a:r>
              <a:rPr lang="en-US" sz="1400" b="1" dirty="0">
                <a:solidFill>
                  <a:srgbClr val="FF0000"/>
                </a:solidFill>
              </a:rPr>
              <a:t>56</a:t>
            </a:r>
            <a:r>
              <a:rPr lang="en-US" sz="1400" b="1" dirty="0"/>
              <a:t> Million (50%);</a:t>
            </a:r>
            <a:r>
              <a:rPr lang="en-US" sz="1400" b="1" dirty="0">
                <a:solidFill>
                  <a:prstClr val="black"/>
                </a:solidFill>
              </a:rPr>
              <a:t> YADR = 108</a:t>
            </a:r>
            <a:r>
              <a:rPr lang="en-US" sz="1400" b="1" dirty="0"/>
              <a:t> </a:t>
            </a:r>
          </a:p>
        </p:txBody>
      </p:sp>
      <p:pic>
        <p:nvPicPr>
          <p:cNvPr id="9" name="Picture 8">
            <a:extLst>
              <a:ext uri="{FF2B5EF4-FFF2-40B4-BE49-F238E27FC236}">
                <a16:creationId xmlns:a16="http://schemas.microsoft.com/office/drawing/2014/main" id="{C9EA2DD3-7F7F-4915-83D8-B93BAC559960}"/>
              </a:ext>
            </a:extLst>
          </p:cNvPr>
          <p:cNvPicPr/>
          <p:nvPr/>
        </p:nvPicPr>
        <p:blipFill rotWithShape="1">
          <a:blip r:embed="rId3"/>
          <a:srcRect t="76620" r="54287" b="7950"/>
          <a:stretch/>
        </p:blipFill>
        <p:spPr>
          <a:xfrm>
            <a:off x="84093" y="3731485"/>
            <a:ext cx="5440218" cy="1111964"/>
          </a:xfrm>
          <a:prstGeom prst="rect">
            <a:avLst/>
          </a:prstGeom>
        </p:spPr>
      </p:pic>
      <p:pic>
        <p:nvPicPr>
          <p:cNvPr id="10" name="Picture 9">
            <a:extLst>
              <a:ext uri="{FF2B5EF4-FFF2-40B4-BE49-F238E27FC236}">
                <a16:creationId xmlns:a16="http://schemas.microsoft.com/office/drawing/2014/main" id="{2CF97C52-4E80-498F-B17A-C28C0135885F}"/>
              </a:ext>
            </a:extLst>
          </p:cNvPr>
          <p:cNvPicPr>
            <a:picLocks noChangeAspect="1"/>
          </p:cNvPicPr>
          <p:nvPr/>
        </p:nvPicPr>
        <p:blipFill rotWithShape="1">
          <a:blip r:embed="rId4"/>
          <a:srcRect l="2575" t="77037" r="54689" b="7918"/>
          <a:stretch/>
        </p:blipFill>
        <p:spPr>
          <a:xfrm>
            <a:off x="314038" y="5203052"/>
            <a:ext cx="5210273" cy="1111963"/>
          </a:xfrm>
          <a:prstGeom prst="rect">
            <a:avLst/>
          </a:prstGeom>
        </p:spPr>
      </p:pic>
      <p:sp>
        <p:nvSpPr>
          <p:cNvPr id="11" name="Callout: Right Arrow 10">
            <a:extLst>
              <a:ext uri="{FF2B5EF4-FFF2-40B4-BE49-F238E27FC236}">
                <a16:creationId xmlns:a16="http://schemas.microsoft.com/office/drawing/2014/main" id="{EB0049F0-D9C7-40AD-9E28-948640F628CC}"/>
              </a:ext>
            </a:extLst>
          </p:cNvPr>
          <p:cNvSpPr/>
          <p:nvPr/>
        </p:nvSpPr>
        <p:spPr>
          <a:xfrm>
            <a:off x="6388087" y="443361"/>
            <a:ext cx="2180173" cy="910230"/>
          </a:xfrm>
          <a:prstGeom prst="rightArrowCallout">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BD9C627-1A91-448C-918F-2FCE24BE849A}"/>
              </a:ext>
            </a:extLst>
          </p:cNvPr>
          <p:cNvSpPr txBox="1"/>
          <p:nvPr/>
        </p:nvSpPr>
        <p:spPr>
          <a:xfrm>
            <a:off x="6440492" y="476630"/>
            <a:ext cx="1875655" cy="861774"/>
          </a:xfrm>
          <a:prstGeom prst="rect">
            <a:avLst/>
          </a:prstGeom>
          <a:noFill/>
        </p:spPr>
        <p:txBody>
          <a:bodyPr wrap="square" rtlCol="0">
            <a:spAutoFit/>
          </a:bodyPr>
          <a:lstStyle/>
          <a:p>
            <a:r>
              <a:rPr lang="en-US" b="1" dirty="0"/>
              <a:t>Freedom of expression</a:t>
            </a:r>
          </a:p>
          <a:p>
            <a:r>
              <a:rPr lang="en-US" sz="1400" b="1" dirty="0">
                <a:solidFill>
                  <a:srgbClr val="FF0000"/>
                </a:solidFill>
              </a:rPr>
              <a:t>What is it?</a:t>
            </a:r>
          </a:p>
        </p:txBody>
      </p:sp>
      <p:sp>
        <p:nvSpPr>
          <p:cNvPr id="13" name="Callout: Right Arrow 12">
            <a:extLst>
              <a:ext uri="{FF2B5EF4-FFF2-40B4-BE49-F238E27FC236}">
                <a16:creationId xmlns:a16="http://schemas.microsoft.com/office/drawing/2014/main" id="{C1DDF36F-918A-4F7D-BBF3-606F96E1311C}"/>
              </a:ext>
            </a:extLst>
          </p:cNvPr>
          <p:cNvSpPr/>
          <p:nvPr/>
        </p:nvSpPr>
        <p:spPr>
          <a:xfrm>
            <a:off x="6388087" y="1610546"/>
            <a:ext cx="2180173" cy="910230"/>
          </a:xfrm>
          <a:prstGeom prst="rightArrowCallout">
            <a:avLst/>
          </a:prstGeom>
          <a:noFill/>
          <a:ln w="381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E3CA3FF-79F6-4A51-9A44-57019875DA60}"/>
              </a:ext>
            </a:extLst>
          </p:cNvPr>
          <p:cNvSpPr txBox="1"/>
          <p:nvPr/>
        </p:nvSpPr>
        <p:spPr>
          <a:xfrm>
            <a:off x="6427988" y="1667608"/>
            <a:ext cx="1875655" cy="738664"/>
          </a:xfrm>
          <a:prstGeom prst="rect">
            <a:avLst/>
          </a:prstGeom>
          <a:noFill/>
        </p:spPr>
        <p:txBody>
          <a:bodyPr wrap="square" rtlCol="0">
            <a:spAutoFit/>
          </a:bodyPr>
          <a:lstStyle/>
          <a:p>
            <a:r>
              <a:rPr lang="en-US" b="1" dirty="0"/>
              <a:t>Free media</a:t>
            </a:r>
          </a:p>
          <a:p>
            <a:r>
              <a:rPr lang="en-US" sz="1200" b="1" dirty="0">
                <a:solidFill>
                  <a:srgbClr val="FF0000"/>
                </a:solidFill>
              </a:rPr>
              <a:t>Do media folks know</a:t>
            </a:r>
          </a:p>
          <a:p>
            <a:r>
              <a:rPr lang="en-US" sz="1200" b="1" dirty="0">
                <a:solidFill>
                  <a:srgbClr val="FF0000"/>
                </a:solidFill>
              </a:rPr>
              <a:t>What this is?</a:t>
            </a:r>
          </a:p>
        </p:txBody>
      </p:sp>
      <p:sp>
        <p:nvSpPr>
          <p:cNvPr id="15" name="Callout: Right Arrow 14">
            <a:extLst>
              <a:ext uri="{FF2B5EF4-FFF2-40B4-BE49-F238E27FC236}">
                <a16:creationId xmlns:a16="http://schemas.microsoft.com/office/drawing/2014/main" id="{BF5D80CF-9901-486E-AF62-EBF961C685A9}"/>
              </a:ext>
            </a:extLst>
          </p:cNvPr>
          <p:cNvSpPr/>
          <p:nvPr/>
        </p:nvSpPr>
        <p:spPr>
          <a:xfrm>
            <a:off x="6388087" y="2798543"/>
            <a:ext cx="2180173" cy="910230"/>
          </a:xfrm>
          <a:prstGeom prst="rightArrowCallout">
            <a:avLst/>
          </a:prstGeom>
          <a:noFill/>
          <a:ln w="381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CBBE1D9-554B-4716-8442-2883DDF1A090}"/>
              </a:ext>
            </a:extLst>
          </p:cNvPr>
          <p:cNvSpPr txBox="1"/>
          <p:nvPr/>
        </p:nvSpPr>
        <p:spPr>
          <a:xfrm>
            <a:off x="6348782" y="3042509"/>
            <a:ext cx="1875655" cy="646331"/>
          </a:xfrm>
          <a:prstGeom prst="rect">
            <a:avLst/>
          </a:prstGeom>
          <a:noFill/>
          <a:ln>
            <a:noFill/>
          </a:ln>
        </p:spPr>
        <p:txBody>
          <a:bodyPr wrap="square" rtlCol="0">
            <a:spAutoFit/>
          </a:bodyPr>
          <a:lstStyle/>
          <a:p>
            <a:r>
              <a:rPr lang="en-US" b="1" dirty="0"/>
              <a:t>Neutral election </a:t>
            </a:r>
          </a:p>
          <a:p>
            <a:r>
              <a:rPr lang="en-US" b="1" dirty="0"/>
              <a:t>board</a:t>
            </a:r>
          </a:p>
        </p:txBody>
      </p:sp>
      <p:sp>
        <p:nvSpPr>
          <p:cNvPr id="17" name="TextBox 16">
            <a:extLst>
              <a:ext uri="{FF2B5EF4-FFF2-40B4-BE49-F238E27FC236}">
                <a16:creationId xmlns:a16="http://schemas.microsoft.com/office/drawing/2014/main" id="{E6B3E0F1-2769-4A0A-B4E9-6D611132CC7F}"/>
              </a:ext>
            </a:extLst>
          </p:cNvPr>
          <p:cNvSpPr txBox="1"/>
          <p:nvPr/>
        </p:nvSpPr>
        <p:spPr>
          <a:xfrm rot="16200000">
            <a:off x="3413213" y="2915595"/>
            <a:ext cx="5347851" cy="461665"/>
          </a:xfrm>
          <a:prstGeom prst="rect">
            <a:avLst/>
          </a:prstGeom>
          <a:noFill/>
        </p:spPr>
        <p:txBody>
          <a:bodyPr wrap="square" rtlCol="0">
            <a:spAutoFit/>
          </a:bodyPr>
          <a:lstStyle/>
          <a:p>
            <a:r>
              <a:rPr lang="en-US" sz="2400" b="1" dirty="0"/>
              <a:t>For the first time in Ethiopian history ...</a:t>
            </a:r>
          </a:p>
        </p:txBody>
      </p:sp>
      <p:sp>
        <p:nvSpPr>
          <p:cNvPr id="18" name="Callout: Right Arrow 17">
            <a:extLst>
              <a:ext uri="{FF2B5EF4-FFF2-40B4-BE49-F238E27FC236}">
                <a16:creationId xmlns:a16="http://schemas.microsoft.com/office/drawing/2014/main" id="{FBE946E9-91D2-407E-97DB-8815E89B8C72}"/>
              </a:ext>
            </a:extLst>
          </p:cNvPr>
          <p:cNvSpPr/>
          <p:nvPr/>
        </p:nvSpPr>
        <p:spPr>
          <a:xfrm>
            <a:off x="6378859" y="3986540"/>
            <a:ext cx="2180173" cy="910230"/>
          </a:xfrm>
          <a:prstGeom prst="rightArrowCallout">
            <a:avLst/>
          </a:prstGeom>
          <a:noFill/>
          <a:ln w="381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95FC2D2-66C3-4C86-B37E-78FBD1F2ABF1}"/>
              </a:ext>
            </a:extLst>
          </p:cNvPr>
          <p:cNvSpPr txBox="1"/>
          <p:nvPr/>
        </p:nvSpPr>
        <p:spPr>
          <a:xfrm>
            <a:off x="6442987" y="3986540"/>
            <a:ext cx="1875655" cy="923330"/>
          </a:xfrm>
          <a:prstGeom prst="rect">
            <a:avLst/>
          </a:prstGeom>
          <a:noFill/>
        </p:spPr>
        <p:txBody>
          <a:bodyPr wrap="square" rtlCol="0">
            <a:spAutoFit/>
          </a:bodyPr>
          <a:lstStyle/>
          <a:p>
            <a:r>
              <a:rPr lang="en-US" b="1" dirty="0"/>
              <a:t>Reformed </a:t>
            </a:r>
            <a:r>
              <a:rPr lang="en-US" b="1" dirty="0">
                <a:solidFill>
                  <a:srgbClr val="FF0000"/>
                </a:solidFill>
              </a:rPr>
              <a:t>(?)</a:t>
            </a:r>
            <a:r>
              <a:rPr lang="en-US" b="1" dirty="0"/>
              <a:t> </a:t>
            </a:r>
          </a:p>
          <a:p>
            <a:r>
              <a:rPr lang="en-US" b="1" dirty="0"/>
              <a:t>courts (female </a:t>
            </a:r>
          </a:p>
          <a:p>
            <a:r>
              <a:rPr lang="en-US" b="1" dirty="0"/>
              <a:t>President)</a:t>
            </a:r>
          </a:p>
        </p:txBody>
      </p:sp>
      <p:sp>
        <p:nvSpPr>
          <p:cNvPr id="20" name="Callout: Right Arrow 19">
            <a:extLst>
              <a:ext uri="{FF2B5EF4-FFF2-40B4-BE49-F238E27FC236}">
                <a16:creationId xmlns:a16="http://schemas.microsoft.com/office/drawing/2014/main" id="{E887FF35-D2AE-4389-A8D0-DCA772D514E3}"/>
              </a:ext>
            </a:extLst>
          </p:cNvPr>
          <p:cNvSpPr/>
          <p:nvPr/>
        </p:nvSpPr>
        <p:spPr>
          <a:xfrm>
            <a:off x="6440492" y="5147286"/>
            <a:ext cx="2180173" cy="910230"/>
          </a:xfrm>
          <a:prstGeom prst="rightArrowCallout">
            <a:avLst/>
          </a:prstGeom>
          <a:noFill/>
          <a:ln w="381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62B92190-134B-4520-9F66-7EE9ACC61BD0}"/>
              </a:ext>
            </a:extLst>
          </p:cNvPr>
          <p:cNvSpPr txBox="1"/>
          <p:nvPr/>
        </p:nvSpPr>
        <p:spPr>
          <a:xfrm>
            <a:off x="6442987" y="5187637"/>
            <a:ext cx="1875655" cy="923330"/>
          </a:xfrm>
          <a:prstGeom prst="rect">
            <a:avLst/>
          </a:prstGeom>
          <a:noFill/>
        </p:spPr>
        <p:txBody>
          <a:bodyPr wrap="square" rtlCol="0">
            <a:spAutoFit/>
          </a:bodyPr>
          <a:lstStyle/>
          <a:p>
            <a:r>
              <a:rPr lang="en-US" b="1" dirty="0"/>
              <a:t>Human </a:t>
            </a:r>
          </a:p>
          <a:p>
            <a:r>
              <a:rPr lang="en-US" b="1" dirty="0"/>
              <a:t>rights</a:t>
            </a:r>
          </a:p>
          <a:p>
            <a:r>
              <a:rPr lang="en-US" b="1" dirty="0"/>
              <a:t>commission</a:t>
            </a:r>
          </a:p>
        </p:txBody>
      </p:sp>
      <p:sp>
        <p:nvSpPr>
          <p:cNvPr id="22" name="Rectangle 21">
            <a:extLst>
              <a:ext uri="{FF2B5EF4-FFF2-40B4-BE49-F238E27FC236}">
                <a16:creationId xmlns:a16="http://schemas.microsoft.com/office/drawing/2014/main" id="{329EE3CC-072E-4ECD-B367-63E15900E5EF}"/>
              </a:ext>
            </a:extLst>
          </p:cNvPr>
          <p:cNvSpPr/>
          <p:nvPr/>
        </p:nvSpPr>
        <p:spPr>
          <a:xfrm>
            <a:off x="9354346" y="178740"/>
            <a:ext cx="1685311" cy="74654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EC63D47C-6832-4C84-959E-6BC43518A425}"/>
              </a:ext>
            </a:extLst>
          </p:cNvPr>
          <p:cNvSpPr txBox="1"/>
          <p:nvPr/>
        </p:nvSpPr>
        <p:spPr>
          <a:xfrm>
            <a:off x="9407445" y="153465"/>
            <a:ext cx="1653309" cy="646331"/>
          </a:xfrm>
          <a:prstGeom prst="rect">
            <a:avLst/>
          </a:prstGeom>
          <a:noFill/>
        </p:spPr>
        <p:txBody>
          <a:bodyPr wrap="square" rtlCol="0">
            <a:spAutoFit/>
          </a:bodyPr>
          <a:lstStyle/>
          <a:p>
            <a:r>
              <a:rPr lang="en-US" b="1" dirty="0">
                <a:solidFill>
                  <a:srgbClr val="FF0000"/>
                </a:solidFill>
              </a:rPr>
              <a:t>Centrifugal forces</a:t>
            </a:r>
          </a:p>
        </p:txBody>
      </p:sp>
      <p:sp>
        <p:nvSpPr>
          <p:cNvPr id="24" name="Rectangle 23">
            <a:extLst>
              <a:ext uri="{FF2B5EF4-FFF2-40B4-BE49-F238E27FC236}">
                <a16:creationId xmlns:a16="http://schemas.microsoft.com/office/drawing/2014/main" id="{44D2EB86-F1E4-4816-8AAB-780263536FD1}"/>
              </a:ext>
            </a:extLst>
          </p:cNvPr>
          <p:cNvSpPr/>
          <p:nvPr/>
        </p:nvSpPr>
        <p:spPr>
          <a:xfrm>
            <a:off x="9375443" y="987687"/>
            <a:ext cx="1685311" cy="74654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FCC6038A-569D-4DDF-B4FC-F0A0E5293922}"/>
              </a:ext>
            </a:extLst>
          </p:cNvPr>
          <p:cNvSpPr txBox="1"/>
          <p:nvPr/>
        </p:nvSpPr>
        <p:spPr>
          <a:xfrm>
            <a:off x="9370346" y="1037792"/>
            <a:ext cx="1653309" cy="646331"/>
          </a:xfrm>
          <a:prstGeom prst="rect">
            <a:avLst/>
          </a:prstGeom>
          <a:noFill/>
        </p:spPr>
        <p:txBody>
          <a:bodyPr wrap="square" rtlCol="0">
            <a:spAutoFit/>
          </a:bodyPr>
          <a:lstStyle/>
          <a:p>
            <a:r>
              <a:rPr lang="en-US" b="1" dirty="0">
                <a:solidFill>
                  <a:srgbClr val="FF0000"/>
                </a:solidFill>
              </a:rPr>
              <a:t>Victimhood</a:t>
            </a:r>
          </a:p>
          <a:p>
            <a:r>
              <a:rPr lang="en-US" b="1" dirty="0">
                <a:solidFill>
                  <a:srgbClr val="FF0000"/>
                </a:solidFill>
              </a:rPr>
              <a:t>(ethnic) politics</a:t>
            </a:r>
          </a:p>
        </p:txBody>
      </p:sp>
      <p:sp>
        <p:nvSpPr>
          <p:cNvPr id="26" name="Rectangle 25">
            <a:extLst>
              <a:ext uri="{FF2B5EF4-FFF2-40B4-BE49-F238E27FC236}">
                <a16:creationId xmlns:a16="http://schemas.microsoft.com/office/drawing/2014/main" id="{FE57FE0E-7C87-4E14-AB51-9F1099A1F021}"/>
              </a:ext>
            </a:extLst>
          </p:cNvPr>
          <p:cNvSpPr/>
          <p:nvPr/>
        </p:nvSpPr>
        <p:spPr>
          <a:xfrm>
            <a:off x="9375441" y="1827721"/>
            <a:ext cx="1685311" cy="74654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66770CA1-2974-4118-896D-768FE4793030}"/>
              </a:ext>
            </a:extLst>
          </p:cNvPr>
          <p:cNvSpPr txBox="1"/>
          <p:nvPr/>
        </p:nvSpPr>
        <p:spPr>
          <a:xfrm>
            <a:off x="9469420" y="1860808"/>
            <a:ext cx="1653309" cy="646331"/>
          </a:xfrm>
          <a:prstGeom prst="rect">
            <a:avLst/>
          </a:prstGeom>
          <a:noFill/>
        </p:spPr>
        <p:txBody>
          <a:bodyPr wrap="square" rtlCol="0">
            <a:spAutoFit/>
          </a:bodyPr>
          <a:lstStyle/>
          <a:p>
            <a:r>
              <a:rPr lang="en-US" b="1" dirty="0">
                <a:solidFill>
                  <a:srgbClr val="FF0000"/>
                </a:solidFill>
              </a:rPr>
              <a:t>Constitutional </a:t>
            </a:r>
          </a:p>
          <a:p>
            <a:r>
              <a:rPr lang="en-US" b="1" dirty="0">
                <a:solidFill>
                  <a:srgbClr val="FF0000"/>
                </a:solidFill>
              </a:rPr>
              <a:t>issues</a:t>
            </a:r>
          </a:p>
        </p:txBody>
      </p:sp>
      <p:sp>
        <p:nvSpPr>
          <p:cNvPr id="28" name="Rectangle 27">
            <a:extLst>
              <a:ext uri="{FF2B5EF4-FFF2-40B4-BE49-F238E27FC236}">
                <a16:creationId xmlns:a16="http://schemas.microsoft.com/office/drawing/2014/main" id="{E2FDBEF7-50C8-496C-A6FC-D3A7863B2E1C}"/>
              </a:ext>
            </a:extLst>
          </p:cNvPr>
          <p:cNvSpPr/>
          <p:nvPr/>
        </p:nvSpPr>
        <p:spPr>
          <a:xfrm>
            <a:off x="9375440" y="2639064"/>
            <a:ext cx="1685311" cy="74654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9622C2AC-8C88-49BD-9A54-7E495793975C}"/>
              </a:ext>
            </a:extLst>
          </p:cNvPr>
          <p:cNvSpPr txBox="1"/>
          <p:nvPr/>
        </p:nvSpPr>
        <p:spPr>
          <a:xfrm>
            <a:off x="9407445" y="2618248"/>
            <a:ext cx="1653309" cy="646331"/>
          </a:xfrm>
          <a:prstGeom prst="rect">
            <a:avLst/>
          </a:prstGeom>
          <a:noFill/>
        </p:spPr>
        <p:txBody>
          <a:bodyPr wrap="square" rtlCol="0">
            <a:spAutoFit/>
          </a:bodyPr>
          <a:lstStyle/>
          <a:p>
            <a:r>
              <a:rPr lang="en-US" b="1" dirty="0">
                <a:solidFill>
                  <a:srgbClr val="FF0000"/>
                </a:solidFill>
              </a:rPr>
              <a:t>Social media/</a:t>
            </a:r>
          </a:p>
          <a:p>
            <a:r>
              <a:rPr lang="en-US" b="1" dirty="0">
                <a:solidFill>
                  <a:srgbClr val="FF0000"/>
                </a:solidFill>
              </a:rPr>
              <a:t>activism</a:t>
            </a:r>
          </a:p>
        </p:txBody>
      </p:sp>
      <p:cxnSp>
        <p:nvCxnSpPr>
          <p:cNvPr id="4" name="Straight Connector 3">
            <a:extLst>
              <a:ext uri="{FF2B5EF4-FFF2-40B4-BE49-F238E27FC236}">
                <a16:creationId xmlns:a16="http://schemas.microsoft.com/office/drawing/2014/main" id="{C3FCABFA-93DE-47A0-9D4E-46FF1ACF4462}"/>
              </a:ext>
            </a:extLst>
          </p:cNvPr>
          <p:cNvCxnSpPr>
            <a:cxnSpLocks/>
          </p:cNvCxnSpPr>
          <p:nvPr/>
        </p:nvCxnSpPr>
        <p:spPr>
          <a:xfrm>
            <a:off x="5602000" y="78217"/>
            <a:ext cx="0" cy="6235130"/>
          </a:xfrm>
          <a:prstGeom prst="line">
            <a:avLst/>
          </a:prstGeom>
          <a:ln w="57150">
            <a:solidFill>
              <a:srgbClr val="FF0000"/>
            </a:solidFill>
          </a:ln>
        </p:spPr>
        <p:style>
          <a:lnRef idx="1">
            <a:schemeClr val="accent3"/>
          </a:lnRef>
          <a:fillRef idx="0">
            <a:schemeClr val="accent3"/>
          </a:fillRef>
          <a:effectRef idx="0">
            <a:schemeClr val="accent3"/>
          </a:effectRef>
          <a:fontRef idx="minor">
            <a:schemeClr val="tx1"/>
          </a:fontRef>
        </p:style>
      </p:cxnSp>
      <p:sp>
        <p:nvSpPr>
          <p:cNvPr id="32" name="TextBox 31">
            <a:extLst>
              <a:ext uri="{FF2B5EF4-FFF2-40B4-BE49-F238E27FC236}">
                <a16:creationId xmlns:a16="http://schemas.microsoft.com/office/drawing/2014/main" id="{C8806A01-4658-4F72-A61D-9C8BCE7F4489}"/>
              </a:ext>
            </a:extLst>
          </p:cNvPr>
          <p:cNvSpPr txBox="1"/>
          <p:nvPr/>
        </p:nvSpPr>
        <p:spPr>
          <a:xfrm rot="5400000">
            <a:off x="9222677" y="2993476"/>
            <a:ext cx="4688761" cy="461665"/>
          </a:xfrm>
          <a:prstGeom prst="rect">
            <a:avLst/>
          </a:prstGeom>
          <a:noFill/>
        </p:spPr>
        <p:txBody>
          <a:bodyPr wrap="square" rtlCol="0">
            <a:spAutoFit/>
          </a:bodyPr>
          <a:lstStyle/>
          <a:p>
            <a:r>
              <a:rPr lang="en-US" sz="2400" b="1" dirty="0">
                <a:solidFill>
                  <a:srgbClr val="FF0000"/>
                </a:solidFill>
              </a:rPr>
              <a:t>Countervailing  forces, old and new</a:t>
            </a:r>
          </a:p>
        </p:txBody>
      </p:sp>
      <p:sp>
        <p:nvSpPr>
          <p:cNvPr id="33" name="Rectangle 32">
            <a:extLst>
              <a:ext uri="{FF2B5EF4-FFF2-40B4-BE49-F238E27FC236}">
                <a16:creationId xmlns:a16="http://schemas.microsoft.com/office/drawing/2014/main" id="{2BB3AF70-BF73-43AB-ABE0-5364986802FF}"/>
              </a:ext>
            </a:extLst>
          </p:cNvPr>
          <p:cNvSpPr/>
          <p:nvPr/>
        </p:nvSpPr>
        <p:spPr>
          <a:xfrm>
            <a:off x="1085191" y="6125934"/>
            <a:ext cx="3860352" cy="253916"/>
          </a:xfrm>
          <a:prstGeom prst="rect">
            <a:avLst/>
          </a:prstGeom>
        </p:spPr>
        <p:txBody>
          <a:bodyPr wrap="none">
            <a:spAutoFit/>
          </a:bodyPr>
          <a:lstStyle/>
          <a:p>
            <a:r>
              <a:rPr lang="en-US" sz="1050" dirty="0">
                <a:hlinkClick r:id="rId5"/>
              </a:rPr>
              <a:t>Source: Based on https://www.populationpyramid.net/japan/1990/</a:t>
            </a:r>
            <a:endParaRPr lang="en-US" sz="1050" dirty="0"/>
          </a:p>
        </p:txBody>
      </p:sp>
      <p:pic>
        <p:nvPicPr>
          <p:cNvPr id="34" name="Picture 33" descr="Image result for elephant in the room">
            <a:extLst>
              <a:ext uri="{FF2B5EF4-FFF2-40B4-BE49-F238E27FC236}">
                <a16:creationId xmlns:a16="http://schemas.microsoft.com/office/drawing/2014/main" id="{CA39D4BE-8B23-45B8-AF53-D91E7256E3A1}"/>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335554" y="3504871"/>
            <a:ext cx="1838325" cy="2486025"/>
          </a:xfrm>
          <a:prstGeom prst="rect">
            <a:avLst/>
          </a:prstGeom>
          <a:noFill/>
          <a:ln w="76200">
            <a:solidFill>
              <a:srgbClr val="FF0000"/>
            </a:solidFill>
          </a:ln>
        </p:spPr>
      </p:pic>
      <p:sp>
        <p:nvSpPr>
          <p:cNvPr id="35" name="TextBox 34">
            <a:extLst>
              <a:ext uri="{FF2B5EF4-FFF2-40B4-BE49-F238E27FC236}">
                <a16:creationId xmlns:a16="http://schemas.microsoft.com/office/drawing/2014/main" id="{D5B5E0D2-5F58-4B0E-9010-93487EB28D48}"/>
              </a:ext>
            </a:extLst>
          </p:cNvPr>
          <p:cNvSpPr txBox="1"/>
          <p:nvPr/>
        </p:nvSpPr>
        <p:spPr>
          <a:xfrm rot="17965066">
            <a:off x="9462088" y="4733557"/>
            <a:ext cx="2159669" cy="584775"/>
          </a:xfrm>
          <a:prstGeom prst="rect">
            <a:avLst/>
          </a:prstGeom>
          <a:noFill/>
        </p:spPr>
        <p:txBody>
          <a:bodyPr wrap="square" rtlCol="0">
            <a:spAutoFit/>
          </a:bodyPr>
          <a:lstStyle/>
          <a:p>
            <a:pPr algn="ctr"/>
            <a:r>
              <a:rPr lang="en-US" sz="3200" b="1" dirty="0">
                <a:solidFill>
                  <a:schemeClr val="bg1"/>
                </a:solidFill>
                <a:latin typeface="Bernard MT Condensed" panose="02050806060905020404" pitchFamily="18" charset="0"/>
              </a:rPr>
              <a:t>Population</a:t>
            </a:r>
          </a:p>
        </p:txBody>
      </p:sp>
      <p:sp>
        <p:nvSpPr>
          <p:cNvPr id="36" name="Rectangle 35">
            <a:extLst>
              <a:ext uri="{FF2B5EF4-FFF2-40B4-BE49-F238E27FC236}">
                <a16:creationId xmlns:a16="http://schemas.microsoft.com/office/drawing/2014/main" id="{07E644A9-5684-4BEA-ACA8-36BD996FA744}"/>
              </a:ext>
            </a:extLst>
          </p:cNvPr>
          <p:cNvSpPr/>
          <p:nvPr/>
        </p:nvSpPr>
        <p:spPr>
          <a:xfrm>
            <a:off x="8184298" y="6018595"/>
            <a:ext cx="4007702" cy="369332"/>
          </a:xfrm>
          <a:prstGeom prst="rect">
            <a:avLst/>
          </a:prstGeom>
        </p:spPr>
        <p:txBody>
          <a:bodyPr wrap="square">
            <a:spAutoFit/>
          </a:bodyPr>
          <a:lstStyle/>
          <a:p>
            <a:r>
              <a:rPr lang="en-US" sz="900" dirty="0">
                <a:hlinkClick r:id="rId7"/>
              </a:rPr>
              <a:t>Image source</a:t>
            </a:r>
            <a:r>
              <a:rPr lang="en-US" sz="900" dirty="0"/>
              <a:t>: https://fineartamerica.com/featured/elephant-in-the-room-with-lettering-leah-saulnier-the-painting-maniac.html?product=poster</a:t>
            </a:r>
          </a:p>
        </p:txBody>
      </p:sp>
    </p:spTree>
    <p:extLst>
      <p:ext uri="{BB962C8B-B14F-4D97-AF65-F5344CB8AC3E}">
        <p14:creationId xmlns:p14="http://schemas.microsoft.com/office/powerpoint/2010/main" val="4287421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26" presetClass="entr" presetSubtype="0" fill="hold" grpId="0" nodeType="click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wipe(down)">
                                      <p:cBhvr>
                                        <p:cTn id="65" dur="580">
                                          <p:stCondLst>
                                            <p:cond delay="0"/>
                                          </p:stCondLst>
                                        </p:cTn>
                                        <p:tgtEl>
                                          <p:spTgt spid="32"/>
                                        </p:tgtEl>
                                      </p:cBhvr>
                                    </p:animEffect>
                                    <p:anim calcmode="lin" valueType="num">
                                      <p:cBhvr>
                                        <p:cTn id="66"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71" dur="26">
                                          <p:stCondLst>
                                            <p:cond delay="650"/>
                                          </p:stCondLst>
                                        </p:cTn>
                                        <p:tgtEl>
                                          <p:spTgt spid="32"/>
                                        </p:tgtEl>
                                      </p:cBhvr>
                                      <p:to x="100000" y="60000"/>
                                    </p:animScale>
                                    <p:animScale>
                                      <p:cBhvr>
                                        <p:cTn id="72" dur="166" decel="50000">
                                          <p:stCondLst>
                                            <p:cond delay="676"/>
                                          </p:stCondLst>
                                        </p:cTn>
                                        <p:tgtEl>
                                          <p:spTgt spid="32"/>
                                        </p:tgtEl>
                                      </p:cBhvr>
                                      <p:to x="100000" y="100000"/>
                                    </p:animScale>
                                    <p:animScale>
                                      <p:cBhvr>
                                        <p:cTn id="73" dur="26">
                                          <p:stCondLst>
                                            <p:cond delay="1312"/>
                                          </p:stCondLst>
                                        </p:cTn>
                                        <p:tgtEl>
                                          <p:spTgt spid="32"/>
                                        </p:tgtEl>
                                      </p:cBhvr>
                                      <p:to x="100000" y="80000"/>
                                    </p:animScale>
                                    <p:animScale>
                                      <p:cBhvr>
                                        <p:cTn id="74" dur="166" decel="50000">
                                          <p:stCondLst>
                                            <p:cond delay="1338"/>
                                          </p:stCondLst>
                                        </p:cTn>
                                        <p:tgtEl>
                                          <p:spTgt spid="32"/>
                                        </p:tgtEl>
                                      </p:cBhvr>
                                      <p:to x="100000" y="100000"/>
                                    </p:animScale>
                                    <p:animScale>
                                      <p:cBhvr>
                                        <p:cTn id="75" dur="26">
                                          <p:stCondLst>
                                            <p:cond delay="1642"/>
                                          </p:stCondLst>
                                        </p:cTn>
                                        <p:tgtEl>
                                          <p:spTgt spid="32"/>
                                        </p:tgtEl>
                                      </p:cBhvr>
                                      <p:to x="100000" y="90000"/>
                                    </p:animScale>
                                    <p:animScale>
                                      <p:cBhvr>
                                        <p:cTn id="76" dur="166" decel="50000">
                                          <p:stCondLst>
                                            <p:cond delay="1668"/>
                                          </p:stCondLst>
                                        </p:cTn>
                                        <p:tgtEl>
                                          <p:spTgt spid="32"/>
                                        </p:tgtEl>
                                      </p:cBhvr>
                                      <p:to x="100000" y="100000"/>
                                    </p:animScale>
                                    <p:animScale>
                                      <p:cBhvr>
                                        <p:cTn id="77" dur="26">
                                          <p:stCondLst>
                                            <p:cond delay="1808"/>
                                          </p:stCondLst>
                                        </p:cTn>
                                        <p:tgtEl>
                                          <p:spTgt spid="32"/>
                                        </p:tgtEl>
                                      </p:cBhvr>
                                      <p:to x="100000" y="95000"/>
                                    </p:animScale>
                                    <p:animScale>
                                      <p:cBhvr>
                                        <p:cTn id="78" dur="166" decel="50000">
                                          <p:stCondLst>
                                            <p:cond delay="1834"/>
                                          </p:stCondLst>
                                        </p:cTn>
                                        <p:tgtEl>
                                          <p:spTgt spid="32"/>
                                        </p:tgtEl>
                                      </p:cBhvr>
                                      <p:to x="100000" y="100000"/>
                                    </p:animScale>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3"/>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4"/>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27"/>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26"/>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28"/>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31"/>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35"/>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p:bldP spid="15" grpId="0" animBg="1"/>
      <p:bldP spid="16" grpId="0"/>
      <p:bldP spid="17" grpId="0"/>
      <p:bldP spid="18" grpId="0" animBg="1"/>
      <p:bldP spid="19" grpId="0"/>
      <p:bldP spid="20" grpId="0" animBg="1"/>
      <p:bldP spid="21" grpId="0"/>
      <p:bldP spid="22" grpId="0" animBg="1"/>
      <p:bldP spid="23" grpId="0"/>
      <p:bldP spid="24" grpId="0" animBg="1"/>
      <p:bldP spid="25" grpId="0"/>
      <p:bldP spid="26" grpId="0" animBg="1"/>
      <p:bldP spid="27" grpId="0"/>
      <p:bldP spid="28" grpId="0" animBg="1"/>
      <p:bldP spid="31" grpId="0"/>
      <p:bldP spid="32" grpId="0"/>
      <p:bldP spid="3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D69C0A-4890-4532-B501-2DA9573F4562}"/>
              </a:ext>
            </a:extLst>
          </p:cNvPr>
          <p:cNvSpPr/>
          <p:nvPr/>
        </p:nvSpPr>
        <p:spPr>
          <a:xfrm>
            <a:off x="522515" y="628233"/>
            <a:ext cx="11364686" cy="5601533"/>
          </a:xfrm>
          <a:prstGeom prst="rect">
            <a:avLst/>
          </a:prstGeom>
        </p:spPr>
        <p:txBody>
          <a:bodyPr wrap="square">
            <a:spAutoFit/>
          </a:bodyPr>
          <a:lstStyle/>
          <a:p>
            <a:pPr marL="285750" indent="-285750">
              <a:buFont typeface="Arial" panose="020B0604020202020204" pitchFamily="34" charset="0"/>
              <a:buChar char="•"/>
            </a:pPr>
            <a:r>
              <a:rPr lang="en-US" sz="2800" b="1" dirty="0">
                <a:solidFill>
                  <a:srgbClr val="FF0000"/>
                </a:solidFill>
                <a:latin typeface="TimesNewRoman"/>
              </a:rPr>
              <a:t>One in three </a:t>
            </a:r>
            <a:r>
              <a:rPr lang="en-US" sz="2800" dirty="0">
                <a:latin typeface="TimesNewRoman"/>
              </a:rPr>
              <a:t>households in Ethiopia have</a:t>
            </a:r>
            <a:r>
              <a:rPr lang="en-US" sz="2800" b="1" dirty="0">
                <a:solidFill>
                  <a:srgbClr val="FF0000"/>
                </a:solidFill>
                <a:latin typeface="TimesNewRoman"/>
              </a:rPr>
              <a:t> no toilet facility </a:t>
            </a:r>
          </a:p>
          <a:p>
            <a:pPr marL="1828800" lvl="3" indent="-457200">
              <a:buFont typeface="Courier New" panose="02070309020205020404" pitchFamily="49" charset="0"/>
              <a:buChar char="o"/>
            </a:pPr>
            <a:r>
              <a:rPr lang="en-US" sz="2800" b="1" dirty="0">
                <a:solidFill>
                  <a:srgbClr val="FF0000"/>
                </a:solidFill>
                <a:latin typeface="TimesNewRoman"/>
              </a:rPr>
              <a:t>    </a:t>
            </a:r>
            <a:r>
              <a:rPr lang="en-US" sz="2800" dirty="0">
                <a:latin typeface="TimesNewRoman"/>
              </a:rPr>
              <a:t>39 percent in rural areas (35 million people)</a:t>
            </a:r>
          </a:p>
          <a:p>
            <a:pPr marL="1828800" lvl="3" indent="-457200">
              <a:buFont typeface="Courier New" panose="02070309020205020404" pitchFamily="49" charset="0"/>
              <a:buChar char="o"/>
            </a:pPr>
            <a:r>
              <a:rPr lang="en-US" sz="2800" dirty="0">
                <a:latin typeface="TimesNewRoman"/>
              </a:rPr>
              <a:t>      7 percent in urban areas (1.5 million people)</a:t>
            </a:r>
          </a:p>
          <a:p>
            <a:pPr marL="285750" indent="-285750">
              <a:buFont typeface="Arial" panose="020B0604020202020204" pitchFamily="34" charset="0"/>
              <a:buChar char="•"/>
            </a:pPr>
            <a:r>
              <a:rPr lang="en-US" sz="2800" b="1" dirty="0">
                <a:solidFill>
                  <a:srgbClr val="FF0000"/>
                </a:solidFill>
                <a:latin typeface="TimesNewRoman"/>
              </a:rPr>
              <a:t>More than half (56%) </a:t>
            </a:r>
            <a:r>
              <a:rPr lang="en-US" sz="2800" dirty="0">
                <a:solidFill>
                  <a:srgbClr val="000000"/>
                </a:solidFill>
                <a:latin typeface="TimesNewRoman"/>
              </a:rPr>
              <a:t>of rural households use </a:t>
            </a:r>
            <a:r>
              <a:rPr lang="en-US" sz="2800" b="1" dirty="0">
                <a:solidFill>
                  <a:srgbClr val="FF0000"/>
                </a:solidFill>
                <a:latin typeface="TimesNewRoman"/>
              </a:rPr>
              <a:t>unimproved toilet </a:t>
            </a:r>
            <a:r>
              <a:rPr lang="en-US" sz="2800" dirty="0">
                <a:solidFill>
                  <a:srgbClr val="000000"/>
                </a:solidFill>
                <a:latin typeface="TimesNewRoman"/>
              </a:rPr>
              <a:t>facilities</a:t>
            </a:r>
          </a:p>
          <a:p>
            <a:pPr marL="285750" indent="-285750">
              <a:buFont typeface="Arial" panose="020B0604020202020204" pitchFamily="34" charset="0"/>
              <a:buChar char="•"/>
            </a:pPr>
            <a:r>
              <a:rPr lang="en-US" sz="2800" b="1" dirty="0">
                <a:solidFill>
                  <a:srgbClr val="FF0000"/>
                </a:solidFill>
                <a:latin typeface="TimesNewRoman"/>
              </a:rPr>
              <a:t>More than one-third (35%) </a:t>
            </a:r>
            <a:r>
              <a:rPr lang="en-US" sz="2800" dirty="0">
                <a:solidFill>
                  <a:srgbClr val="000000"/>
                </a:solidFill>
                <a:latin typeface="TimesNewRoman"/>
              </a:rPr>
              <a:t>of toilet facilities are shared in urban households</a:t>
            </a:r>
            <a:endParaRPr lang="en-US" sz="2800" b="1" dirty="0">
              <a:latin typeface="TimesNewRoman"/>
            </a:endParaRPr>
          </a:p>
          <a:p>
            <a:pPr marL="285750" indent="-285750">
              <a:buFont typeface="Arial" panose="020B0604020202020204" pitchFamily="34" charset="0"/>
              <a:buChar char="•"/>
            </a:pPr>
            <a:endParaRPr lang="en-US" sz="1100" dirty="0">
              <a:latin typeface="TimesNewRoman"/>
            </a:endParaRPr>
          </a:p>
          <a:p>
            <a:pPr marL="285750" indent="-285750">
              <a:buFont typeface="Arial" panose="020B0604020202020204" pitchFamily="34" charset="0"/>
              <a:buChar char="•"/>
            </a:pPr>
            <a:endParaRPr lang="en-US" sz="1100" dirty="0">
              <a:latin typeface="TimesNewRoman"/>
            </a:endParaRPr>
          </a:p>
          <a:p>
            <a:pPr marL="285750" indent="-285750">
              <a:buFont typeface="Arial" panose="020B0604020202020204" pitchFamily="34" charset="0"/>
              <a:buChar char="•"/>
            </a:pPr>
            <a:r>
              <a:rPr lang="en-US" sz="2800" b="1" u="sng" dirty="0">
                <a:latin typeface="TimesNewRoman"/>
              </a:rPr>
              <a:t>Definition</a:t>
            </a:r>
            <a:r>
              <a:rPr lang="en-US" sz="2800" b="1" dirty="0">
                <a:latin typeface="TimesNewRoman"/>
              </a:rPr>
              <a:t> Improved toilet</a:t>
            </a:r>
            <a:r>
              <a:rPr lang="en-US" sz="2800" dirty="0">
                <a:latin typeface="TimesNewRoman"/>
              </a:rPr>
              <a:t>:  </a:t>
            </a:r>
          </a:p>
          <a:p>
            <a:pPr marL="1200150" lvl="2" indent="-285750">
              <a:buFont typeface="Courier New" panose="02070309020205020404" pitchFamily="49" charset="0"/>
              <a:buChar char="o"/>
            </a:pPr>
            <a:r>
              <a:rPr lang="en-US" sz="2800" dirty="0">
                <a:latin typeface="TimesNewRoman"/>
              </a:rPr>
              <a:t>flush/pour flush to piped sewer systems, </a:t>
            </a:r>
          </a:p>
          <a:p>
            <a:pPr marL="1200150" lvl="2" indent="-285750">
              <a:buFont typeface="Courier New" panose="02070309020205020404" pitchFamily="49" charset="0"/>
              <a:buChar char="o"/>
            </a:pPr>
            <a:r>
              <a:rPr lang="en-US" sz="2800" dirty="0">
                <a:latin typeface="TimesNewRoman"/>
              </a:rPr>
              <a:t>septic tanks and pit latrines; </a:t>
            </a:r>
          </a:p>
          <a:p>
            <a:pPr marL="1200150" lvl="2" indent="-285750">
              <a:buFont typeface="Courier New" panose="02070309020205020404" pitchFamily="49" charset="0"/>
              <a:buChar char="o"/>
            </a:pPr>
            <a:r>
              <a:rPr lang="en-US" sz="2800" dirty="0">
                <a:latin typeface="TimesNewRoman"/>
              </a:rPr>
              <a:t>ventilated improved pit (VIP) latrines; </a:t>
            </a:r>
          </a:p>
          <a:p>
            <a:pPr marL="1200150" lvl="2" indent="-285750">
              <a:buFont typeface="Courier New" panose="02070309020205020404" pitchFamily="49" charset="0"/>
              <a:buChar char="o"/>
            </a:pPr>
            <a:r>
              <a:rPr lang="en-US" sz="2800" dirty="0">
                <a:latin typeface="TimesNewRoman"/>
              </a:rPr>
              <a:t>pit latrines with slabs</a:t>
            </a:r>
          </a:p>
          <a:p>
            <a:pPr marL="1200150" lvl="2" indent="-285750">
              <a:buFont typeface="Courier New" panose="02070309020205020404" pitchFamily="49" charset="0"/>
              <a:buChar char="o"/>
            </a:pPr>
            <a:r>
              <a:rPr lang="en-US" sz="2800" dirty="0">
                <a:latin typeface="TimesNewRoman"/>
              </a:rPr>
              <a:t>composting toilets</a:t>
            </a:r>
          </a:p>
        </p:txBody>
      </p:sp>
      <p:sp>
        <p:nvSpPr>
          <p:cNvPr id="5" name="TextBox 4">
            <a:extLst>
              <a:ext uri="{FF2B5EF4-FFF2-40B4-BE49-F238E27FC236}">
                <a16:creationId xmlns:a16="http://schemas.microsoft.com/office/drawing/2014/main" id="{EBFF9A5A-868A-4BB2-B96F-A32E9A7CCB46}"/>
              </a:ext>
            </a:extLst>
          </p:cNvPr>
          <p:cNvSpPr txBox="1"/>
          <p:nvPr/>
        </p:nvSpPr>
        <p:spPr>
          <a:xfrm>
            <a:off x="3241964" y="53154"/>
            <a:ext cx="5082639" cy="646331"/>
          </a:xfrm>
          <a:prstGeom prst="rect">
            <a:avLst/>
          </a:prstGeom>
          <a:solidFill>
            <a:schemeClr val="accent1">
              <a:lumMod val="20000"/>
              <a:lumOff val="80000"/>
            </a:schemeClr>
          </a:solidFill>
          <a:ln>
            <a:solidFill>
              <a:srgbClr val="FF0000"/>
            </a:solidFill>
          </a:ln>
        </p:spPr>
        <p:txBody>
          <a:bodyPr wrap="square" rtlCol="0">
            <a:spAutoFit/>
          </a:bodyPr>
          <a:lstStyle/>
          <a:p>
            <a:pPr algn="ctr"/>
            <a:r>
              <a:rPr lang="en-US" sz="3600" b="1" dirty="0"/>
              <a:t>SANITATION</a:t>
            </a:r>
          </a:p>
        </p:txBody>
      </p:sp>
    </p:spTree>
    <p:extLst>
      <p:ext uri="{BB962C8B-B14F-4D97-AF65-F5344CB8AC3E}">
        <p14:creationId xmlns:p14="http://schemas.microsoft.com/office/powerpoint/2010/main" val="1113121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F1748D-16FE-49BF-9DD1-0756920042B6}"/>
              </a:ext>
            </a:extLst>
          </p:cNvPr>
          <p:cNvSpPr/>
          <p:nvPr/>
        </p:nvSpPr>
        <p:spPr>
          <a:xfrm>
            <a:off x="193964" y="-5610"/>
            <a:ext cx="4637167" cy="6440225"/>
          </a:xfrm>
          <a:prstGeom prst="rect">
            <a:avLst/>
          </a:prstGeom>
          <a:ln>
            <a:solidFill>
              <a:srgbClr val="FFC000"/>
            </a:solidFill>
          </a:ln>
        </p:spPr>
        <p:txBody>
          <a:bodyPr wrap="square">
            <a:spAutoFit/>
          </a:bodyPr>
          <a:lstStyle/>
          <a:p>
            <a:pPr marL="285750" indent="-285750">
              <a:buFont typeface="Arial" panose="020B0604020202020204" pitchFamily="34" charset="0"/>
              <a:buChar char="•"/>
            </a:pPr>
            <a:endParaRPr lang="en-US" sz="1600" dirty="0">
              <a:latin typeface="TimesNewRoman"/>
            </a:endParaRPr>
          </a:p>
          <a:p>
            <a:pPr marL="285750" indent="-285750">
              <a:buFont typeface="Arial" panose="020B0604020202020204" pitchFamily="34" charset="0"/>
              <a:buChar char="•"/>
            </a:pPr>
            <a:r>
              <a:rPr lang="en-US" sz="2000" b="1" dirty="0">
                <a:solidFill>
                  <a:srgbClr val="FF0000"/>
                </a:solidFill>
                <a:latin typeface="TimesNewRoman"/>
              </a:rPr>
              <a:t>DISPOSAL OF CHILDREN’S STOOLS</a:t>
            </a:r>
          </a:p>
          <a:p>
            <a:pPr marL="285750" indent="-285750">
              <a:buFont typeface="Arial" panose="020B0604020202020204" pitchFamily="34" charset="0"/>
              <a:buChar char="•"/>
            </a:pPr>
            <a:endParaRPr lang="en-US" sz="1600" dirty="0">
              <a:latin typeface="TimesNewRoman"/>
            </a:endParaRPr>
          </a:p>
          <a:p>
            <a:pPr marL="285750" indent="-285750">
              <a:buFont typeface="Arial" panose="020B0604020202020204" pitchFamily="34" charset="0"/>
              <a:buChar char="•"/>
            </a:pPr>
            <a:r>
              <a:rPr lang="en-US" sz="2000" dirty="0">
                <a:latin typeface="TimesNewRoman"/>
              </a:rPr>
              <a:t>Globally, close to </a:t>
            </a:r>
            <a:r>
              <a:rPr lang="en-US" sz="2000" b="1" dirty="0">
                <a:solidFill>
                  <a:srgbClr val="FF0000"/>
                </a:solidFill>
                <a:latin typeface="TimesNewRoman"/>
              </a:rPr>
              <a:t>nine in ten </a:t>
            </a:r>
            <a:r>
              <a:rPr lang="en-US" sz="2000" dirty="0">
                <a:latin typeface="TimesNewRoman"/>
              </a:rPr>
              <a:t>of the diarrheal disease burden has been estimated to be linked to poor water, sanitation, and hygiene provision. </a:t>
            </a:r>
          </a:p>
          <a:p>
            <a:pPr marL="285750" indent="-285750">
              <a:buFont typeface="Arial" panose="020B0604020202020204" pitchFamily="34" charset="0"/>
              <a:buChar char="•"/>
            </a:pPr>
            <a:endParaRPr lang="en-US" sz="1050" dirty="0">
              <a:latin typeface="TimesNewRoman"/>
            </a:endParaRPr>
          </a:p>
          <a:p>
            <a:pPr marL="285750" indent="-285750">
              <a:buFont typeface="Arial" panose="020B0604020202020204" pitchFamily="34" charset="0"/>
              <a:buChar char="•"/>
            </a:pPr>
            <a:r>
              <a:rPr lang="en-US" sz="2000" dirty="0">
                <a:latin typeface="TimesNewRoman"/>
              </a:rPr>
              <a:t>Proper disposal of children’s feces is important in preventing the spread of diseases. </a:t>
            </a:r>
          </a:p>
          <a:p>
            <a:pPr marL="285750" indent="-285750">
              <a:buFont typeface="Arial" panose="020B0604020202020204" pitchFamily="34" charset="0"/>
              <a:buChar char="•"/>
            </a:pPr>
            <a:endParaRPr lang="en-US" sz="1600" dirty="0">
              <a:latin typeface="TimesNewRoman"/>
            </a:endParaRPr>
          </a:p>
          <a:p>
            <a:pPr marL="285750" indent="-285750">
              <a:buFont typeface="Arial" panose="020B0604020202020204" pitchFamily="34" charset="0"/>
              <a:buChar char="•"/>
            </a:pPr>
            <a:r>
              <a:rPr lang="en-US" sz="2000" dirty="0">
                <a:latin typeface="TimesNewRoman"/>
              </a:rPr>
              <a:t>In Ethiopia, children’s stools are more likely to be disposed safely in urban households (61 percent) than in rural households (37 percent). </a:t>
            </a:r>
          </a:p>
          <a:p>
            <a:pPr marL="285750" indent="-285750">
              <a:buFont typeface="Arial" panose="020B0604020202020204" pitchFamily="34" charset="0"/>
              <a:buChar char="•"/>
            </a:pPr>
            <a:endParaRPr lang="en-US" sz="1400" dirty="0">
              <a:latin typeface="TimesNewRoman"/>
            </a:endParaRPr>
          </a:p>
          <a:p>
            <a:pPr marL="285750" indent="-285750">
              <a:buFont typeface="Arial" panose="020B0604020202020204" pitchFamily="34" charset="0"/>
              <a:buChar char="•"/>
            </a:pPr>
            <a:r>
              <a:rPr lang="en-US" sz="2000" dirty="0">
                <a:latin typeface="TimesNewRoman"/>
              </a:rPr>
              <a:t>The percentage of children whose last stool was disposed of safely ranges from 29 percent in Somali to 62 percent in SNNPR.</a:t>
            </a:r>
            <a:endParaRPr lang="en-US" sz="2000" dirty="0"/>
          </a:p>
        </p:txBody>
      </p:sp>
      <p:pic>
        <p:nvPicPr>
          <p:cNvPr id="3" name="Picture 2">
            <a:extLst>
              <a:ext uri="{FF2B5EF4-FFF2-40B4-BE49-F238E27FC236}">
                <a16:creationId xmlns:a16="http://schemas.microsoft.com/office/drawing/2014/main" id="{B13E9583-6771-495D-9325-62204CE79283}"/>
              </a:ext>
            </a:extLst>
          </p:cNvPr>
          <p:cNvPicPr/>
          <p:nvPr/>
        </p:nvPicPr>
        <p:blipFill rotWithShape="1">
          <a:blip r:embed="rId2"/>
          <a:srcRect l="45032" t="57407" r="34073" b="8642"/>
          <a:stretch/>
        </p:blipFill>
        <p:spPr bwMode="auto">
          <a:xfrm>
            <a:off x="5324775" y="141007"/>
            <a:ext cx="6673261" cy="5955476"/>
          </a:xfrm>
          <a:prstGeom prst="rect">
            <a:avLst/>
          </a:prstGeom>
          <a:ln>
            <a:solidFill>
              <a:srgbClr val="FFC000"/>
            </a:solidFill>
          </a:ln>
          <a:extLst>
            <a:ext uri="{53640926-AAD7-44D8-BBD7-CCE9431645EC}">
              <a14:shadowObscured xmlns:a14="http://schemas.microsoft.com/office/drawing/2010/main"/>
            </a:ext>
          </a:extLst>
        </p:spPr>
      </p:pic>
      <p:sp>
        <p:nvSpPr>
          <p:cNvPr id="4" name="Rectangle 3">
            <a:extLst>
              <a:ext uri="{FF2B5EF4-FFF2-40B4-BE49-F238E27FC236}">
                <a16:creationId xmlns:a16="http://schemas.microsoft.com/office/drawing/2014/main" id="{40066105-B19A-4240-BF24-81D0FBED6CC3}"/>
              </a:ext>
            </a:extLst>
          </p:cNvPr>
          <p:cNvSpPr/>
          <p:nvPr/>
        </p:nvSpPr>
        <p:spPr>
          <a:xfrm>
            <a:off x="6867226" y="6126838"/>
            <a:ext cx="4637167" cy="307777"/>
          </a:xfrm>
          <a:prstGeom prst="rect">
            <a:avLst/>
          </a:prstGeom>
        </p:spPr>
        <p:txBody>
          <a:bodyPr wrap="none">
            <a:spAutoFit/>
          </a:bodyPr>
          <a:lstStyle/>
          <a:p>
            <a:r>
              <a:rPr lang="en-US" sz="1400" dirty="0">
                <a:hlinkClick r:id="rId3"/>
              </a:rPr>
              <a:t>Source: https://dhsprogram.com/pubs/pdf/SR241/SR241.pdf</a:t>
            </a:r>
            <a:endParaRPr lang="en-US" sz="1400" dirty="0"/>
          </a:p>
        </p:txBody>
      </p:sp>
    </p:spTree>
    <p:extLst>
      <p:ext uri="{BB962C8B-B14F-4D97-AF65-F5344CB8AC3E}">
        <p14:creationId xmlns:p14="http://schemas.microsoft.com/office/powerpoint/2010/main" val="27818779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DB6A11-7FBD-4398-9454-BB6584DA3254}"/>
              </a:ext>
            </a:extLst>
          </p:cNvPr>
          <p:cNvSpPr/>
          <p:nvPr/>
        </p:nvSpPr>
        <p:spPr>
          <a:xfrm>
            <a:off x="157019" y="235987"/>
            <a:ext cx="4950691" cy="5847755"/>
          </a:xfrm>
          <a:prstGeom prst="rect">
            <a:avLst/>
          </a:prstGeom>
          <a:ln w="19050">
            <a:solidFill>
              <a:srgbClr val="FFC000"/>
            </a:solidFill>
          </a:ln>
        </p:spPr>
        <p:txBody>
          <a:bodyPr wrap="square">
            <a:spAutoFit/>
          </a:bodyPr>
          <a:lstStyle/>
          <a:p>
            <a:pPr marL="342900" indent="-342900">
              <a:buFont typeface="Arial" panose="020B0604020202020204" pitchFamily="34" charset="0"/>
              <a:buChar char="•"/>
            </a:pPr>
            <a:r>
              <a:rPr lang="en-US" sz="2200" dirty="0">
                <a:latin typeface="Arial" panose="020B0604020202020204" pitchFamily="34" charset="0"/>
              </a:rPr>
              <a:t>According Ethiopia’s 2016 Demographic and Health Survey results, 97 Percent of urban households have access to an improved source of drinking water, compared to 57 percent of rural households</a:t>
            </a:r>
          </a:p>
          <a:p>
            <a:pPr marL="342900" indent="-342900">
              <a:buFont typeface="Arial" panose="020B0604020202020204" pitchFamily="34" charset="0"/>
              <a:buChar char="•"/>
            </a:pPr>
            <a:endParaRPr lang="en-US" sz="2200" dirty="0">
              <a:latin typeface="Arial" panose="020B0604020202020204" pitchFamily="34" charset="0"/>
            </a:endParaRPr>
          </a:p>
          <a:p>
            <a:pPr marL="342900" indent="-342900">
              <a:buFont typeface="Arial" panose="020B0604020202020204" pitchFamily="34" charset="0"/>
              <a:buChar char="•"/>
            </a:pPr>
            <a:r>
              <a:rPr lang="en-US" sz="2200" dirty="0">
                <a:latin typeface="Arial" panose="020B0604020202020204" pitchFamily="34" charset="0"/>
              </a:rPr>
              <a:t>This means that 40 million rural residents do not have access to an improved source of drinking water</a:t>
            </a:r>
          </a:p>
          <a:p>
            <a:pPr marL="342900" indent="-342900">
              <a:buFont typeface="Arial" panose="020B0604020202020204" pitchFamily="34" charset="0"/>
              <a:buChar char="•"/>
            </a:pPr>
            <a:endParaRPr lang="en-US" sz="2200" dirty="0">
              <a:latin typeface="Arial" panose="020B0604020202020204" pitchFamily="34" charset="0"/>
            </a:endParaRPr>
          </a:p>
          <a:p>
            <a:pPr marL="342900" indent="-342900">
              <a:buFont typeface="Arial" panose="020B0604020202020204" pitchFamily="34" charset="0"/>
              <a:buChar char="•"/>
            </a:pPr>
            <a:r>
              <a:rPr lang="en-US" sz="2200" dirty="0">
                <a:latin typeface="Arial" panose="020B0604020202020204" pitchFamily="34" charset="0"/>
              </a:rPr>
              <a:t>Improved sources of drinking water include piped water, public taps, standpipes, tube wells, boreholes, protected dug wells and springs as well as and rainwater.</a:t>
            </a:r>
            <a:endParaRPr lang="en-US" sz="2200" dirty="0"/>
          </a:p>
        </p:txBody>
      </p:sp>
      <p:pic>
        <p:nvPicPr>
          <p:cNvPr id="3" name="Picture 2">
            <a:extLst>
              <a:ext uri="{FF2B5EF4-FFF2-40B4-BE49-F238E27FC236}">
                <a16:creationId xmlns:a16="http://schemas.microsoft.com/office/drawing/2014/main" id="{751DBF37-7188-4151-A643-3702B58FF06B}"/>
              </a:ext>
            </a:extLst>
          </p:cNvPr>
          <p:cNvPicPr/>
          <p:nvPr/>
        </p:nvPicPr>
        <p:blipFill rotWithShape="1">
          <a:blip r:embed="rId2"/>
          <a:srcRect l="35750" t="29425" r="23958" b="13785"/>
          <a:stretch/>
        </p:blipFill>
        <p:spPr bwMode="auto">
          <a:xfrm>
            <a:off x="5181598" y="212437"/>
            <a:ext cx="6927273" cy="5865090"/>
          </a:xfrm>
          <a:prstGeom prst="rect">
            <a:avLst/>
          </a:prstGeom>
          <a:ln w="19050">
            <a:solidFill>
              <a:srgbClr val="FFC000"/>
            </a:solidFill>
          </a:ln>
          <a:extLst>
            <a:ext uri="{53640926-AAD7-44D8-BBD7-CCE9431645EC}">
              <a14:shadowObscured xmlns:a14="http://schemas.microsoft.com/office/drawing/2010/main"/>
            </a:ext>
          </a:extLst>
        </p:spPr>
      </p:pic>
      <p:sp>
        <p:nvSpPr>
          <p:cNvPr id="4" name="Rectangle 3">
            <a:extLst>
              <a:ext uri="{FF2B5EF4-FFF2-40B4-BE49-F238E27FC236}">
                <a16:creationId xmlns:a16="http://schemas.microsoft.com/office/drawing/2014/main" id="{6355FEB4-51A5-4A89-9F6C-9DAA406C1BB2}"/>
              </a:ext>
            </a:extLst>
          </p:cNvPr>
          <p:cNvSpPr/>
          <p:nvPr/>
        </p:nvSpPr>
        <p:spPr>
          <a:xfrm>
            <a:off x="4853699" y="6077527"/>
            <a:ext cx="4637167" cy="307777"/>
          </a:xfrm>
          <a:prstGeom prst="rect">
            <a:avLst/>
          </a:prstGeom>
        </p:spPr>
        <p:txBody>
          <a:bodyPr wrap="none">
            <a:spAutoFit/>
          </a:bodyPr>
          <a:lstStyle/>
          <a:p>
            <a:r>
              <a:rPr lang="en-US" sz="1400" dirty="0">
                <a:hlinkClick r:id="rId3"/>
              </a:rPr>
              <a:t>Source: https://dhsprogram.com/pubs/pdf/SR241/SR241.pdf</a:t>
            </a:r>
            <a:endParaRPr lang="en-US" sz="1400" dirty="0"/>
          </a:p>
        </p:txBody>
      </p:sp>
    </p:spTree>
    <p:extLst>
      <p:ext uri="{BB962C8B-B14F-4D97-AF65-F5344CB8AC3E}">
        <p14:creationId xmlns:p14="http://schemas.microsoft.com/office/powerpoint/2010/main" val="24165394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C77E6C-A0C7-4837-BC93-ECF4718327CA}"/>
              </a:ext>
            </a:extLst>
          </p:cNvPr>
          <p:cNvSpPr txBox="1"/>
          <p:nvPr/>
        </p:nvSpPr>
        <p:spPr>
          <a:xfrm>
            <a:off x="2125684" y="0"/>
            <a:ext cx="7683334" cy="646331"/>
          </a:xfrm>
          <a:prstGeom prst="rect">
            <a:avLst/>
          </a:prstGeom>
          <a:solidFill>
            <a:schemeClr val="accent1">
              <a:lumMod val="20000"/>
              <a:lumOff val="80000"/>
            </a:schemeClr>
          </a:solidFill>
          <a:ln>
            <a:solidFill>
              <a:srgbClr val="FF0000"/>
            </a:solidFill>
          </a:ln>
        </p:spPr>
        <p:txBody>
          <a:bodyPr wrap="square" rtlCol="0">
            <a:spAutoFit/>
          </a:bodyPr>
          <a:lstStyle/>
          <a:p>
            <a:r>
              <a:rPr lang="en-US" sz="3600" b="1" dirty="0"/>
              <a:t>Improved Sources of Drinking </a:t>
            </a:r>
            <a:r>
              <a:rPr lang="en-US" sz="3600" b="1" u="sng" dirty="0"/>
              <a:t>WATER</a:t>
            </a:r>
          </a:p>
        </p:txBody>
      </p:sp>
      <p:sp>
        <p:nvSpPr>
          <p:cNvPr id="3" name="Rectangle 2">
            <a:extLst>
              <a:ext uri="{FF2B5EF4-FFF2-40B4-BE49-F238E27FC236}">
                <a16:creationId xmlns:a16="http://schemas.microsoft.com/office/drawing/2014/main" id="{940893DA-EA1A-458D-AB9B-523E9328413B}"/>
              </a:ext>
            </a:extLst>
          </p:cNvPr>
          <p:cNvSpPr/>
          <p:nvPr/>
        </p:nvSpPr>
        <p:spPr>
          <a:xfrm>
            <a:off x="674914" y="1120676"/>
            <a:ext cx="10842171" cy="3970318"/>
          </a:xfrm>
          <a:prstGeom prst="rect">
            <a:avLst/>
          </a:prstGeom>
        </p:spPr>
        <p:txBody>
          <a:bodyPr wrap="square">
            <a:spAutoFit/>
          </a:bodyPr>
          <a:lstStyle/>
          <a:p>
            <a:pPr marL="342900" indent="-342900">
              <a:buFont typeface="Arial" panose="020B0604020202020204" pitchFamily="34" charset="0"/>
              <a:buChar char="•"/>
            </a:pPr>
            <a:r>
              <a:rPr lang="en-US" sz="2400" dirty="0">
                <a:latin typeface="Arial" panose="020B0604020202020204" pitchFamily="34" charset="0"/>
              </a:rPr>
              <a:t>In Ethiopia, </a:t>
            </a:r>
            <a:r>
              <a:rPr lang="en-US" sz="2800" b="1" u="sng" dirty="0">
                <a:latin typeface="Arial" panose="020B0604020202020204" pitchFamily="34" charset="0"/>
              </a:rPr>
              <a:t>97% of urban households </a:t>
            </a:r>
            <a:r>
              <a:rPr lang="en-US" sz="2400" dirty="0">
                <a:latin typeface="Arial" panose="020B0604020202020204" pitchFamily="34" charset="0"/>
              </a:rPr>
              <a:t>have access to an improved source of drinking water  </a:t>
            </a:r>
          </a:p>
          <a:p>
            <a:pPr marL="342900" indent="-342900">
              <a:buFont typeface="Arial" panose="020B0604020202020204" pitchFamily="34" charset="0"/>
              <a:buChar char="•"/>
            </a:pPr>
            <a:endParaRPr lang="en-US" sz="2400" dirty="0">
              <a:latin typeface="Arial" panose="020B0604020202020204" pitchFamily="34" charset="0"/>
            </a:endParaRPr>
          </a:p>
          <a:p>
            <a:pPr marL="342900" indent="-342900">
              <a:buFont typeface="Arial" panose="020B0604020202020204" pitchFamily="34" charset="0"/>
              <a:buChar char="•"/>
            </a:pPr>
            <a:r>
              <a:rPr lang="en-US" sz="2800" b="1" u="sng" dirty="0">
                <a:latin typeface="Arial" panose="020B0604020202020204" pitchFamily="34" charset="0"/>
              </a:rPr>
              <a:t>Only 57% of rural households </a:t>
            </a:r>
            <a:r>
              <a:rPr lang="en-US" sz="2400" dirty="0">
                <a:latin typeface="Arial" panose="020B0604020202020204" pitchFamily="34" charset="0"/>
              </a:rPr>
              <a:t>have access to an improved source of drinking water </a:t>
            </a:r>
          </a:p>
          <a:p>
            <a:endParaRPr lang="en-US" sz="2400" dirty="0">
              <a:latin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rPr>
              <a:t>This means that </a:t>
            </a:r>
            <a:r>
              <a:rPr lang="en-US" sz="2800" b="1" u="sng" dirty="0">
                <a:latin typeface="Arial" panose="020B0604020202020204" pitchFamily="34" charset="0"/>
              </a:rPr>
              <a:t>39 million rural residents </a:t>
            </a:r>
            <a:r>
              <a:rPr lang="en-US" sz="2400" dirty="0">
                <a:latin typeface="Arial" panose="020B0604020202020204" pitchFamily="34" charset="0"/>
              </a:rPr>
              <a:t>lack  access to an improved source of drinking water </a:t>
            </a:r>
          </a:p>
          <a:p>
            <a:pPr marL="342900" indent="-342900">
              <a:buFont typeface="Arial" panose="020B0604020202020204" pitchFamily="34" charset="0"/>
              <a:buChar char="•"/>
            </a:pPr>
            <a:endParaRPr lang="en-US" sz="2400" dirty="0">
              <a:latin typeface="Arial" panose="020B0604020202020204" pitchFamily="34" charset="0"/>
            </a:endParaRPr>
          </a:p>
          <a:p>
            <a:endParaRPr lang="en-US" sz="2400" dirty="0"/>
          </a:p>
        </p:txBody>
      </p:sp>
      <p:sp>
        <p:nvSpPr>
          <p:cNvPr id="4" name="Rectangle 3">
            <a:extLst>
              <a:ext uri="{FF2B5EF4-FFF2-40B4-BE49-F238E27FC236}">
                <a16:creationId xmlns:a16="http://schemas.microsoft.com/office/drawing/2014/main" id="{CFED16CC-9C35-4C2B-9EB5-02DCF0D63BF0}"/>
              </a:ext>
            </a:extLst>
          </p:cNvPr>
          <p:cNvSpPr/>
          <p:nvPr/>
        </p:nvSpPr>
        <p:spPr>
          <a:xfrm>
            <a:off x="2442360" y="4857628"/>
            <a:ext cx="8364186" cy="1200329"/>
          </a:xfrm>
          <a:prstGeom prst="rect">
            <a:avLst/>
          </a:prstGeom>
        </p:spPr>
        <p:txBody>
          <a:bodyPr wrap="square">
            <a:spAutoFit/>
          </a:bodyPr>
          <a:lstStyle/>
          <a:p>
            <a:r>
              <a:rPr lang="en-US" sz="2400" b="1" u="sng" dirty="0">
                <a:latin typeface="Arial,Bold"/>
              </a:rPr>
              <a:t>Definition: </a:t>
            </a:r>
            <a:r>
              <a:rPr lang="en-US" sz="2400" b="1" dirty="0">
                <a:latin typeface="Arial,Bold"/>
              </a:rPr>
              <a:t>Improved sources of drinking water</a:t>
            </a:r>
          </a:p>
          <a:p>
            <a:r>
              <a:rPr lang="en-US" sz="2400" dirty="0">
                <a:latin typeface="Arial" panose="020B0604020202020204" pitchFamily="34" charset="0"/>
              </a:rPr>
              <a:t>Include piped water, public taps, standpipes, tube wells, boreholes, protected dug wells and springs, and rainwater</a:t>
            </a:r>
            <a:endParaRPr lang="en-US" sz="2400" dirty="0"/>
          </a:p>
        </p:txBody>
      </p:sp>
    </p:spTree>
    <p:extLst>
      <p:ext uri="{BB962C8B-B14F-4D97-AF65-F5344CB8AC3E}">
        <p14:creationId xmlns:p14="http://schemas.microsoft.com/office/powerpoint/2010/main" val="21131452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3512C4-2D87-4A40-86A8-0F71BB6E77FC}"/>
              </a:ext>
            </a:extLst>
          </p:cNvPr>
          <p:cNvPicPr>
            <a:picLocks noChangeAspect="1"/>
          </p:cNvPicPr>
          <p:nvPr/>
        </p:nvPicPr>
        <p:blipFill>
          <a:blip r:embed="rId2"/>
          <a:stretch>
            <a:fillRect/>
          </a:stretch>
        </p:blipFill>
        <p:spPr>
          <a:xfrm>
            <a:off x="3195355" y="1"/>
            <a:ext cx="8152578" cy="6115792"/>
          </a:xfrm>
          <a:prstGeom prst="rect">
            <a:avLst/>
          </a:prstGeom>
        </p:spPr>
      </p:pic>
      <p:sp>
        <p:nvSpPr>
          <p:cNvPr id="3" name="Rectangle 2">
            <a:extLst>
              <a:ext uri="{FF2B5EF4-FFF2-40B4-BE49-F238E27FC236}">
                <a16:creationId xmlns:a16="http://schemas.microsoft.com/office/drawing/2014/main" id="{3367FEEA-D80A-4D7D-86BF-07B18BCF7D28}"/>
              </a:ext>
            </a:extLst>
          </p:cNvPr>
          <p:cNvSpPr/>
          <p:nvPr/>
        </p:nvSpPr>
        <p:spPr>
          <a:xfrm>
            <a:off x="6867226" y="6126838"/>
            <a:ext cx="4637167" cy="307777"/>
          </a:xfrm>
          <a:prstGeom prst="rect">
            <a:avLst/>
          </a:prstGeom>
        </p:spPr>
        <p:txBody>
          <a:bodyPr wrap="none">
            <a:spAutoFit/>
          </a:bodyPr>
          <a:lstStyle/>
          <a:p>
            <a:r>
              <a:rPr lang="en-US" sz="1400" dirty="0">
                <a:hlinkClick r:id="rId3"/>
              </a:rPr>
              <a:t>Source: https://dhsprogram.com/pubs/pdf/SR241/SR241.pdf</a:t>
            </a:r>
            <a:endParaRPr lang="en-US" sz="1400" dirty="0"/>
          </a:p>
        </p:txBody>
      </p:sp>
      <p:sp>
        <p:nvSpPr>
          <p:cNvPr id="4" name="Rectangle 3">
            <a:extLst>
              <a:ext uri="{FF2B5EF4-FFF2-40B4-BE49-F238E27FC236}">
                <a16:creationId xmlns:a16="http://schemas.microsoft.com/office/drawing/2014/main" id="{A989C4A1-1605-4D86-A192-00E5621D413C}"/>
              </a:ext>
            </a:extLst>
          </p:cNvPr>
          <p:cNvSpPr/>
          <p:nvPr/>
        </p:nvSpPr>
        <p:spPr>
          <a:xfrm>
            <a:off x="273133" y="742207"/>
            <a:ext cx="3139716" cy="4893647"/>
          </a:xfrm>
          <a:prstGeom prst="rect">
            <a:avLst/>
          </a:prstGeom>
        </p:spPr>
        <p:txBody>
          <a:bodyPr wrap="square">
            <a:spAutoFit/>
          </a:bodyPr>
          <a:lstStyle/>
          <a:p>
            <a:r>
              <a:rPr lang="en-US" sz="2400" b="1" u="sng" dirty="0">
                <a:latin typeface="Arial,Bold"/>
              </a:rPr>
              <a:t>Definition: </a:t>
            </a:r>
            <a:r>
              <a:rPr lang="en-US" sz="2400" b="1" dirty="0">
                <a:latin typeface="Arial,Bold"/>
              </a:rPr>
              <a:t>Improved sources of drinking water</a:t>
            </a:r>
          </a:p>
          <a:p>
            <a:r>
              <a:rPr lang="en-US" sz="2400" dirty="0">
                <a:latin typeface="Arial" panose="020B0604020202020204" pitchFamily="34" charset="0"/>
              </a:rPr>
              <a:t>Include: </a:t>
            </a:r>
          </a:p>
          <a:p>
            <a:endParaRPr lang="en-US" sz="2400" dirty="0">
              <a:latin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rPr>
              <a:t>Piped water  </a:t>
            </a:r>
          </a:p>
          <a:p>
            <a:pPr marL="342900" indent="-342900">
              <a:buFont typeface="Arial" panose="020B0604020202020204" pitchFamily="34" charset="0"/>
              <a:buChar char="•"/>
            </a:pPr>
            <a:r>
              <a:rPr lang="en-US" sz="2400" dirty="0">
                <a:latin typeface="Arial" panose="020B0604020202020204" pitchFamily="34" charset="0"/>
              </a:rPr>
              <a:t>Public taps</a:t>
            </a:r>
          </a:p>
          <a:p>
            <a:pPr marL="342900" indent="-342900">
              <a:buFont typeface="Arial" panose="020B0604020202020204" pitchFamily="34" charset="0"/>
              <a:buChar char="•"/>
            </a:pPr>
            <a:r>
              <a:rPr lang="en-US" sz="2400" dirty="0">
                <a:latin typeface="Arial" panose="020B0604020202020204" pitchFamily="34" charset="0"/>
              </a:rPr>
              <a:t>Standpipes  </a:t>
            </a:r>
          </a:p>
          <a:p>
            <a:pPr marL="342900" indent="-342900">
              <a:buFont typeface="Arial" panose="020B0604020202020204" pitchFamily="34" charset="0"/>
              <a:buChar char="•"/>
            </a:pPr>
            <a:r>
              <a:rPr lang="en-US" sz="2400" dirty="0">
                <a:latin typeface="Arial" panose="020B0604020202020204" pitchFamily="34" charset="0"/>
              </a:rPr>
              <a:t>Tube wells </a:t>
            </a:r>
          </a:p>
          <a:p>
            <a:pPr marL="342900" indent="-342900">
              <a:buFont typeface="Arial" panose="020B0604020202020204" pitchFamily="34" charset="0"/>
              <a:buChar char="•"/>
            </a:pPr>
            <a:r>
              <a:rPr lang="en-US" sz="2400" dirty="0">
                <a:latin typeface="Arial" panose="020B0604020202020204" pitchFamily="34" charset="0"/>
              </a:rPr>
              <a:t>Boreholes </a:t>
            </a:r>
          </a:p>
          <a:p>
            <a:pPr marL="342900" indent="-342900">
              <a:buFont typeface="Arial" panose="020B0604020202020204" pitchFamily="34" charset="0"/>
              <a:buChar char="•"/>
            </a:pPr>
            <a:r>
              <a:rPr lang="en-US" sz="2400" dirty="0">
                <a:latin typeface="Arial" panose="020B0604020202020204" pitchFamily="34" charset="0"/>
              </a:rPr>
              <a:t>Protected dug wells and springs</a:t>
            </a:r>
          </a:p>
          <a:p>
            <a:pPr marL="342900" indent="-342900">
              <a:buFont typeface="Arial" panose="020B0604020202020204" pitchFamily="34" charset="0"/>
              <a:buChar char="•"/>
            </a:pPr>
            <a:r>
              <a:rPr lang="en-US" sz="2400" dirty="0">
                <a:latin typeface="Arial" panose="020B0604020202020204" pitchFamily="34" charset="0"/>
              </a:rPr>
              <a:t>Rainwater</a:t>
            </a:r>
            <a:endParaRPr lang="en-US" sz="2400" dirty="0"/>
          </a:p>
        </p:txBody>
      </p:sp>
    </p:spTree>
    <p:extLst>
      <p:ext uri="{BB962C8B-B14F-4D97-AF65-F5344CB8AC3E}">
        <p14:creationId xmlns:p14="http://schemas.microsoft.com/office/powerpoint/2010/main" val="21904234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12F2D6-0B79-4663-BB9D-7D22A32F9383}"/>
              </a:ext>
            </a:extLst>
          </p:cNvPr>
          <p:cNvSpPr txBox="1"/>
          <p:nvPr/>
        </p:nvSpPr>
        <p:spPr>
          <a:xfrm>
            <a:off x="2475876" y="2451358"/>
            <a:ext cx="7540051" cy="2308324"/>
          </a:xfrm>
          <a:prstGeom prst="rect">
            <a:avLst/>
          </a:prstGeom>
          <a:solidFill>
            <a:schemeClr val="accent2">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7200" b="1" dirty="0"/>
              <a:t>Large scale urbanization</a:t>
            </a:r>
          </a:p>
        </p:txBody>
      </p:sp>
      <p:sp>
        <p:nvSpPr>
          <p:cNvPr id="3" name="TextBox 2">
            <a:extLst>
              <a:ext uri="{FF2B5EF4-FFF2-40B4-BE49-F238E27FC236}">
                <a16:creationId xmlns:a16="http://schemas.microsoft.com/office/drawing/2014/main" id="{BFBF9DD5-67AF-4161-A840-748174FF8B68}"/>
              </a:ext>
            </a:extLst>
          </p:cNvPr>
          <p:cNvSpPr txBox="1"/>
          <p:nvPr/>
        </p:nvSpPr>
        <p:spPr>
          <a:xfrm>
            <a:off x="2053883" y="509666"/>
            <a:ext cx="7764674" cy="1107996"/>
          </a:xfrm>
          <a:prstGeom prst="rect">
            <a:avLst/>
          </a:prstGeom>
          <a:noFill/>
          <a:ln w="57150">
            <a:solidFill>
              <a:schemeClr val="accent2"/>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6600" b="1" dirty="0"/>
              <a:t>Conference Theme 2</a:t>
            </a:r>
          </a:p>
        </p:txBody>
      </p:sp>
    </p:spTree>
    <p:extLst>
      <p:ext uri="{BB962C8B-B14F-4D97-AF65-F5344CB8AC3E}">
        <p14:creationId xmlns:p14="http://schemas.microsoft.com/office/powerpoint/2010/main" val="33750733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58473356-8820-4740-A34A-9246FC7C4A95}"/>
              </a:ext>
            </a:extLst>
          </p:cNvPr>
          <p:cNvSpPr txBox="1"/>
          <p:nvPr/>
        </p:nvSpPr>
        <p:spPr>
          <a:xfrm>
            <a:off x="1104879" y="1529037"/>
            <a:ext cx="11230253" cy="363176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sz="11500" b="1" dirty="0"/>
              <a:t>Images from urban Ethiopia</a:t>
            </a:r>
            <a:endParaRPr lang="en-US" sz="11500" b="1" dirty="0">
              <a:solidFill>
                <a:schemeClr val="accent2">
                  <a:lumMod val="75000"/>
                </a:schemeClr>
              </a:solidFill>
            </a:endParaRPr>
          </a:p>
        </p:txBody>
      </p:sp>
      <p:pic>
        <p:nvPicPr>
          <p:cNvPr id="23" name="Picture 22">
            <a:extLst>
              <a:ext uri="{FF2B5EF4-FFF2-40B4-BE49-F238E27FC236}">
                <a16:creationId xmlns:a16="http://schemas.microsoft.com/office/drawing/2014/main" id="{8F5D0B56-E0BA-41BA-9674-34652D57A2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4519704"/>
            <a:ext cx="2619375" cy="1743075"/>
          </a:xfrm>
          <a:prstGeom prst="rect">
            <a:avLst/>
          </a:prstGeom>
        </p:spPr>
      </p:pic>
      <p:pic>
        <p:nvPicPr>
          <p:cNvPr id="2062" name="Picture 14" descr="Image result for addis ababa homeless">
            <a:extLst>
              <a:ext uri="{FF2B5EF4-FFF2-40B4-BE49-F238E27FC236}">
                <a16:creationId xmlns:a16="http://schemas.microsoft.com/office/drawing/2014/main" id="{733E4F49-97BD-43F9-8D5A-8F4A1E1ADF9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944" b="15980"/>
          <a:stretch/>
        </p:blipFill>
        <p:spPr bwMode="auto">
          <a:xfrm>
            <a:off x="5790037" y="3513254"/>
            <a:ext cx="3553852" cy="121549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dire dawa transport">
            <a:extLst>
              <a:ext uri="{FF2B5EF4-FFF2-40B4-BE49-F238E27FC236}">
                <a16:creationId xmlns:a16="http://schemas.microsoft.com/office/drawing/2014/main" id="{B2B961B4-A208-4B2F-B7E3-F15D18B022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9206" y="4525813"/>
            <a:ext cx="2590800" cy="17621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0C2EB05-404C-4CEE-82D4-FB1E23860FAD}"/>
              </a:ext>
            </a:extLst>
          </p:cNvPr>
          <p:cNvPicPr>
            <a:picLocks noChangeAspect="1"/>
          </p:cNvPicPr>
          <p:nvPr/>
        </p:nvPicPr>
        <p:blipFill rotWithShape="1">
          <a:blip r:embed="rId5">
            <a:extLst>
              <a:ext uri="{28A0092B-C50C-407E-A947-70E740481C1C}">
                <a14:useLocalDpi xmlns:a14="http://schemas.microsoft.com/office/drawing/2010/main" val="0"/>
              </a:ext>
            </a:extLst>
          </a:blip>
          <a:srcRect t="12009"/>
          <a:stretch/>
        </p:blipFill>
        <p:spPr>
          <a:xfrm>
            <a:off x="6315009" y="1877220"/>
            <a:ext cx="2466975" cy="1625936"/>
          </a:xfrm>
          <a:prstGeom prst="rect">
            <a:avLst/>
          </a:prstGeom>
        </p:spPr>
      </p:pic>
      <p:pic>
        <p:nvPicPr>
          <p:cNvPr id="11" name="Picture 10">
            <a:extLst>
              <a:ext uri="{FF2B5EF4-FFF2-40B4-BE49-F238E27FC236}">
                <a16:creationId xmlns:a16="http://schemas.microsoft.com/office/drawing/2014/main" id="{0725965F-6E9B-4D08-96EB-732C4DD561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05857" y="-61249"/>
            <a:ext cx="2619375" cy="1743075"/>
          </a:xfrm>
          <a:prstGeom prst="rect">
            <a:avLst/>
          </a:prstGeom>
        </p:spPr>
      </p:pic>
      <p:pic>
        <p:nvPicPr>
          <p:cNvPr id="13" name="Picture 12">
            <a:extLst>
              <a:ext uri="{FF2B5EF4-FFF2-40B4-BE49-F238E27FC236}">
                <a16:creationId xmlns:a16="http://schemas.microsoft.com/office/drawing/2014/main" id="{EA6F7144-CAD6-42A4-84AE-0A56DAC9EA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6000" y="207157"/>
            <a:ext cx="2981325" cy="1533525"/>
          </a:xfrm>
          <a:prstGeom prst="rect">
            <a:avLst/>
          </a:prstGeom>
        </p:spPr>
      </p:pic>
      <p:pic>
        <p:nvPicPr>
          <p:cNvPr id="15" name="Picture 14">
            <a:extLst>
              <a:ext uri="{FF2B5EF4-FFF2-40B4-BE49-F238E27FC236}">
                <a16:creationId xmlns:a16="http://schemas.microsoft.com/office/drawing/2014/main" id="{8B35DE02-3F54-452D-A7C5-5134D6B33A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6523" y="2112416"/>
            <a:ext cx="2495550" cy="1838325"/>
          </a:xfrm>
          <a:prstGeom prst="rect">
            <a:avLst/>
          </a:prstGeom>
        </p:spPr>
      </p:pic>
      <p:pic>
        <p:nvPicPr>
          <p:cNvPr id="2054" name="Picture 6" descr="Image result for addis ababa transport">
            <a:extLst>
              <a:ext uri="{FF2B5EF4-FFF2-40B4-BE49-F238E27FC236}">
                <a16:creationId xmlns:a16="http://schemas.microsoft.com/office/drawing/2014/main" id="{C8409144-B295-4A9A-B70B-A05EB62D170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66634" y="3429000"/>
            <a:ext cx="2962275" cy="154305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4706A502-366E-45F6-A149-6A058966A92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3012" y="108670"/>
            <a:ext cx="2695575" cy="1695450"/>
          </a:xfrm>
          <a:prstGeom prst="rect">
            <a:avLst/>
          </a:prstGeom>
        </p:spPr>
      </p:pic>
      <p:pic>
        <p:nvPicPr>
          <p:cNvPr id="19" name="Picture 18">
            <a:extLst>
              <a:ext uri="{FF2B5EF4-FFF2-40B4-BE49-F238E27FC236}">
                <a16:creationId xmlns:a16="http://schemas.microsoft.com/office/drawing/2014/main" id="{CD3C23C2-B380-464C-B824-F2CE028BF44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48093" y="14028"/>
            <a:ext cx="2619375" cy="1743075"/>
          </a:xfrm>
          <a:prstGeom prst="rect">
            <a:avLst/>
          </a:prstGeom>
        </p:spPr>
      </p:pic>
      <p:pic>
        <p:nvPicPr>
          <p:cNvPr id="2058" name="Picture 10" descr="Image result for dire dawa bajaj transport">
            <a:extLst>
              <a:ext uri="{FF2B5EF4-FFF2-40B4-BE49-F238E27FC236}">
                <a16:creationId xmlns:a16="http://schemas.microsoft.com/office/drawing/2014/main" id="{FC23BECF-2E40-4E4D-9C5B-E9059648C1D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077325" y="1601856"/>
            <a:ext cx="2981325" cy="153352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Image result for addis ababa slums">
            <a:extLst>
              <a:ext uri="{FF2B5EF4-FFF2-40B4-BE49-F238E27FC236}">
                <a16:creationId xmlns:a16="http://schemas.microsoft.com/office/drawing/2014/main" id="{31747AFD-07CC-4FF8-BAA0-0EF123D412F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48093" y="1845456"/>
            <a:ext cx="2628900" cy="174307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374BC953-F98F-4BDA-96B5-0005C4261B7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343889" y="2787202"/>
            <a:ext cx="2619375" cy="1743075"/>
          </a:xfrm>
          <a:prstGeom prst="rect">
            <a:avLst/>
          </a:prstGeom>
        </p:spPr>
      </p:pic>
      <p:pic>
        <p:nvPicPr>
          <p:cNvPr id="2068" name="Picture 20" descr="Image result for ethiopia donkey transport">
            <a:extLst>
              <a:ext uri="{FF2B5EF4-FFF2-40B4-BE49-F238E27FC236}">
                <a16:creationId xmlns:a16="http://schemas.microsoft.com/office/drawing/2014/main" id="{F04F44C0-EA93-41BA-AE9F-B30DF7C9B9E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090467" y="4733250"/>
            <a:ext cx="2028825" cy="1524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5B76CF5-77B6-4B12-ACE0-BA5948AD873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8123" y="3985753"/>
            <a:ext cx="3810000" cy="2442210"/>
          </a:xfrm>
          <a:prstGeom prst="rect">
            <a:avLst/>
          </a:prstGeom>
        </p:spPr>
      </p:pic>
    </p:spTree>
    <p:extLst>
      <p:ext uri="{BB962C8B-B14F-4D97-AF65-F5344CB8AC3E}">
        <p14:creationId xmlns:p14="http://schemas.microsoft.com/office/powerpoint/2010/main" val="2667413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2060"/>
                                        </p:tgtEl>
                                        <p:attrNameLst>
                                          <p:attrName>style.visibility</p:attrName>
                                        </p:attrNameLst>
                                      </p:cBhvr>
                                      <p:to>
                                        <p:strVal val="visible"/>
                                      </p:to>
                                    </p:set>
                                    <p:animEffect transition="in" filter="fade">
                                      <p:cBhvr>
                                        <p:cTn id="39" dur="1000"/>
                                        <p:tgtEl>
                                          <p:spTgt spid="2060"/>
                                        </p:tgtEl>
                                      </p:cBhvr>
                                    </p:animEffect>
                                    <p:anim calcmode="lin" valueType="num">
                                      <p:cBhvr>
                                        <p:cTn id="40" dur="1000" fill="hold"/>
                                        <p:tgtEl>
                                          <p:spTgt spid="2060"/>
                                        </p:tgtEl>
                                        <p:attrNameLst>
                                          <p:attrName>ppt_x</p:attrName>
                                        </p:attrNameLst>
                                      </p:cBhvr>
                                      <p:tavLst>
                                        <p:tav tm="0">
                                          <p:val>
                                            <p:strVal val="#ppt_x"/>
                                          </p:val>
                                        </p:tav>
                                        <p:tav tm="100000">
                                          <p:val>
                                            <p:strVal val="#ppt_x"/>
                                          </p:val>
                                        </p:tav>
                                      </p:tavLst>
                                    </p:anim>
                                    <p:anim calcmode="lin" valueType="num">
                                      <p:cBhvr>
                                        <p:cTn id="41" dur="1000" fill="hold"/>
                                        <p:tgtEl>
                                          <p:spTgt spid="2060"/>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2058"/>
                                        </p:tgtEl>
                                        <p:attrNameLst>
                                          <p:attrName>style.visibility</p:attrName>
                                        </p:attrNameLst>
                                      </p:cBhvr>
                                      <p:to>
                                        <p:strVal val="visible"/>
                                      </p:to>
                                    </p:set>
                                    <p:animEffect transition="in" filter="fade">
                                      <p:cBhvr>
                                        <p:cTn id="49" dur="1000"/>
                                        <p:tgtEl>
                                          <p:spTgt spid="2058"/>
                                        </p:tgtEl>
                                      </p:cBhvr>
                                    </p:animEffect>
                                    <p:anim calcmode="lin" valueType="num">
                                      <p:cBhvr>
                                        <p:cTn id="50" dur="1000" fill="hold"/>
                                        <p:tgtEl>
                                          <p:spTgt spid="2058"/>
                                        </p:tgtEl>
                                        <p:attrNameLst>
                                          <p:attrName>ppt_x</p:attrName>
                                        </p:attrNameLst>
                                      </p:cBhvr>
                                      <p:tavLst>
                                        <p:tav tm="0">
                                          <p:val>
                                            <p:strVal val="#ppt_x"/>
                                          </p:val>
                                        </p:tav>
                                        <p:tav tm="100000">
                                          <p:val>
                                            <p:strVal val="#ppt_x"/>
                                          </p:val>
                                        </p:tav>
                                      </p:tavLst>
                                    </p:anim>
                                    <p:anim calcmode="lin" valueType="num">
                                      <p:cBhvr>
                                        <p:cTn id="51" dur="1000" fill="hold"/>
                                        <p:tgtEl>
                                          <p:spTgt spid="2058"/>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fade">
                                      <p:cBhvr>
                                        <p:cTn id="54" dur="1000"/>
                                        <p:tgtEl>
                                          <p:spTgt spid="3"/>
                                        </p:tgtEl>
                                      </p:cBhvr>
                                    </p:animEffect>
                                    <p:anim calcmode="lin" valueType="num">
                                      <p:cBhvr>
                                        <p:cTn id="55" dur="1000" fill="hold"/>
                                        <p:tgtEl>
                                          <p:spTgt spid="3"/>
                                        </p:tgtEl>
                                        <p:attrNameLst>
                                          <p:attrName>ppt_x</p:attrName>
                                        </p:attrNameLst>
                                      </p:cBhvr>
                                      <p:tavLst>
                                        <p:tav tm="0">
                                          <p:val>
                                            <p:strVal val="#ppt_x"/>
                                          </p:val>
                                        </p:tav>
                                        <p:tav tm="100000">
                                          <p:val>
                                            <p:strVal val="#ppt_x"/>
                                          </p:val>
                                        </p:tav>
                                      </p:tavLst>
                                    </p:anim>
                                    <p:anim calcmode="lin" valueType="num">
                                      <p:cBhvr>
                                        <p:cTn id="56" dur="1000" fill="hold"/>
                                        <p:tgtEl>
                                          <p:spTgt spid="3"/>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2054"/>
                                        </p:tgtEl>
                                        <p:attrNameLst>
                                          <p:attrName>style.visibility</p:attrName>
                                        </p:attrNameLst>
                                      </p:cBhvr>
                                      <p:to>
                                        <p:strVal val="visible"/>
                                      </p:to>
                                    </p:set>
                                    <p:animEffect transition="in" filter="fade">
                                      <p:cBhvr>
                                        <p:cTn id="59" dur="1000"/>
                                        <p:tgtEl>
                                          <p:spTgt spid="2054"/>
                                        </p:tgtEl>
                                      </p:cBhvr>
                                    </p:animEffect>
                                    <p:anim calcmode="lin" valueType="num">
                                      <p:cBhvr>
                                        <p:cTn id="60" dur="1000" fill="hold"/>
                                        <p:tgtEl>
                                          <p:spTgt spid="2054"/>
                                        </p:tgtEl>
                                        <p:attrNameLst>
                                          <p:attrName>ppt_x</p:attrName>
                                        </p:attrNameLst>
                                      </p:cBhvr>
                                      <p:tavLst>
                                        <p:tav tm="0">
                                          <p:val>
                                            <p:strVal val="#ppt_x"/>
                                          </p:val>
                                        </p:tav>
                                        <p:tav tm="100000">
                                          <p:val>
                                            <p:strVal val="#ppt_x"/>
                                          </p:val>
                                        </p:tav>
                                      </p:tavLst>
                                    </p:anim>
                                    <p:anim calcmode="lin" valueType="num">
                                      <p:cBhvr>
                                        <p:cTn id="61" dur="1000" fill="hold"/>
                                        <p:tgtEl>
                                          <p:spTgt spid="2054"/>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2062"/>
                                        </p:tgtEl>
                                        <p:attrNameLst>
                                          <p:attrName>style.visibility</p:attrName>
                                        </p:attrNameLst>
                                      </p:cBhvr>
                                      <p:to>
                                        <p:strVal val="visible"/>
                                      </p:to>
                                    </p:set>
                                    <p:animEffect transition="in" filter="fade">
                                      <p:cBhvr>
                                        <p:cTn id="64" dur="1000"/>
                                        <p:tgtEl>
                                          <p:spTgt spid="2062"/>
                                        </p:tgtEl>
                                      </p:cBhvr>
                                    </p:animEffect>
                                    <p:anim calcmode="lin" valueType="num">
                                      <p:cBhvr>
                                        <p:cTn id="65" dur="1000" fill="hold"/>
                                        <p:tgtEl>
                                          <p:spTgt spid="2062"/>
                                        </p:tgtEl>
                                        <p:attrNameLst>
                                          <p:attrName>ppt_x</p:attrName>
                                        </p:attrNameLst>
                                      </p:cBhvr>
                                      <p:tavLst>
                                        <p:tav tm="0">
                                          <p:val>
                                            <p:strVal val="#ppt_x"/>
                                          </p:val>
                                        </p:tav>
                                        <p:tav tm="100000">
                                          <p:val>
                                            <p:strVal val="#ppt_x"/>
                                          </p:val>
                                        </p:tav>
                                      </p:tavLst>
                                    </p:anim>
                                    <p:anim calcmode="lin" valueType="num">
                                      <p:cBhvr>
                                        <p:cTn id="66" dur="1000" fill="hold"/>
                                        <p:tgtEl>
                                          <p:spTgt spid="2062"/>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2056"/>
                                        </p:tgtEl>
                                        <p:attrNameLst>
                                          <p:attrName>style.visibility</p:attrName>
                                        </p:attrNameLst>
                                      </p:cBhvr>
                                      <p:to>
                                        <p:strVal val="visible"/>
                                      </p:to>
                                    </p:set>
                                    <p:animEffect transition="in" filter="fade">
                                      <p:cBhvr>
                                        <p:cTn id="69" dur="1000"/>
                                        <p:tgtEl>
                                          <p:spTgt spid="2056"/>
                                        </p:tgtEl>
                                      </p:cBhvr>
                                    </p:animEffect>
                                    <p:anim calcmode="lin" valueType="num">
                                      <p:cBhvr>
                                        <p:cTn id="70" dur="1000" fill="hold"/>
                                        <p:tgtEl>
                                          <p:spTgt spid="2056"/>
                                        </p:tgtEl>
                                        <p:attrNameLst>
                                          <p:attrName>ppt_x</p:attrName>
                                        </p:attrNameLst>
                                      </p:cBhvr>
                                      <p:tavLst>
                                        <p:tav tm="0">
                                          <p:val>
                                            <p:strVal val="#ppt_x"/>
                                          </p:val>
                                        </p:tav>
                                        <p:tav tm="100000">
                                          <p:val>
                                            <p:strVal val="#ppt_x"/>
                                          </p:val>
                                        </p:tav>
                                      </p:tavLst>
                                    </p:anim>
                                    <p:anim calcmode="lin" valueType="num">
                                      <p:cBhvr>
                                        <p:cTn id="71" dur="1000" fill="hold"/>
                                        <p:tgtEl>
                                          <p:spTgt spid="2056"/>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2068"/>
                                        </p:tgtEl>
                                        <p:attrNameLst>
                                          <p:attrName>style.visibility</p:attrName>
                                        </p:attrNameLst>
                                      </p:cBhvr>
                                      <p:to>
                                        <p:strVal val="visible"/>
                                      </p:to>
                                    </p:set>
                                    <p:animEffect transition="in" filter="fade">
                                      <p:cBhvr>
                                        <p:cTn id="74" dur="1000"/>
                                        <p:tgtEl>
                                          <p:spTgt spid="2068"/>
                                        </p:tgtEl>
                                      </p:cBhvr>
                                    </p:animEffect>
                                    <p:anim calcmode="lin" valueType="num">
                                      <p:cBhvr>
                                        <p:cTn id="75" dur="1000" fill="hold"/>
                                        <p:tgtEl>
                                          <p:spTgt spid="2068"/>
                                        </p:tgtEl>
                                        <p:attrNameLst>
                                          <p:attrName>ppt_x</p:attrName>
                                        </p:attrNameLst>
                                      </p:cBhvr>
                                      <p:tavLst>
                                        <p:tav tm="0">
                                          <p:val>
                                            <p:strVal val="#ppt_x"/>
                                          </p:val>
                                        </p:tav>
                                        <p:tav tm="100000">
                                          <p:val>
                                            <p:strVal val="#ppt_x"/>
                                          </p:val>
                                        </p:tav>
                                      </p:tavLst>
                                    </p:anim>
                                    <p:anim calcmode="lin" valueType="num">
                                      <p:cBhvr>
                                        <p:cTn id="76" dur="1000" fill="hold"/>
                                        <p:tgtEl>
                                          <p:spTgt spid="2068"/>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fade">
                                      <p:cBhvr>
                                        <p:cTn id="79" dur="1000"/>
                                        <p:tgtEl>
                                          <p:spTgt spid="23"/>
                                        </p:tgtEl>
                                      </p:cBhvr>
                                    </p:animEffect>
                                    <p:anim calcmode="lin" valueType="num">
                                      <p:cBhvr>
                                        <p:cTn id="80" dur="1000" fill="hold"/>
                                        <p:tgtEl>
                                          <p:spTgt spid="23"/>
                                        </p:tgtEl>
                                        <p:attrNameLst>
                                          <p:attrName>ppt_x</p:attrName>
                                        </p:attrNameLst>
                                      </p:cBhvr>
                                      <p:tavLst>
                                        <p:tav tm="0">
                                          <p:val>
                                            <p:strVal val="#ppt_x"/>
                                          </p:val>
                                        </p:tav>
                                        <p:tav tm="100000">
                                          <p:val>
                                            <p:strVal val="#ppt_x"/>
                                          </p:val>
                                        </p:tav>
                                      </p:tavLst>
                                    </p:anim>
                                    <p:anim calcmode="lin" valueType="num">
                                      <p:cBhvr>
                                        <p:cTn id="81" dur="1000" fill="hold"/>
                                        <p:tgtEl>
                                          <p:spTgt spid="23"/>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25"/>
                                        </p:tgtEl>
                                        <p:attrNameLst>
                                          <p:attrName>style.visibility</p:attrName>
                                        </p:attrNameLst>
                                      </p:cBhvr>
                                      <p:to>
                                        <p:strVal val="visible"/>
                                      </p:to>
                                    </p:set>
                                    <p:animEffect transition="in" filter="fade">
                                      <p:cBhvr>
                                        <p:cTn id="84" dur="1000"/>
                                        <p:tgtEl>
                                          <p:spTgt spid="25"/>
                                        </p:tgtEl>
                                      </p:cBhvr>
                                    </p:animEffect>
                                    <p:anim calcmode="lin" valueType="num">
                                      <p:cBhvr>
                                        <p:cTn id="85" dur="1000" fill="hold"/>
                                        <p:tgtEl>
                                          <p:spTgt spid="25"/>
                                        </p:tgtEl>
                                        <p:attrNameLst>
                                          <p:attrName>ppt_x</p:attrName>
                                        </p:attrNameLst>
                                      </p:cBhvr>
                                      <p:tavLst>
                                        <p:tav tm="0">
                                          <p:val>
                                            <p:strVal val="#ppt_x"/>
                                          </p:val>
                                        </p:tav>
                                        <p:tav tm="100000">
                                          <p:val>
                                            <p:strVal val="#ppt_x"/>
                                          </p:val>
                                        </p:tav>
                                      </p:tavLst>
                                    </p:anim>
                                    <p:anim calcmode="lin" valueType="num">
                                      <p:cBhvr>
                                        <p:cTn id="8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523BDBD-4FED-4541-B165-D647AF220BED}"/>
              </a:ext>
            </a:extLst>
          </p:cNvPr>
          <p:cNvPicPr/>
          <p:nvPr/>
        </p:nvPicPr>
        <p:blipFill rotWithShape="1">
          <a:blip r:embed="rId2"/>
          <a:srcRect l="51736" t="43952" r="5787" b="17276"/>
          <a:stretch/>
        </p:blipFill>
        <p:spPr bwMode="auto">
          <a:xfrm>
            <a:off x="335280" y="1183907"/>
            <a:ext cx="11521440" cy="5124386"/>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F0B8ED55-1F62-49FC-9166-A4B63E252AF4}"/>
              </a:ext>
            </a:extLst>
          </p:cNvPr>
          <p:cNvSpPr/>
          <p:nvPr/>
        </p:nvSpPr>
        <p:spPr>
          <a:xfrm>
            <a:off x="4144026" y="6092792"/>
            <a:ext cx="3219920" cy="276999"/>
          </a:xfrm>
          <a:prstGeom prst="rect">
            <a:avLst/>
          </a:prstGeom>
        </p:spPr>
        <p:txBody>
          <a:bodyPr wrap="none">
            <a:spAutoFit/>
          </a:bodyPr>
          <a:lstStyle/>
          <a:p>
            <a:r>
              <a:rPr lang="en-US" sz="1200" dirty="0">
                <a:hlinkClick r:id="rId3"/>
              </a:rPr>
              <a:t>Source: https://ourworldindata.org/urbanization</a:t>
            </a:r>
            <a:endParaRPr lang="en-US" sz="1200" dirty="0"/>
          </a:p>
        </p:txBody>
      </p:sp>
      <p:sp>
        <p:nvSpPr>
          <p:cNvPr id="4" name="TextBox 3">
            <a:extLst>
              <a:ext uri="{FF2B5EF4-FFF2-40B4-BE49-F238E27FC236}">
                <a16:creationId xmlns:a16="http://schemas.microsoft.com/office/drawing/2014/main" id="{6B94703E-FA4D-4099-A27E-AA4930298D42}"/>
              </a:ext>
            </a:extLst>
          </p:cNvPr>
          <p:cNvSpPr txBox="1"/>
          <p:nvPr/>
        </p:nvSpPr>
        <p:spPr>
          <a:xfrm>
            <a:off x="263090" y="260577"/>
            <a:ext cx="6185836" cy="2308324"/>
          </a:xfrm>
          <a:prstGeom prst="rect">
            <a:avLst/>
          </a:prstGeom>
          <a:noFill/>
        </p:spPr>
        <p:txBody>
          <a:bodyPr wrap="square" rtlCol="0">
            <a:spAutoFit/>
          </a:bodyPr>
          <a:lstStyle/>
          <a:p>
            <a:pPr algn="ctr"/>
            <a:r>
              <a:rPr lang="en-US" sz="3600" b="1" dirty="0"/>
              <a:t>Share of urban populations living in slums (2014) </a:t>
            </a:r>
          </a:p>
          <a:p>
            <a:pPr algn="ctr"/>
            <a:endParaRPr lang="en-US" sz="3600" b="1" dirty="0"/>
          </a:p>
          <a:p>
            <a:pPr algn="ctr"/>
            <a:endParaRPr lang="en-US" sz="3600" b="1" dirty="0"/>
          </a:p>
        </p:txBody>
      </p:sp>
      <p:sp>
        <p:nvSpPr>
          <p:cNvPr id="5" name="Rectangle 4">
            <a:extLst>
              <a:ext uri="{FF2B5EF4-FFF2-40B4-BE49-F238E27FC236}">
                <a16:creationId xmlns:a16="http://schemas.microsoft.com/office/drawing/2014/main" id="{66E847C0-5EAA-4D6F-A5C1-C2656A724A1E}"/>
              </a:ext>
            </a:extLst>
          </p:cNvPr>
          <p:cNvSpPr/>
          <p:nvPr/>
        </p:nvSpPr>
        <p:spPr>
          <a:xfrm>
            <a:off x="8935453" y="85356"/>
            <a:ext cx="2921267" cy="4401205"/>
          </a:xfrm>
          <a:prstGeom prst="rect">
            <a:avLst/>
          </a:prstGeom>
        </p:spPr>
        <p:txBody>
          <a:bodyPr wrap="square">
            <a:spAutoFit/>
          </a:bodyPr>
          <a:lstStyle/>
          <a:p>
            <a:r>
              <a:rPr lang="en-US" sz="2000" dirty="0"/>
              <a:t>A slum household is defined as a group of individuals living under the same roof lacking one or more of the following:</a:t>
            </a:r>
          </a:p>
          <a:p>
            <a:pPr marL="742950" lvl="1" indent="-285750">
              <a:buFont typeface="Arial" panose="020B0604020202020204" pitchFamily="34" charset="0"/>
              <a:buChar char="•"/>
            </a:pPr>
            <a:r>
              <a:rPr lang="en-US" sz="2000" b="1" dirty="0"/>
              <a:t>Access to improved water</a:t>
            </a:r>
          </a:p>
          <a:p>
            <a:pPr marL="742950" lvl="1" indent="-285750">
              <a:buFont typeface="Arial" panose="020B0604020202020204" pitchFamily="34" charset="0"/>
              <a:buChar char="•"/>
            </a:pPr>
            <a:r>
              <a:rPr lang="en-US" sz="2000" b="1" dirty="0"/>
              <a:t>Access to improved sanitation</a:t>
            </a:r>
          </a:p>
          <a:p>
            <a:pPr marL="742950" lvl="1" indent="-285750">
              <a:buFont typeface="Arial" panose="020B0604020202020204" pitchFamily="34" charset="0"/>
              <a:buChar char="•"/>
            </a:pPr>
            <a:r>
              <a:rPr lang="en-US" sz="2000" b="1" dirty="0"/>
              <a:t>Sufficient living area</a:t>
            </a:r>
          </a:p>
          <a:p>
            <a:pPr marL="742950" lvl="1" indent="-285750">
              <a:buFont typeface="Arial" panose="020B0604020202020204" pitchFamily="34" charset="0"/>
              <a:buChar char="•"/>
            </a:pPr>
            <a:r>
              <a:rPr lang="en-US" sz="2000" b="1" dirty="0"/>
              <a:t>Durability of housing</a:t>
            </a:r>
          </a:p>
        </p:txBody>
      </p:sp>
    </p:spTree>
    <p:extLst>
      <p:ext uri="{BB962C8B-B14F-4D97-AF65-F5344CB8AC3E}">
        <p14:creationId xmlns:p14="http://schemas.microsoft.com/office/powerpoint/2010/main" val="23534218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F938B8-9DA9-4201-971E-5AB57E4AADA3}"/>
              </a:ext>
            </a:extLst>
          </p:cNvPr>
          <p:cNvPicPr/>
          <p:nvPr/>
        </p:nvPicPr>
        <p:blipFill rotWithShape="1">
          <a:blip r:embed="rId2"/>
          <a:srcRect l="37639" t="14815" r="18611" b="10124"/>
          <a:stretch/>
        </p:blipFill>
        <p:spPr bwMode="auto">
          <a:xfrm>
            <a:off x="3186521" y="0"/>
            <a:ext cx="6602730" cy="6372225"/>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6AF0020E-0B9C-4A28-99EC-1BA53001E254}"/>
              </a:ext>
            </a:extLst>
          </p:cNvPr>
          <p:cNvSpPr/>
          <p:nvPr/>
        </p:nvSpPr>
        <p:spPr>
          <a:xfrm>
            <a:off x="486911" y="786141"/>
            <a:ext cx="2541320" cy="2554545"/>
          </a:xfrm>
          <a:prstGeom prst="rect">
            <a:avLst/>
          </a:prstGeom>
        </p:spPr>
        <p:txBody>
          <a:bodyPr wrap="square">
            <a:spAutoFit/>
          </a:bodyPr>
          <a:lstStyle/>
          <a:p>
            <a:r>
              <a:rPr lang="en-US" sz="3200" b="1" dirty="0">
                <a:latin typeface="Times New Roman" panose="02020603050405020304" pitchFamily="18" charset="0"/>
                <a:ea typeface="Calibri" panose="020F0502020204030204" pitchFamily="34" charset="0"/>
              </a:rPr>
              <a:t>Addis Ababa, Satellite Picture of Built up Areas: 1973</a:t>
            </a:r>
            <a:endParaRPr lang="en-US" sz="3200" b="1" dirty="0"/>
          </a:p>
        </p:txBody>
      </p:sp>
      <p:pic>
        <p:nvPicPr>
          <p:cNvPr id="5" name="Picture 4">
            <a:extLst>
              <a:ext uri="{FF2B5EF4-FFF2-40B4-BE49-F238E27FC236}">
                <a16:creationId xmlns:a16="http://schemas.microsoft.com/office/drawing/2014/main" id="{9AFBA9A6-E070-42D0-A853-5E70CFD627AD}"/>
              </a:ext>
            </a:extLst>
          </p:cNvPr>
          <p:cNvPicPr/>
          <p:nvPr/>
        </p:nvPicPr>
        <p:blipFill rotWithShape="1">
          <a:blip r:embed="rId3"/>
          <a:srcRect l="39584" t="17531" r="16389" b="10370"/>
          <a:stretch/>
        </p:blipFill>
        <p:spPr bwMode="auto">
          <a:xfrm>
            <a:off x="3087585" y="0"/>
            <a:ext cx="6852062" cy="6372225"/>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CD253A3F-697D-4F4E-9A71-3EE466ED6CC4}"/>
              </a:ext>
            </a:extLst>
          </p:cNvPr>
          <p:cNvSpPr/>
          <p:nvPr/>
        </p:nvSpPr>
        <p:spPr>
          <a:xfrm>
            <a:off x="486911" y="786140"/>
            <a:ext cx="2541320" cy="2554545"/>
          </a:xfrm>
          <a:prstGeom prst="rect">
            <a:avLst/>
          </a:prstGeom>
        </p:spPr>
        <p:txBody>
          <a:bodyPr wrap="square">
            <a:spAutoFit/>
          </a:bodyPr>
          <a:lstStyle/>
          <a:p>
            <a:r>
              <a:rPr lang="en-US" sz="3200" b="1" dirty="0">
                <a:latin typeface="Times New Roman" panose="02020603050405020304" pitchFamily="18" charset="0"/>
                <a:ea typeface="Calibri" panose="020F0502020204030204" pitchFamily="34" charset="0"/>
              </a:rPr>
              <a:t>Addis Ababa, Satellite Picture of Built up Areas: 1984</a:t>
            </a:r>
            <a:endParaRPr lang="en-US" sz="3200" b="1" dirty="0"/>
          </a:p>
        </p:txBody>
      </p:sp>
      <p:pic>
        <p:nvPicPr>
          <p:cNvPr id="9" name="Picture 8">
            <a:extLst>
              <a:ext uri="{FF2B5EF4-FFF2-40B4-BE49-F238E27FC236}">
                <a16:creationId xmlns:a16="http://schemas.microsoft.com/office/drawing/2014/main" id="{CF0C0DC2-7ED4-40EC-A761-61A490170BA1}"/>
              </a:ext>
            </a:extLst>
          </p:cNvPr>
          <p:cNvPicPr/>
          <p:nvPr/>
        </p:nvPicPr>
        <p:blipFill rotWithShape="1">
          <a:blip r:embed="rId4"/>
          <a:srcRect l="39722" t="17778" r="19862" b="10618"/>
          <a:stretch/>
        </p:blipFill>
        <p:spPr bwMode="auto">
          <a:xfrm>
            <a:off x="3087585" y="-1"/>
            <a:ext cx="6852062" cy="6372225"/>
          </a:xfrm>
          <a:prstGeom prst="rect">
            <a:avLst/>
          </a:prstGeom>
          <a:ln>
            <a:noFill/>
          </a:ln>
          <a:extLst>
            <a:ext uri="{53640926-AAD7-44D8-BBD7-CCE9431645EC}">
              <a14:shadowObscured xmlns:a14="http://schemas.microsoft.com/office/drawing/2010/main"/>
            </a:ext>
          </a:extLst>
        </p:spPr>
      </p:pic>
      <p:sp>
        <p:nvSpPr>
          <p:cNvPr id="10" name="Rectangle 9">
            <a:extLst>
              <a:ext uri="{FF2B5EF4-FFF2-40B4-BE49-F238E27FC236}">
                <a16:creationId xmlns:a16="http://schemas.microsoft.com/office/drawing/2014/main" id="{F9E4CD3F-4234-4B32-BD9E-6380A4483488}"/>
              </a:ext>
            </a:extLst>
          </p:cNvPr>
          <p:cNvSpPr/>
          <p:nvPr/>
        </p:nvSpPr>
        <p:spPr>
          <a:xfrm>
            <a:off x="496797" y="786139"/>
            <a:ext cx="2541320" cy="2554545"/>
          </a:xfrm>
          <a:prstGeom prst="rect">
            <a:avLst/>
          </a:prstGeom>
        </p:spPr>
        <p:txBody>
          <a:bodyPr wrap="square">
            <a:spAutoFit/>
          </a:bodyPr>
          <a:lstStyle/>
          <a:p>
            <a:r>
              <a:rPr lang="en-US" sz="3200" b="1" dirty="0">
                <a:latin typeface="Times New Roman" panose="02020603050405020304" pitchFamily="18" charset="0"/>
                <a:ea typeface="Calibri" panose="020F0502020204030204" pitchFamily="34" charset="0"/>
              </a:rPr>
              <a:t>Addis Ababa, Satellite Picture of Built up Areas: 2004</a:t>
            </a:r>
            <a:endParaRPr lang="en-US" sz="3200" b="1" dirty="0"/>
          </a:p>
        </p:txBody>
      </p:sp>
      <p:pic>
        <p:nvPicPr>
          <p:cNvPr id="11" name="Picture 10">
            <a:extLst>
              <a:ext uri="{FF2B5EF4-FFF2-40B4-BE49-F238E27FC236}">
                <a16:creationId xmlns:a16="http://schemas.microsoft.com/office/drawing/2014/main" id="{12953BEF-BF45-4022-8DD9-B9DAE76EC491}"/>
              </a:ext>
            </a:extLst>
          </p:cNvPr>
          <p:cNvPicPr/>
          <p:nvPr/>
        </p:nvPicPr>
        <p:blipFill rotWithShape="1">
          <a:blip r:embed="rId5"/>
          <a:srcRect l="37639" t="12346" r="16111" b="11112"/>
          <a:stretch/>
        </p:blipFill>
        <p:spPr bwMode="auto">
          <a:xfrm>
            <a:off x="2931251" y="0"/>
            <a:ext cx="7008396" cy="6372224"/>
          </a:xfrm>
          <a:prstGeom prst="rect">
            <a:avLst/>
          </a:prstGeom>
          <a:ln>
            <a:noFill/>
          </a:ln>
          <a:extLst>
            <a:ext uri="{53640926-AAD7-44D8-BBD7-CCE9431645EC}">
              <a14:shadowObscured xmlns:a14="http://schemas.microsoft.com/office/drawing/2010/main"/>
            </a:ext>
          </a:extLst>
        </p:spPr>
      </p:pic>
      <p:sp>
        <p:nvSpPr>
          <p:cNvPr id="12" name="Rectangle 11">
            <a:extLst>
              <a:ext uri="{FF2B5EF4-FFF2-40B4-BE49-F238E27FC236}">
                <a16:creationId xmlns:a16="http://schemas.microsoft.com/office/drawing/2014/main" id="{F03ED1A6-D8F6-41E9-BE89-77384017D8B3}"/>
              </a:ext>
            </a:extLst>
          </p:cNvPr>
          <p:cNvSpPr/>
          <p:nvPr/>
        </p:nvSpPr>
        <p:spPr>
          <a:xfrm>
            <a:off x="468098" y="783168"/>
            <a:ext cx="2541320" cy="2554545"/>
          </a:xfrm>
          <a:prstGeom prst="rect">
            <a:avLst/>
          </a:prstGeom>
        </p:spPr>
        <p:txBody>
          <a:bodyPr wrap="square">
            <a:spAutoFit/>
          </a:bodyPr>
          <a:lstStyle/>
          <a:p>
            <a:r>
              <a:rPr lang="en-US" sz="3200" b="1" dirty="0">
                <a:latin typeface="Times New Roman" panose="02020603050405020304" pitchFamily="18" charset="0"/>
                <a:ea typeface="Calibri" panose="020F0502020204030204" pitchFamily="34" charset="0"/>
              </a:rPr>
              <a:t>Addis Ababa, Satellite Picture of Built up Areas: 2016</a:t>
            </a:r>
            <a:endParaRPr lang="en-US" sz="3200" b="1" dirty="0"/>
          </a:p>
        </p:txBody>
      </p:sp>
    </p:spTree>
    <p:extLst>
      <p:ext uri="{BB962C8B-B14F-4D97-AF65-F5344CB8AC3E}">
        <p14:creationId xmlns:p14="http://schemas.microsoft.com/office/powerpoint/2010/main" val="1324107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1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0"/>
                                        <p:tgtEl>
                                          <p:spTgt spid="3"/>
                                        </p:tgtEl>
                                      </p:cBhvr>
                                    </p:animEffect>
                                    <p:anim calcmode="lin" valueType="num">
                                      <p:cBhvr>
                                        <p:cTn id="8" dur="3000" fill="hold"/>
                                        <p:tgtEl>
                                          <p:spTgt spid="3"/>
                                        </p:tgtEl>
                                        <p:attrNameLst>
                                          <p:attrName>ppt_x</p:attrName>
                                        </p:attrNameLst>
                                      </p:cBhvr>
                                      <p:tavLst>
                                        <p:tav tm="0">
                                          <p:val>
                                            <p:strVal val="#ppt_x"/>
                                          </p:val>
                                        </p:tav>
                                        <p:tav tm="100000">
                                          <p:val>
                                            <p:strVal val="#ppt_x"/>
                                          </p:val>
                                        </p:tav>
                                      </p:tavLst>
                                    </p:anim>
                                    <p:anim calcmode="lin" valueType="num">
                                      <p:cBhvr>
                                        <p:cTn id="9" dur="3000" fill="hold"/>
                                        <p:tgtEl>
                                          <p:spTgt spid="3"/>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par>
                          <p:cTn id="10" fill="hold">
                            <p:stCondLst>
                              <p:cond delay="4500"/>
                            </p:stCondLst>
                            <p:childTnLst>
                              <p:par>
                                <p:cTn id="11" presetID="42" presetClass="entr" presetSubtype="0" fill="hold" nodeType="afterEffect">
                                  <p:stCondLst>
                                    <p:cond delay="150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3000"/>
                                        <p:tgtEl>
                                          <p:spTgt spid="2"/>
                                        </p:tgtEl>
                                      </p:cBhvr>
                                    </p:animEffect>
                                    <p:anim calcmode="lin" valueType="num">
                                      <p:cBhvr>
                                        <p:cTn id="14" dur="3000" fill="hold"/>
                                        <p:tgtEl>
                                          <p:spTgt spid="2"/>
                                        </p:tgtEl>
                                        <p:attrNameLst>
                                          <p:attrName>ppt_x</p:attrName>
                                        </p:attrNameLst>
                                      </p:cBhvr>
                                      <p:tavLst>
                                        <p:tav tm="0">
                                          <p:val>
                                            <p:strVal val="#ppt_x"/>
                                          </p:val>
                                        </p:tav>
                                        <p:tav tm="100000">
                                          <p:val>
                                            <p:strVal val="#ppt_x"/>
                                          </p:val>
                                        </p:tav>
                                      </p:tavLst>
                                    </p:anim>
                                    <p:anim calcmode="lin" valueType="num">
                                      <p:cBhvr>
                                        <p:cTn id="15" dur="3000" fill="hold"/>
                                        <p:tgtEl>
                                          <p:spTgt spid="2"/>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par>
                          <p:cTn id="16" fill="hold">
                            <p:stCondLst>
                              <p:cond delay="9000"/>
                            </p:stCondLst>
                            <p:childTnLst>
                              <p:par>
                                <p:cTn id="17" presetID="42" presetClass="entr" presetSubtype="0" fill="hold" grpId="0" nodeType="afterEffect">
                                  <p:stCondLst>
                                    <p:cond delay="1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3000"/>
                                        <p:tgtEl>
                                          <p:spTgt spid="8"/>
                                        </p:tgtEl>
                                      </p:cBhvr>
                                    </p:animEffect>
                                    <p:anim calcmode="lin" valueType="num">
                                      <p:cBhvr>
                                        <p:cTn id="20" dur="3000" fill="hold"/>
                                        <p:tgtEl>
                                          <p:spTgt spid="8"/>
                                        </p:tgtEl>
                                        <p:attrNameLst>
                                          <p:attrName>ppt_x</p:attrName>
                                        </p:attrNameLst>
                                      </p:cBhvr>
                                      <p:tavLst>
                                        <p:tav tm="0">
                                          <p:val>
                                            <p:strVal val="#ppt_x"/>
                                          </p:val>
                                        </p:tav>
                                        <p:tav tm="100000">
                                          <p:val>
                                            <p:strVal val="#ppt_x"/>
                                          </p:val>
                                        </p:tav>
                                      </p:tavLst>
                                    </p:anim>
                                    <p:anim calcmode="lin" valueType="num">
                                      <p:cBhvr>
                                        <p:cTn id="21" dur="3000" fill="hold"/>
                                        <p:tgtEl>
                                          <p:spTgt spid="8"/>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par>
                          <p:cTn id="22" fill="hold">
                            <p:stCondLst>
                              <p:cond delay="13500"/>
                            </p:stCondLst>
                            <p:childTnLst>
                              <p:par>
                                <p:cTn id="23" presetID="42" presetClass="entr" presetSubtype="0" fill="hold" nodeType="afterEffect">
                                  <p:stCondLst>
                                    <p:cond delay="150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3000"/>
                                        <p:tgtEl>
                                          <p:spTgt spid="5"/>
                                        </p:tgtEl>
                                      </p:cBhvr>
                                    </p:animEffect>
                                    <p:anim calcmode="lin" valueType="num">
                                      <p:cBhvr>
                                        <p:cTn id="26" dur="3000" fill="hold"/>
                                        <p:tgtEl>
                                          <p:spTgt spid="5"/>
                                        </p:tgtEl>
                                        <p:attrNameLst>
                                          <p:attrName>ppt_x</p:attrName>
                                        </p:attrNameLst>
                                      </p:cBhvr>
                                      <p:tavLst>
                                        <p:tav tm="0">
                                          <p:val>
                                            <p:strVal val="#ppt_x"/>
                                          </p:val>
                                        </p:tav>
                                        <p:tav tm="100000">
                                          <p:val>
                                            <p:strVal val="#ppt_x"/>
                                          </p:val>
                                        </p:tav>
                                      </p:tavLst>
                                    </p:anim>
                                    <p:anim calcmode="lin" valueType="num">
                                      <p:cBhvr>
                                        <p:cTn id="27" dur="3000" fill="hold"/>
                                        <p:tgtEl>
                                          <p:spTgt spid="5"/>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par>
                          <p:cTn id="28" fill="hold">
                            <p:stCondLst>
                              <p:cond delay="18000"/>
                            </p:stCondLst>
                            <p:childTnLst>
                              <p:par>
                                <p:cTn id="29" presetID="42" presetClass="entr" presetSubtype="0" fill="hold" grpId="0" nodeType="afterEffect">
                                  <p:stCondLst>
                                    <p:cond delay="150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3000"/>
                                        <p:tgtEl>
                                          <p:spTgt spid="10"/>
                                        </p:tgtEl>
                                      </p:cBhvr>
                                    </p:animEffect>
                                    <p:anim calcmode="lin" valueType="num">
                                      <p:cBhvr>
                                        <p:cTn id="32" dur="3000" fill="hold"/>
                                        <p:tgtEl>
                                          <p:spTgt spid="10"/>
                                        </p:tgtEl>
                                        <p:attrNameLst>
                                          <p:attrName>ppt_x</p:attrName>
                                        </p:attrNameLst>
                                      </p:cBhvr>
                                      <p:tavLst>
                                        <p:tav tm="0">
                                          <p:val>
                                            <p:strVal val="#ppt_x"/>
                                          </p:val>
                                        </p:tav>
                                        <p:tav tm="100000">
                                          <p:val>
                                            <p:strVal val="#ppt_x"/>
                                          </p:val>
                                        </p:tav>
                                      </p:tavLst>
                                    </p:anim>
                                    <p:anim calcmode="lin" valueType="num">
                                      <p:cBhvr>
                                        <p:cTn id="33" dur="3000" fill="hold"/>
                                        <p:tgtEl>
                                          <p:spTgt spid="10"/>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par>
                          <p:cTn id="34" fill="hold">
                            <p:stCondLst>
                              <p:cond delay="22500"/>
                            </p:stCondLst>
                            <p:childTnLst>
                              <p:par>
                                <p:cTn id="35" presetID="42" presetClass="entr" presetSubtype="0" fill="hold" nodeType="afterEffect">
                                  <p:stCondLst>
                                    <p:cond delay="150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3000"/>
                                        <p:tgtEl>
                                          <p:spTgt spid="9"/>
                                        </p:tgtEl>
                                      </p:cBhvr>
                                    </p:animEffect>
                                    <p:anim calcmode="lin" valueType="num">
                                      <p:cBhvr>
                                        <p:cTn id="38" dur="3000" fill="hold"/>
                                        <p:tgtEl>
                                          <p:spTgt spid="9"/>
                                        </p:tgtEl>
                                        <p:attrNameLst>
                                          <p:attrName>ppt_x</p:attrName>
                                        </p:attrNameLst>
                                      </p:cBhvr>
                                      <p:tavLst>
                                        <p:tav tm="0">
                                          <p:val>
                                            <p:strVal val="#ppt_x"/>
                                          </p:val>
                                        </p:tav>
                                        <p:tav tm="100000">
                                          <p:val>
                                            <p:strVal val="#ppt_x"/>
                                          </p:val>
                                        </p:tav>
                                      </p:tavLst>
                                    </p:anim>
                                    <p:anim calcmode="lin" valueType="num">
                                      <p:cBhvr>
                                        <p:cTn id="39" dur="3000" fill="hold"/>
                                        <p:tgtEl>
                                          <p:spTgt spid="9"/>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par>
                          <p:cTn id="40" fill="hold">
                            <p:stCondLst>
                              <p:cond delay="27000"/>
                            </p:stCondLst>
                            <p:childTnLst>
                              <p:par>
                                <p:cTn id="41" presetID="42" presetClass="entr" presetSubtype="0" fill="hold" grpId="0" nodeType="afterEffect">
                                  <p:stCondLst>
                                    <p:cond delay="150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3000"/>
                                        <p:tgtEl>
                                          <p:spTgt spid="12"/>
                                        </p:tgtEl>
                                      </p:cBhvr>
                                    </p:animEffect>
                                    <p:anim calcmode="lin" valueType="num">
                                      <p:cBhvr>
                                        <p:cTn id="44" dur="3000" fill="hold"/>
                                        <p:tgtEl>
                                          <p:spTgt spid="12"/>
                                        </p:tgtEl>
                                        <p:attrNameLst>
                                          <p:attrName>ppt_x</p:attrName>
                                        </p:attrNameLst>
                                      </p:cBhvr>
                                      <p:tavLst>
                                        <p:tav tm="0">
                                          <p:val>
                                            <p:strVal val="#ppt_x"/>
                                          </p:val>
                                        </p:tav>
                                        <p:tav tm="100000">
                                          <p:val>
                                            <p:strVal val="#ppt_x"/>
                                          </p:val>
                                        </p:tav>
                                      </p:tavLst>
                                    </p:anim>
                                    <p:anim calcmode="lin" valueType="num">
                                      <p:cBhvr>
                                        <p:cTn id="45" dur="3000" fill="hold"/>
                                        <p:tgtEl>
                                          <p:spTgt spid="12"/>
                                        </p:tgtEl>
                                        <p:attrNameLst>
                                          <p:attrName>ppt_y</p:attrName>
                                        </p:attrNameLst>
                                      </p:cBhvr>
                                      <p:tavLst>
                                        <p:tav tm="0">
                                          <p:val>
                                            <p:strVal val="#ppt_y+.1"/>
                                          </p:val>
                                        </p:tav>
                                        <p:tav tm="100000">
                                          <p:val>
                                            <p:strVal val="#ppt_y"/>
                                          </p:val>
                                        </p:tav>
                                      </p:tavLst>
                                    </p:anim>
                                  </p:childTnLst>
                                </p:cTn>
                              </p:par>
                            </p:childTnLst>
                          </p:cTn>
                        </p:par>
                        <p:par>
                          <p:cTn id="46" fill="hold">
                            <p:stCondLst>
                              <p:cond delay="31500"/>
                            </p:stCondLst>
                            <p:childTnLst>
                              <p:par>
                                <p:cTn id="47" presetID="42" presetClass="entr" presetSubtype="0" fill="hold" nodeType="afterEffect">
                                  <p:stCondLst>
                                    <p:cond delay="150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3000"/>
                                        <p:tgtEl>
                                          <p:spTgt spid="11"/>
                                        </p:tgtEl>
                                      </p:cBhvr>
                                    </p:animEffect>
                                    <p:anim calcmode="lin" valueType="num">
                                      <p:cBhvr>
                                        <p:cTn id="50" dur="3000" fill="hold"/>
                                        <p:tgtEl>
                                          <p:spTgt spid="11"/>
                                        </p:tgtEl>
                                        <p:attrNameLst>
                                          <p:attrName>ppt_x</p:attrName>
                                        </p:attrNameLst>
                                      </p:cBhvr>
                                      <p:tavLst>
                                        <p:tav tm="0">
                                          <p:val>
                                            <p:strVal val="#ppt_x"/>
                                          </p:val>
                                        </p:tav>
                                        <p:tav tm="100000">
                                          <p:val>
                                            <p:strVal val="#ppt_x"/>
                                          </p:val>
                                        </p:tav>
                                      </p:tavLst>
                                    </p:anim>
                                    <p:anim calcmode="lin" valueType="num">
                                      <p:cBhvr>
                                        <p:cTn id="51" dur="3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0" grpId="0"/>
      <p:bldP spid="1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976CE6-73FA-4B26-B15E-007DDEF25E34}"/>
              </a:ext>
            </a:extLst>
          </p:cNvPr>
          <p:cNvSpPr/>
          <p:nvPr/>
        </p:nvSpPr>
        <p:spPr>
          <a:xfrm>
            <a:off x="831272" y="0"/>
            <a:ext cx="10474037" cy="6555641"/>
          </a:xfrm>
          <a:prstGeom prst="rect">
            <a:avLst/>
          </a:prstGeom>
        </p:spPr>
        <p:txBody>
          <a:bodyPr wrap="square">
            <a:spAutoFit/>
          </a:bodyPr>
          <a:lstStyle/>
          <a:p>
            <a:pPr marL="285750" indent="-285750">
              <a:buFont typeface="Arial" panose="020B0604020202020204" pitchFamily="34" charset="0"/>
              <a:buChar char="•"/>
            </a:pPr>
            <a:r>
              <a:rPr lang="en-US" sz="2800" b="1" dirty="0">
                <a:solidFill>
                  <a:srgbClr val="333333"/>
                </a:solidFill>
                <a:latin typeface="Open Sans"/>
              </a:rPr>
              <a:t>Urban population growing at 3.8 percent a year </a:t>
            </a:r>
          </a:p>
          <a:p>
            <a:pPr marL="285750" indent="-285750">
              <a:buFont typeface="Arial" panose="020B0604020202020204" pitchFamily="34" charset="0"/>
              <a:buChar char="•"/>
            </a:pPr>
            <a:endParaRPr lang="en-US" sz="2800" b="1" dirty="0">
              <a:solidFill>
                <a:srgbClr val="333333"/>
              </a:solidFill>
              <a:latin typeface="Open Sans"/>
            </a:endParaRPr>
          </a:p>
          <a:p>
            <a:pPr marL="285750" indent="-285750">
              <a:buFont typeface="Arial" panose="020B0604020202020204" pitchFamily="34" charset="0"/>
              <a:buChar char="•"/>
            </a:pPr>
            <a:r>
              <a:rPr lang="en-US" sz="2800" b="1" dirty="0">
                <a:solidFill>
                  <a:srgbClr val="333333"/>
                </a:solidFill>
                <a:latin typeface="Open Sans"/>
              </a:rPr>
              <a:t>Rate will be even faster, at about 5.4 percent per year</a:t>
            </a:r>
          </a:p>
          <a:p>
            <a:pPr marL="285750" indent="-285750">
              <a:buFont typeface="Arial" panose="020B0604020202020204" pitchFamily="34" charset="0"/>
              <a:buChar char="•"/>
            </a:pPr>
            <a:endParaRPr lang="en-US" sz="2800" b="1" dirty="0">
              <a:solidFill>
                <a:srgbClr val="333333"/>
              </a:solidFill>
              <a:latin typeface="Open Sans"/>
            </a:endParaRPr>
          </a:p>
          <a:p>
            <a:pPr marL="285750" indent="-285750">
              <a:buFont typeface="Arial" panose="020B0604020202020204" pitchFamily="34" charset="0"/>
              <a:buChar char="•"/>
            </a:pPr>
            <a:r>
              <a:rPr lang="en-US" sz="2800" b="1" dirty="0">
                <a:solidFill>
                  <a:srgbClr val="333333"/>
                </a:solidFill>
                <a:latin typeface="Open Sans"/>
              </a:rPr>
              <a:t>One million additional urban jobs per year between now and 2035 just to maintain current levels of urban unemployment </a:t>
            </a:r>
          </a:p>
          <a:p>
            <a:pPr marL="285750" indent="-285750">
              <a:buFont typeface="Arial" panose="020B0604020202020204" pitchFamily="34" charset="0"/>
              <a:buChar char="•"/>
            </a:pPr>
            <a:endParaRPr lang="en-US" sz="2800" b="1" dirty="0">
              <a:solidFill>
                <a:srgbClr val="333333"/>
              </a:solidFill>
              <a:latin typeface="Open Sans"/>
            </a:endParaRPr>
          </a:p>
          <a:p>
            <a:pPr marL="285750" indent="-285750">
              <a:buFont typeface="Arial" panose="020B0604020202020204" pitchFamily="34" charset="0"/>
              <a:buChar char="•"/>
            </a:pPr>
            <a:r>
              <a:rPr lang="en-US" sz="2800" b="1" dirty="0">
                <a:solidFill>
                  <a:srgbClr val="333333"/>
                </a:solidFill>
                <a:latin typeface="Open Sans"/>
              </a:rPr>
              <a:t>Nearly 400,000 new urban housing units per year to meet new demand </a:t>
            </a:r>
          </a:p>
          <a:p>
            <a:pPr marL="285750" indent="-285750">
              <a:buFont typeface="Arial" panose="020B0604020202020204" pitchFamily="34" charset="0"/>
              <a:buChar char="•"/>
            </a:pPr>
            <a:endParaRPr lang="en-US" sz="2800" b="1" dirty="0">
              <a:solidFill>
                <a:srgbClr val="333333"/>
              </a:solidFill>
              <a:latin typeface="Open Sans"/>
            </a:endParaRPr>
          </a:p>
          <a:p>
            <a:pPr marL="285750" indent="-285750">
              <a:buFont typeface="Arial" panose="020B0604020202020204" pitchFamily="34" charset="0"/>
              <a:buChar char="•"/>
            </a:pPr>
            <a:r>
              <a:rPr lang="en-US" sz="2800" b="1" dirty="0">
                <a:solidFill>
                  <a:srgbClr val="333333"/>
                </a:solidFill>
                <a:latin typeface="Open Sans"/>
              </a:rPr>
              <a:t>Formal land supply already failing to meet demand</a:t>
            </a:r>
          </a:p>
          <a:p>
            <a:pPr marL="285750" indent="-285750">
              <a:buFont typeface="Arial" panose="020B0604020202020204" pitchFamily="34" charset="0"/>
              <a:buChar char="•"/>
            </a:pPr>
            <a:endParaRPr lang="en-US" sz="2800" b="1" dirty="0">
              <a:solidFill>
                <a:srgbClr val="333333"/>
              </a:solidFill>
              <a:latin typeface="Open Sans"/>
            </a:endParaRPr>
          </a:p>
          <a:p>
            <a:pPr marL="285750" indent="-285750">
              <a:buFont typeface="Arial" panose="020B0604020202020204" pitchFamily="34" charset="0"/>
              <a:buChar char="•"/>
            </a:pPr>
            <a:r>
              <a:rPr lang="en-US" sz="2800" b="1" dirty="0">
                <a:solidFill>
                  <a:srgbClr val="333333"/>
                </a:solidFill>
                <a:latin typeface="Open Sans"/>
              </a:rPr>
              <a:t> Informal land supply  - peri-urban fragmented settlements  </a:t>
            </a:r>
          </a:p>
          <a:p>
            <a:pPr marL="285750" indent="-285750">
              <a:buFont typeface="Arial" panose="020B0604020202020204" pitchFamily="34" charset="0"/>
              <a:buChar char="•"/>
            </a:pPr>
            <a:endParaRPr lang="en-US" sz="2800" b="1" dirty="0">
              <a:solidFill>
                <a:srgbClr val="333333"/>
              </a:solidFill>
              <a:latin typeface="Open Sans"/>
            </a:endParaRPr>
          </a:p>
        </p:txBody>
      </p:sp>
      <p:sp>
        <p:nvSpPr>
          <p:cNvPr id="3" name="Rectangle 2">
            <a:extLst>
              <a:ext uri="{FF2B5EF4-FFF2-40B4-BE49-F238E27FC236}">
                <a16:creationId xmlns:a16="http://schemas.microsoft.com/office/drawing/2014/main" id="{61188EBC-EE4C-4F2A-9ABB-1388BD51E90E}"/>
              </a:ext>
            </a:extLst>
          </p:cNvPr>
          <p:cNvSpPr/>
          <p:nvPr/>
        </p:nvSpPr>
        <p:spPr>
          <a:xfrm>
            <a:off x="518160" y="6018311"/>
            <a:ext cx="10652760" cy="307777"/>
          </a:xfrm>
          <a:prstGeom prst="rect">
            <a:avLst/>
          </a:prstGeom>
        </p:spPr>
        <p:txBody>
          <a:bodyPr wrap="square">
            <a:spAutoFit/>
          </a:bodyPr>
          <a:lstStyle/>
          <a:p>
            <a:r>
              <a:rPr lang="en-US" sz="1400" dirty="0">
                <a:hlinkClick r:id="rId2"/>
              </a:rPr>
              <a:t>Source: https://blogs.worldbank.org/africacan/why-should-ethiopians-care-about-urbanization-jobs-infrastructure-and-formal-land-and-housing</a:t>
            </a:r>
            <a:endParaRPr lang="en-US" sz="1400" dirty="0"/>
          </a:p>
        </p:txBody>
      </p:sp>
    </p:spTree>
    <p:extLst>
      <p:ext uri="{BB962C8B-B14F-4D97-AF65-F5344CB8AC3E}">
        <p14:creationId xmlns:p14="http://schemas.microsoft.com/office/powerpoint/2010/main" val="3641447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A77F3DB0-184D-4BBF-9A02-6EFD91AE53B5}"/>
              </a:ext>
            </a:extLst>
          </p:cNvPr>
          <p:cNvSpPr/>
          <p:nvPr/>
        </p:nvSpPr>
        <p:spPr>
          <a:xfrm>
            <a:off x="3807890" y="2401428"/>
            <a:ext cx="4605506" cy="1909305"/>
          </a:xfrm>
          <a:prstGeom prst="ellipse">
            <a:avLst/>
          </a:prstGeom>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0DED7754-F03C-442D-AB51-A5354045933B}"/>
              </a:ext>
            </a:extLst>
          </p:cNvPr>
          <p:cNvSpPr txBox="1"/>
          <p:nvPr/>
        </p:nvSpPr>
        <p:spPr>
          <a:xfrm>
            <a:off x="56271" y="32919"/>
            <a:ext cx="12079458" cy="830997"/>
          </a:xfrm>
          <a:prstGeom prst="rect">
            <a:avLst/>
          </a:prstGeom>
          <a:solidFill>
            <a:schemeClr val="accent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4800" b="1" dirty="0"/>
              <a:t>Ethiopia 2050: CONFERENCE THEMES </a:t>
            </a:r>
          </a:p>
        </p:txBody>
      </p:sp>
      <p:sp>
        <p:nvSpPr>
          <p:cNvPr id="3" name="TextBox 2">
            <a:extLst>
              <a:ext uri="{FF2B5EF4-FFF2-40B4-BE49-F238E27FC236}">
                <a16:creationId xmlns:a16="http://schemas.microsoft.com/office/drawing/2014/main" id="{37B263BC-C499-45FE-ADB5-0238585715AE}"/>
              </a:ext>
            </a:extLst>
          </p:cNvPr>
          <p:cNvSpPr txBox="1"/>
          <p:nvPr/>
        </p:nvSpPr>
        <p:spPr>
          <a:xfrm>
            <a:off x="8555375" y="3149076"/>
            <a:ext cx="3577099" cy="1754326"/>
          </a:xfrm>
          <a:prstGeom prst="rect">
            <a:avLst/>
          </a:prstGeom>
          <a:solidFill>
            <a:srgbClr val="36618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600" b="1" u="sng" dirty="0"/>
              <a:t>Sanitation </a:t>
            </a:r>
            <a:r>
              <a:rPr lang="en-US" sz="3600" b="1" dirty="0">
                <a:solidFill>
                  <a:schemeClr val="bg1"/>
                </a:solidFill>
              </a:rPr>
              <a:t>and Access to clean water</a:t>
            </a:r>
          </a:p>
        </p:txBody>
      </p:sp>
      <p:sp>
        <p:nvSpPr>
          <p:cNvPr id="4" name="TextBox 3">
            <a:extLst>
              <a:ext uri="{FF2B5EF4-FFF2-40B4-BE49-F238E27FC236}">
                <a16:creationId xmlns:a16="http://schemas.microsoft.com/office/drawing/2014/main" id="{8C774B8D-CCF4-45D6-BF8A-D75BEF529D35}"/>
              </a:ext>
            </a:extLst>
          </p:cNvPr>
          <p:cNvSpPr txBox="1"/>
          <p:nvPr/>
        </p:nvSpPr>
        <p:spPr>
          <a:xfrm>
            <a:off x="139740" y="3620590"/>
            <a:ext cx="3601181" cy="1323439"/>
          </a:xfrm>
          <a:prstGeom prst="rect">
            <a:avLst/>
          </a:prstGeom>
          <a:solidFill>
            <a:srgbClr val="689A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4000" b="1" dirty="0"/>
              <a:t>Large scale urbanization</a:t>
            </a:r>
          </a:p>
        </p:txBody>
      </p:sp>
      <p:sp>
        <p:nvSpPr>
          <p:cNvPr id="5" name="TextBox 4">
            <a:extLst>
              <a:ext uri="{FF2B5EF4-FFF2-40B4-BE49-F238E27FC236}">
                <a16:creationId xmlns:a16="http://schemas.microsoft.com/office/drawing/2014/main" id="{967C4782-09BE-4DD9-9A6B-EEC28E24F909}"/>
              </a:ext>
            </a:extLst>
          </p:cNvPr>
          <p:cNvSpPr txBox="1"/>
          <p:nvPr/>
        </p:nvSpPr>
        <p:spPr>
          <a:xfrm>
            <a:off x="8517939" y="1657130"/>
            <a:ext cx="3389898" cy="1446550"/>
          </a:xfrm>
          <a:prstGeom prst="rect">
            <a:avLst/>
          </a:prstGeom>
          <a:solidFill>
            <a:schemeClr val="accent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4400" b="1" dirty="0"/>
              <a:t>Food </a:t>
            </a:r>
          </a:p>
          <a:p>
            <a:pPr algn="ctr"/>
            <a:r>
              <a:rPr lang="en-US" sz="4400" b="1" dirty="0"/>
              <a:t>security</a:t>
            </a:r>
          </a:p>
        </p:txBody>
      </p:sp>
      <p:sp>
        <p:nvSpPr>
          <p:cNvPr id="6" name="TextBox 5">
            <a:extLst>
              <a:ext uri="{FF2B5EF4-FFF2-40B4-BE49-F238E27FC236}">
                <a16:creationId xmlns:a16="http://schemas.microsoft.com/office/drawing/2014/main" id="{15FF5B98-319C-4243-8BB4-BF935B16CF27}"/>
              </a:ext>
            </a:extLst>
          </p:cNvPr>
          <p:cNvSpPr txBox="1"/>
          <p:nvPr/>
        </p:nvSpPr>
        <p:spPr>
          <a:xfrm>
            <a:off x="56271" y="4976275"/>
            <a:ext cx="4420003" cy="1323439"/>
          </a:xfrm>
          <a:prstGeom prst="rect">
            <a:avLst/>
          </a:prstGeom>
          <a:solidFill>
            <a:srgbClr val="92D050"/>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4000" b="1" dirty="0"/>
              <a:t>Sustainability and environment</a:t>
            </a:r>
          </a:p>
        </p:txBody>
      </p:sp>
      <p:sp>
        <p:nvSpPr>
          <p:cNvPr id="7" name="TextBox 6">
            <a:extLst>
              <a:ext uri="{FF2B5EF4-FFF2-40B4-BE49-F238E27FC236}">
                <a16:creationId xmlns:a16="http://schemas.microsoft.com/office/drawing/2014/main" id="{86F1CE5F-CCFF-4CF2-A7B3-E3A35F97AF22}"/>
              </a:ext>
            </a:extLst>
          </p:cNvPr>
          <p:cNvSpPr txBox="1"/>
          <p:nvPr/>
        </p:nvSpPr>
        <p:spPr>
          <a:xfrm>
            <a:off x="4676357" y="4896641"/>
            <a:ext cx="3500581" cy="1446550"/>
          </a:xfrm>
          <a:prstGeom prst="rect">
            <a:avLst/>
          </a:prstGeom>
          <a:solidFill>
            <a:schemeClr val="accent1">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4400" b="1" dirty="0"/>
              <a:t>Energy demand</a:t>
            </a:r>
          </a:p>
        </p:txBody>
      </p:sp>
      <p:sp>
        <p:nvSpPr>
          <p:cNvPr id="8" name="TextBox 7">
            <a:extLst>
              <a:ext uri="{FF2B5EF4-FFF2-40B4-BE49-F238E27FC236}">
                <a16:creationId xmlns:a16="http://schemas.microsoft.com/office/drawing/2014/main" id="{75E94815-5392-451D-B96F-AD13CBCDB443}"/>
              </a:ext>
            </a:extLst>
          </p:cNvPr>
          <p:cNvSpPr txBox="1"/>
          <p:nvPr/>
        </p:nvSpPr>
        <p:spPr>
          <a:xfrm>
            <a:off x="8349916" y="4968482"/>
            <a:ext cx="3785813" cy="1323439"/>
          </a:xfrm>
          <a:prstGeom prst="rect">
            <a:avLst/>
          </a:prstGeom>
          <a:solidFill>
            <a:srgbClr val="F65D08"/>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4000" b="1" dirty="0"/>
              <a:t>Advanced manufacturing</a:t>
            </a:r>
          </a:p>
        </p:txBody>
      </p:sp>
      <p:sp>
        <p:nvSpPr>
          <p:cNvPr id="9" name="TextBox 8">
            <a:extLst>
              <a:ext uri="{FF2B5EF4-FFF2-40B4-BE49-F238E27FC236}">
                <a16:creationId xmlns:a16="http://schemas.microsoft.com/office/drawing/2014/main" id="{F398FA38-BC0B-47A1-8CEE-C2DBDEF79DFE}"/>
              </a:ext>
            </a:extLst>
          </p:cNvPr>
          <p:cNvSpPr txBox="1"/>
          <p:nvPr/>
        </p:nvSpPr>
        <p:spPr>
          <a:xfrm>
            <a:off x="8040242" y="887689"/>
            <a:ext cx="3832040" cy="769441"/>
          </a:xfrm>
          <a:prstGeom prst="rect">
            <a:avLst/>
          </a:prstGeom>
          <a:solidFill>
            <a:srgbClr val="FFCC66"/>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4400" b="1" dirty="0"/>
              <a:t>Transportation</a:t>
            </a:r>
          </a:p>
        </p:txBody>
      </p:sp>
      <p:sp>
        <p:nvSpPr>
          <p:cNvPr id="10" name="TextBox 9">
            <a:extLst>
              <a:ext uri="{FF2B5EF4-FFF2-40B4-BE49-F238E27FC236}">
                <a16:creationId xmlns:a16="http://schemas.microsoft.com/office/drawing/2014/main" id="{BBDFD40C-18EE-40EC-8584-F3C4244AE865}"/>
              </a:ext>
            </a:extLst>
          </p:cNvPr>
          <p:cNvSpPr txBox="1"/>
          <p:nvPr/>
        </p:nvSpPr>
        <p:spPr>
          <a:xfrm>
            <a:off x="202242" y="2110113"/>
            <a:ext cx="3389898" cy="1446550"/>
          </a:xfrm>
          <a:prstGeom prst="rect">
            <a:avLst/>
          </a:prstGeom>
          <a:solidFill>
            <a:srgbClr val="A74D25"/>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4400" b="1" dirty="0">
                <a:solidFill>
                  <a:schemeClr val="bg1"/>
                </a:solidFill>
              </a:rPr>
              <a:t>ICT infrastructure</a:t>
            </a:r>
          </a:p>
        </p:txBody>
      </p:sp>
      <p:sp>
        <p:nvSpPr>
          <p:cNvPr id="11" name="TextBox 10">
            <a:extLst>
              <a:ext uri="{FF2B5EF4-FFF2-40B4-BE49-F238E27FC236}">
                <a16:creationId xmlns:a16="http://schemas.microsoft.com/office/drawing/2014/main" id="{BE86CEC6-5E98-400C-AAA5-1A834FC05D1F}"/>
              </a:ext>
            </a:extLst>
          </p:cNvPr>
          <p:cNvSpPr txBox="1"/>
          <p:nvPr/>
        </p:nvSpPr>
        <p:spPr>
          <a:xfrm>
            <a:off x="3975458" y="751373"/>
            <a:ext cx="3540912" cy="1323439"/>
          </a:xfrm>
          <a:prstGeom prst="rect">
            <a:avLst/>
          </a:prstGeom>
          <a:solidFill>
            <a:srgbClr val="FF99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4000" b="1" dirty="0"/>
              <a:t>Access to health care</a:t>
            </a:r>
          </a:p>
        </p:txBody>
      </p:sp>
      <p:sp>
        <p:nvSpPr>
          <p:cNvPr id="12" name="TextBox 11">
            <a:extLst>
              <a:ext uri="{FF2B5EF4-FFF2-40B4-BE49-F238E27FC236}">
                <a16:creationId xmlns:a16="http://schemas.microsoft.com/office/drawing/2014/main" id="{22BF92DD-E3B7-41B7-ABE0-50D860B4852B}"/>
              </a:ext>
            </a:extLst>
          </p:cNvPr>
          <p:cNvSpPr txBox="1"/>
          <p:nvPr/>
        </p:nvSpPr>
        <p:spPr>
          <a:xfrm>
            <a:off x="32691" y="722747"/>
            <a:ext cx="3389898" cy="1323439"/>
          </a:xfrm>
          <a:prstGeom prst="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4000" b="1" dirty="0"/>
              <a:t>STEM education</a:t>
            </a:r>
          </a:p>
        </p:txBody>
      </p:sp>
      <p:sp>
        <p:nvSpPr>
          <p:cNvPr id="13" name="TextBox 12">
            <a:extLst>
              <a:ext uri="{FF2B5EF4-FFF2-40B4-BE49-F238E27FC236}">
                <a16:creationId xmlns:a16="http://schemas.microsoft.com/office/drawing/2014/main" id="{6098F22D-A646-425B-9EAF-94782506F8E9}"/>
              </a:ext>
            </a:extLst>
          </p:cNvPr>
          <p:cNvSpPr txBox="1"/>
          <p:nvPr/>
        </p:nvSpPr>
        <p:spPr>
          <a:xfrm>
            <a:off x="4276474" y="2301693"/>
            <a:ext cx="4044404" cy="1846659"/>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sz="6000" b="1" dirty="0"/>
              <a:t>Population</a:t>
            </a:r>
          </a:p>
          <a:p>
            <a:r>
              <a:rPr lang="en-US" sz="5400" b="1" dirty="0"/>
              <a:t>(112 million)</a:t>
            </a:r>
          </a:p>
        </p:txBody>
      </p:sp>
      <p:cxnSp>
        <p:nvCxnSpPr>
          <p:cNvPr id="18" name="Straight Connector 17">
            <a:extLst>
              <a:ext uri="{FF2B5EF4-FFF2-40B4-BE49-F238E27FC236}">
                <a16:creationId xmlns:a16="http://schemas.microsoft.com/office/drawing/2014/main" id="{046E4B32-0AEF-40B9-B4F4-DA7083A3DBCC}"/>
              </a:ext>
            </a:extLst>
          </p:cNvPr>
          <p:cNvCxnSpPr>
            <a:cxnSpLocks/>
          </p:cNvCxnSpPr>
          <p:nvPr/>
        </p:nvCxnSpPr>
        <p:spPr>
          <a:xfrm>
            <a:off x="3451586" y="1769781"/>
            <a:ext cx="1309920" cy="80986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A3817BE-819A-4F86-8B1C-C8DF25D056BB}"/>
              </a:ext>
            </a:extLst>
          </p:cNvPr>
          <p:cNvCxnSpPr>
            <a:cxnSpLocks/>
          </p:cNvCxnSpPr>
          <p:nvPr/>
        </p:nvCxnSpPr>
        <p:spPr>
          <a:xfrm>
            <a:off x="5980201" y="2092725"/>
            <a:ext cx="0" cy="2876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30E3885-7DCE-44EE-80AD-59FBC28755F4}"/>
              </a:ext>
            </a:extLst>
          </p:cNvPr>
          <p:cNvCxnSpPr>
            <a:cxnSpLocks/>
          </p:cNvCxnSpPr>
          <p:nvPr/>
        </p:nvCxnSpPr>
        <p:spPr>
          <a:xfrm flipH="1">
            <a:off x="7198897" y="1582370"/>
            <a:ext cx="1063192" cy="89582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8ADD4A4-7361-4363-B3D8-755588BADC01}"/>
              </a:ext>
            </a:extLst>
          </p:cNvPr>
          <p:cNvCxnSpPr>
            <a:cxnSpLocks/>
            <a:stCxn id="5" idx="1"/>
          </p:cNvCxnSpPr>
          <p:nvPr/>
        </p:nvCxnSpPr>
        <p:spPr>
          <a:xfrm flipH="1">
            <a:off x="7984947" y="2380405"/>
            <a:ext cx="532992" cy="3736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45246C8-1C73-4E4A-806F-BFAC19CC7D0D}"/>
              </a:ext>
            </a:extLst>
          </p:cNvPr>
          <p:cNvCxnSpPr>
            <a:cxnSpLocks/>
            <a:stCxn id="3" idx="1"/>
          </p:cNvCxnSpPr>
          <p:nvPr/>
        </p:nvCxnSpPr>
        <p:spPr>
          <a:xfrm flipH="1" flipV="1">
            <a:off x="8176938" y="3735327"/>
            <a:ext cx="378437" cy="29091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2B238E2-87FB-4CFF-89A0-420AA0699657}"/>
              </a:ext>
            </a:extLst>
          </p:cNvPr>
          <p:cNvCxnSpPr>
            <a:cxnSpLocks/>
          </p:cNvCxnSpPr>
          <p:nvPr/>
        </p:nvCxnSpPr>
        <p:spPr>
          <a:xfrm>
            <a:off x="6080451" y="4344046"/>
            <a:ext cx="0" cy="71257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917724C-C95F-42C0-8274-06C065D8A223}"/>
              </a:ext>
            </a:extLst>
          </p:cNvPr>
          <p:cNvCxnSpPr>
            <a:cxnSpLocks/>
          </p:cNvCxnSpPr>
          <p:nvPr/>
        </p:nvCxnSpPr>
        <p:spPr>
          <a:xfrm flipH="1">
            <a:off x="4476274" y="4248087"/>
            <a:ext cx="811784" cy="125238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21F314B-0640-41ED-A202-77980EEBE803}"/>
              </a:ext>
            </a:extLst>
          </p:cNvPr>
          <p:cNvCxnSpPr>
            <a:cxnSpLocks/>
          </p:cNvCxnSpPr>
          <p:nvPr/>
        </p:nvCxnSpPr>
        <p:spPr>
          <a:xfrm flipH="1">
            <a:off x="3740921" y="4094237"/>
            <a:ext cx="735353" cy="3412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3DB5141-7EC2-4482-A697-337592054375}"/>
              </a:ext>
            </a:extLst>
          </p:cNvPr>
          <p:cNvCxnSpPr>
            <a:cxnSpLocks/>
          </p:cNvCxnSpPr>
          <p:nvPr/>
        </p:nvCxnSpPr>
        <p:spPr>
          <a:xfrm>
            <a:off x="3592140" y="2554769"/>
            <a:ext cx="488385" cy="34430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ABFFE1A-9136-494D-9BD2-3584D5E775AF}"/>
              </a:ext>
            </a:extLst>
          </p:cNvPr>
          <p:cNvCxnSpPr>
            <a:cxnSpLocks/>
          </p:cNvCxnSpPr>
          <p:nvPr/>
        </p:nvCxnSpPr>
        <p:spPr>
          <a:xfrm>
            <a:off x="6982457" y="4282310"/>
            <a:ext cx="1367459" cy="77431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5993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1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2500"/>
                            </p:stCondLst>
                            <p:childTnLst>
                              <p:par>
                                <p:cTn id="11" presetID="42" presetClass="entr" presetSubtype="0" fill="hold" grpId="0" nodeType="afterEffect">
                                  <p:stCondLst>
                                    <p:cond delay="15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5000"/>
                            </p:stCondLst>
                            <p:childTnLst>
                              <p:par>
                                <p:cTn id="17" presetID="42" presetClass="entr" presetSubtype="0" fill="hold" grpId="0" nodeType="afterEffect">
                                  <p:stCondLst>
                                    <p:cond delay="150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par>
                          <p:cTn id="22" fill="hold">
                            <p:stCondLst>
                              <p:cond delay="7500"/>
                            </p:stCondLst>
                            <p:childTnLst>
                              <p:par>
                                <p:cTn id="23" presetID="42" presetClass="entr" presetSubtype="0" fill="hold" grpId="0" nodeType="afterEffect">
                                  <p:stCondLst>
                                    <p:cond delay="150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par>
                          <p:cTn id="28" fill="hold">
                            <p:stCondLst>
                              <p:cond delay="10000"/>
                            </p:stCondLst>
                            <p:childTnLst>
                              <p:par>
                                <p:cTn id="29" presetID="42" presetClass="entr" presetSubtype="0" fill="hold" grpId="0" nodeType="afterEffect">
                                  <p:stCondLst>
                                    <p:cond delay="150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par>
                          <p:cTn id="34" fill="hold">
                            <p:stCondLst>
                              <p:cond delay="12500"/>
                            </p:stCondLst>
                            <p:childTnLst>
                              <p:par>
                                <p:cTn id="35" presetID="42" presetClass="entr" presetSubtype="0" fill="hold" grpId="0" nodeType="afterEffect">
                                  <p:stCondLst>
                                    <p:cond delay="150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childTnLst>
                          </p:cTn>
                        </p:par>
                        <p:par>
                          <p:cTn id="40" fill="hold">
                            <p:stCondLst>
                              <p:cond delay="15000"/>
                            </p:stCondLst>
                            <p:childTnLst>
                              <p:par>
                                <p:cTn id="41" presetID="42" presetClass="entr" presetSubtype="0" fill="hold" grpId="0" nodeType="afterEffect">
                                  <p:stCondLst>
                                    <p:cond delay="150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childTnLst>
                          </p:cTn>
                        </p:par>
                        <p:par>
                          <p:cTn id="46" fill="hold">
                            <p:stCondLst>
                              <p:cond delay="17500"/>
                            </p:stCondLst>
                            <p:childTnLst>
                              <p:par>
                                <p:cTn id="47" presetID="42" presetClass="entr" presetSubtype="0" fill="hold" grpId="0" nodeType="afterEffect">
                                  <p:stCondLst>
                                    <p:cond delay="150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1000"/>
                                        <p:tgtEl>
                                          <p:spTgt spid="9"/>
                                        </p:tgtEl>
                                      </p:cBhvr>
                                    </p:animEffect>
                                    <p:anim calcmode="lin" valueType="num">
                                      <p:cBhvr>
                                        <p:cTn id="50" dur="1000" fill="hold"/>
                                        <p:tgtEl>
                                          <p:spTgt spid="9"/>
                                        </p:tgtEl>
                                        <p:attrNameLst>
                                          <p:attrName>ppt_x</p:attrName>
                                        </p:attrNameLst>
                                      </p:cBhvr>
                                      <p:tavLst>
                                        <p:tav tm="0">
                                          <p:val>
                                            <p:strVal val="#ppt_x"/>
                                          </p:val>
                                        </p:tav>
                                        <p:tav tm="100000">
                                          <p:val>
                                            <p:strVal val="#ppt_x"/>
                                          </p:val>
                                        </p:tav>
                                      </p:tavLst>
                                    </p:anim>
                                    <p:anim calcmode="lin" valueType="num">
                                      <p:cBhvr>
                                        <p:cTn id="51" dur="1000" fill="hold"/>
                                        <p:tgtEl>
                                          <p:spTgt spid="9"/>
                                        </p:tgtEl>
                                        <p:attrNameLst>
                                          <p:attrName>ppt_y</p:attrName>
                                        </p:attrNameLst>
                                      </p:cBhvr>
                                      <p:tavLst>
                                        <p:tav tm="0">
                                          <p:val>
                                            <p:strVal val="#ppt_y+.1"/>
                                          </p:val>
                                        </p:tav>
                                        <p:tav tm="100000">
                                          <p:val>
                                            <p:strVal val="#ppt_y"/>
                                          </p:val>
                                        </p:tav>
                                      </p:tavLst>
                                    </p:anim>
                                  </p:childTnLst>
                                </p:cTn>
                              </p:par>
                            </p:childTnLst>
                          </p:cTn>
                        </p:par>
                        <p:par>
                          <p:cTn id="52" fill="hold">
                            <p:stCondLst>
                              <p:cond delay="20000"/>
                            </p:stCondLst>
                            <p:childTnLst>
                              <p:par>
                                <p:cTn id="53" presetID="42" presetClass="entr" presetSubtype="0" fill="hold" grpId="0" nodeType="afterEffect">
                                  <p:stCondLst>
                                    <p:cond delay="150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1000" fill="hold"/>
                                        <p:tgtEl>
                                          <p:spTgt spid="10"/>
                                        </p:tgtEl>
                                        <p:attrNameLst>
                                          <p:attrName>ppt_y</p:attrName>
                                        </p:attrNameLst>
                                      </p:cBhvr>
                                      <p:tavLst>
                                        <p:tav tm="0">
                                          <p:val>
                                            <p:strVal val="#ppt_y+.1"/>
                                          </p:val>
                                        </p:tav>
                                        <p:tav tm="100000">
                                          <p:val>
                                            <p:strVal val="#ppt_y"/>
                                          </p:val>
                                        </p:tav>
                                      </p:tavLst>
                                    </p:anim>
                                  </p:childTnLst>
                                </p:cTn>
                              </p:par>
                            </p:childTnLst>
                          </p:cTn>
                        </p:par>
                        <p:par>
                          <p:cTn id="58" fill="hold">
                            <p:stCondLst>
                              <p:cond delay="22500"/>
                            </p:stCondLst>
                            <p:childTnLst>
                              <p:par>
                                <p:cTn id="59" presetID="42" presetClass="entr" presetSubtype="0" fill="hold" grpId="0" nodeType="afterEffect">
                                  <p:stCondLst>
                                    <p:cond delay="150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1000" fill="hold"/>
                                        <p:tgtEl>
                                          <p:spTgt spid="11"/>
                                        </p:tgtEl>
                                        <p:attrNameLst>
                                          <p:attrName>ppt_y</p:attrName>
                                        </p:attrNameLst>
                                      </p:cBhvr>
                                      <p:tavLst>
                                        <p:tav tm="0">
                                          <p:val>
                                            <p:strVal val="#ppt_y+.1"/>
                                          </p:val>
                                        </p:tav>
                                        <p:tav tm="100000">
                                          <p:val>
                                            <p:strVal val="#ppt_y"/>
                                          </p:val>
                                        </p:tav>
                                      </p:tavLst>
                                    </p:anim>
                                  </p:childTnLst>
                                </p:cTn>
                              </p:par>
                            </p:childTnLst>
                          </p:cTn>
                        </p:par>
                        <p:par>
                          <p:cTn id="64" fill="hold">
                            <p:stCondLst>
                              <p:cond delay="25000"/>
                            </p:stCondLst>
                            <p:childTnLst>
                              <p:par>
                                <p:cTn id="65" presetID="42" presetClass="entr" presetSubtype="0" fill="hold" grpId="0" nodeType="afterEffect">
                                  <p:stCondLst>
                                    <p:cond delay="150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1000"/>
                                        <p:tgtEl>
                                          <p:spTgt spid="12"/>
                                        </p:tgtEl>
                                      </p:cBhvr>
                                    </p:animEffect>
                                    <p:anim calcmode="lin" valueType="num">
                                      <p:cBhvr>
                                        <p:cTn id="68" dur="1000" fill="hold"/>
                                        <p:tgtEl>
                                          <p:spTgt spid="12"/>
                                        </p:tgtEl>
                                        <p:attrNameLst>
                                          <p:attrName>ppt_x</p:attrName>
                                        </p:attrNameLst>
                                      </p:cBhvr>
                                      <p:tavLst>
                                        <p:tav tm="0">
                                          <p:val>
                                            <p:strVal val="#ppt_x"/>
                                          </p:val>
                                        </p:tav>
                                        <p:tav tm="100000">
                                          <p:val>
                                            <p:strVal val="#ppt_x"/>
                                          </p:val>
                                        </p:tav>
                                      </p:tavLst>
                                    </p:anim>
                                    <p:anim calcmode="lin" valueType="num">
                                      <p:cBhvr>
                                        <p:cTn id="69" dur="1000" fill="hold"/>
                                        <p:tgtEl>
                                          <p:spTgt spid="12"/>
                                        </p:tgtEl>
                                        <p:attrNameLst>
                                          <p:attrName>ppt_y</p:attrName>
                                        </p:attrNameLst>
                                      </p:cBhvr>
                                      <p:tavLst>
                                        <p:tav tm="0">
                                          <p:val>
                                            <p:strVal val="#ppt_y+.1"/>
                                          </p:val>
                                        </p:tav>
                                        <p:tav tm="100000">
                                          <p:val>
                                            <p:strVal val="#ppt_y"/>
                                          </p:val>
                                        </p:tav>
                                      </p:tavLst>
                                    </p:anim>
                                  </p:childTnLst>
                                </p:cTn>
                              </p:par>
                            </p:childTnLst>
                          </p:cTn>
                        </p:par>
                        <p:par>
                          <p:cTn id="70" fill="hold">
                            <p:stCondLst>
                              <p:cond delay="27500"/>
                            </p:stCondLst>
                            <p:childTnLst>
                              <p:par>
                                <p:cTn id="71" presetID="42" presetClass="entr" presetSubtype="0" fill="hold" nodeType="afterEffect">
                                  <p:stCondLst>
                                    <p:cond delay="1500"/>
                                  </p:stCondLst>
                                  <p:childTnLst>
                                    <p:set>
                                      <p:cBhvr>
                                        <p:cTn id="72" dur="1" fill="hold">
                                          <p:stCondLst>
                                            <p:cond delay="0"/>
                                          </p:stCondLst>
                                        </p:cTn>
                                        <p:tgtEl>
                                          <p:spTgt spid="44"/>
                                        </p:tgtEl>
                                        <p:attrNameLst>
                                          <p:attrName>style.visibility</p:attrName>
                                        </p:attrNameLst>
                                      </p:cBhvr>
                                      <p:to>
                                        <p:strVal val="visible"/>
                                      </p:to>
                                    </p:set>
                                    <p:animEffect transition="in" filter="fade">
                                      <p:cBhvr>
                                        <p:cTn id="73" dur="1000"/>
                                        <p:tgtEl>
                                          <p:spTgt spid="44"/>
                                        </p:tgtEl>
                                      </p:cBhvr>
                                    </p:animEffect>
                                    <p:anim calcmode="lin" valueType="num">
                                      <p:cBhvr>
                                        <p:cTn id="74" dur="1000" fill="hold"/>
                                        <p:tgtEl>
                                          <p:spTgt spid="44"/>
                                        </p:tgtEl>
                                        <p:attrNameLst>
                                          <p:attrName>ppt_x</p:attrName>
                                        </p:attrNameLst>
                                      </p:cBhvr>
                                      <p:tavLst>
                                        <p:tav tm="0">
                                          <p:val>
                                            <p:strVal val="#ppt_x"/>
                                          </p:val>
                                        </p:tav>
                                        <p:tav tm="100000">
                                          <p:val>
                                            <p:strVal val="#ppt_x"/>
                                          </p:val>
                                        </p:tav>
                                      </p:tavLst>
                                    </p:anim>
                                    <p:anim calcmode="lin" valueType="num">
                                      <p:cBhvr>
                                        <p:cTn id="75" dur="1000" fill="hold"/>
                                        <p:tgtEl>
                                          <p:spTgt spid="44"/>
                                        </p:tgtEl>
                                        <p:attrNameLst>
                                          <p:attrName>ppt_y</p:attrName>
                                        </p:attrNameLst>
                                      </p:cBhvr>
                                      <p:tavLst>
                                        <p:tav tm="0">
                                          <p:val>
                                            <p:strVal val="#ppt_y+.1"/>
                                          </p:val>
                                        </p:tav>
                                        <p:tav tm="100000">
                                          <p:val>
                                            <p:strVal val="#ppt_y"/>
                                          </p:val>
                                        </p:tav>
                                      </p:tavLst>
                                    </p:anim>
                                  </p:childTnLst>
                                </p:cTn>
                              </p:par>
                            </p:childTnLst>
                          </p:cTn>
                        </p:par>
                        <p:par>
                          <p:cTn id="76" fill="hold">
                            <p:stCondLst>
                              <p:cond delay="30000"/>
                            </p:stCondLst>
                            <p:childTnLst>
                              <p:par>
                                <p:cTn id="77" presetID="42" presetClass="entr" presetSubtype="0" fill="hold" grpId="0" nodeType="afterEffect">
                                  <p:stCondLst>
                                    <p:cond delay="1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1000"/>
                                        <p:tgtEl>
                                          <p:spTgt spid="14"/>
                                        </p:tgtEl>
                                      </p:cBhvr>
                                    </p:animEffect>
                                    <p:anim calcmode="lin" valueType="num">
                                      <p:cBhvr>
                                        <p:cTn id="80" dur="1000" fill="hold"/>
                                        <p:tgtEl>
                                          <p:spTgt spid="14"/>
                                        </p:tgtEl>
                                        <p:attrNameLst>
                                          <p:attrName>ppt_x</p:attrName>
                                        </p:attrNameLst>
                                      </p:cBhvr>
                                      <p:tavLst>
                                        <p:tav tm="0">
                                          <p:val>
                                            <p:strVal val="#ppt_x"/>
                                          </p:val>
                                        </p:tav>
                                        <p:tav tm="100000">
                                          <p:val>
                                            <p:strVal val="#ppt_x"/>
                                          </p:val>
                                        </p:tav>
                                      </p:tavLst>
                                    </p:anim>
                                    <p:anim calcmode="lin" valueType="num">
                                      <p:cBhvr>
                                        <p:cTn id="81" dur="1000" fill="hold"/>
                                        <p:tgtEl>
                                          <p:spTgt spid="14"/>
                                        </p:tgtEl>
                                        <p:attrNameLst>
                                          <p:attrName>ppt_y</p:attrName>
                                        </p:attrNameLst>
                                      </p:cBhvr>
                                      <p:tavLst>
                                        <p:tav tm="0">
                                          <p:val>
                                            <p:strVal val="#ppt_y+.1"/>
                                          </p:val>
                                        </p:tav>
                                        <p:tav tm="100000">
                                          <p:val>
                                            <p:strVal val="#ppt_y"/>
                                          </p:val>
                                        </p:tav>
                                      </p:tavLst>
                                    </p:anim>
                                  </p:childTnLst>
                                </p:cTn>
                              </p:par>
                            </p:childTnLst>
                          </p:cTn>
                        </p:par>
                        <p:par>
                          <p:cTn id="82" fill="hold">
                            <p:stCondLst>
                              <p:cond delay="32500"/>
                            </p:stCondLst>
                            <p:childTnLst>
                              <p:par>
                                <p:cTn id="83" presetID="42" presetClass="entr" presetSubtype="0" fill="hold" nodeType="afterEffect">
                                  <p:stCondLst>
                                    <p:cond delay="1500"/>
                                  </p:stCondLst>
                                  <p:childTnLst>
                                    <p:set>
                                      <p:cBhvr>
                                        <p:cTn id="84" dur="1" fill="hold">
                                          <p:stCondLst>
                                            <p:cond delay="0"/>
                                          </p:stCondLst>
                                        </p:cTn>
                                        <p:tgtEl>
                                          <p:spTgt spid="43"/>
                                        </p:tgtEl>
                                        <p:attrNameLst>
                                          <p:attrName>style.visibility</p:attrName>
                                        </p:attrNameLst>
                                      </p:cBhvr>
                                      <p:to>
                                        <p:strVal val="visible"/>
                                      </p:to>
                                    </p:set>
                                    <p:animEffect transition="in" filter="fade">
                                      <p:cBhvr>
                                        <p:cTn id="85" dur="1000"/>
                                        <p:tgtEl>
                                          <p:spTgt spid="43"/>
                                        </p:tgtEl>
                                      </p:cBhvr>
                                    </p:animEffect>
                                    <p:anim calcmode="lin" valueType="num">
                                      <p:cBhvr>
                                        <p:cTn id="86" dur="1000" fill="hold"/>
                                        <p:tgtEl>
                                          <p:spTgt spid="43"/>
                                        </p:tgtEl>
                                        <p:attrNameLst>
                                          <p:attrName>ppt_x</p:attrName>
                                        </p:attrNameLst>
                                      </p:cBhvr>
                                      <p:tavLst>
                                        <p:tav tm="0">
                                          <p:val>
                                            <p:strVal val="#ppt_x"/>
                                          </p:val>
                                        </p:tav>
                                        <p:tav tm="100000">
                                          <p:val>
                                            <p:strVal val="#ppt_x"/>
                                          </p:val>
                                        </p:tav>
                                      </p:tavLst>
                                    </p:anim>
                                    <p:anim calcmode="lin" valueType="num">
                                      <p:cBhvr>
                                        <p:cTn id="87" dur="1000" fill="hold"/>
                                        <p:tgtEl>
                                          <p:spTgt spid="43"/>
                                        </p:tgtEl>
                                        <p:attrNameLst>
                                          <p:attrName>ppt_y</p:attrName>
                                        </p:attrNameLst>
                                      </p:cBhvr>
                                      <p:tavLst>
                                        <p:tav tm="0">
                                          <p:val>
                                            <p:strVal val="#ppt_y+.1"/>
                                          </p:val>
                                        </p:tav>
                                        <p:tav tm="100000">
                                          <p:val>
                                            <p:strVal val="#ppt_y"/>
                                          </p:val>
                                        </p:tav>
                                      </p:tavLst>
                                    </p:anim>
                                  </p:childTnLst>
                                </p:cTn>
                              </p:par>
                            </p:childTnLst>
                          </p:cTn>
                        </p:par>
                        <p:par>
                          <p:cTn id="88" fill="hold">
                            <p:stCondLst>
                              <p:cond delay="35000"/>
                            </p:stCondLst>
                            <p:childTnLst>
                              <p:par>
                                <p:cTn id="89" presetID="42" presetClass="entr" presetSubtype="0" fill="hold" nodeType="afterEffect">
                                  <p:stCondLst>
                                    <p:cond delay="150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1000"/>
                                        <p:tgtEl>
                                          <p:spTgt spid="40"/>
                                        </p:tgtEl>
                                      </p:cBhvr>
                                    </p:animEffect>
                                    <p:anim calcmode="lin" valueType="num">
                                      <p:cBhvr>
                                        <p:cTn id="92" dur="1000" fill="hold"/>
                                        <p:tgtEl>
                                          <p:spTgt spid="40"/>
                                        </p:tgtEl>
                                        <p:attrNameLst>
                                          <p:attrName>ppt_x</p:attrName>
                                        </p:attrNameLst>
                                      </p:cBhvr>
                                      <p:tavLst>
                                        <p:tav tm="0">
                                          <p:val>
                                            <p:strVal val="#ppt_x"/>
                                          </p:val>
                                        </p:tav>
                                        <p:tav tm="100000">
                                          <p:val>
                                            <p:strVal val="#ppt_x"/>
                                          </p:val>
                                        </p:tav>
                                      </p:tavLst>
                                    </p:anim>
                                    <p:anim calcmode="lin" valueType="num">
                                      <p:cBhvr>
                                        <p:cTn id="93" dur="1000" fill="hold"/>
                                        <p:tgtEl>
                                          <p:spTgt spid="40"/>
                                        </p:tgtEl>
                                        <p:attrNameLst>
                                          <p:attrName>ppt_y</p:attrName>
                                        </p:attrNameLst>
                                      </p:cBhvr>
                                      <p:tavLst>
                                        <p:tav tm="0">
                                          <p:val>
                                            <p:strVal val="#ppt_y+.1"/>
                                          </p:val>
                                        </p:tav>
                                        <p:tav tm="100000">
                                          <p:val>
                                            <p:strVal val="#ppt_y"/>
                                          </p:val>
                                        </p:tav>
                                      </p:tavLst>
                                    </p:anim>
                                  </p:childTnLst>
                                </p:cTn>
                              </p:par>
                            </p:childTnLst>
                          </p:cTn>
                        </p:par>
                        <p:par>
                          <p:cTn id="94" fill="hold">
                            <p:stCondLst>
                              <p:cond delay="37500"/>
                            </p:stCondLst>
                            <p:childTnLst>
                              <p:par>
                                <p:cTn id="95" presetID="42" presetClass="entr" presetSubtype="0" fill="hold" nodeType="afterEffect">
                                  <p:stCondLst>
                                    <p:cond delay="1500"/>
                                  </p:stCondLst>
                                  <p:childTnLst>
                                    <p:set>
                                      <p:cBhvr>
                                        <p:cTn id="96" dur="1" fill="hold">
                                          <p:stCondLst>
                                            <p:cond delay="0"/>
                                          </p:stCondLst>
                                        </p:cTn>
                                        <p:tgtEl>
                                          <p:spTgt spid="39"/>
                                        </p:tgtEl>
                                        <p:attrNameLst>
                                          <p:attrName>style.visibility</p:attrName>
                                        </p:attrNameLst>
                                      </p:cBhvr>
                                      <p:to>
                                        <p:strVal val="visible"/>
                                      </p:to>
                                    </p:set>
                                    <p:animEffect transition="in" filter="fade">
                                      <p:cBhvr>
                                        <p:cTn id="97" dur="1000"/>
                                        <p:tgtEl>
                                          <p:spTgt spid="39"/>
                                        </p:tgtEl>
                                      </p:cBhvr>
                                    </p:animEffect>
                                    <p:anim calcmode="lin" valueType="num">
                                      <p:cBhvr>
                                        <p:cTn id="98" dur="1000" fill="hold"/>
                                        <p:tgtEl>
                                          <p:spTgt spid="39"/>
                                        </p:tgtEl>
                                        <p:attrNameLst>
                                          <p:attrName>ppt_x</p:attrName>
                                        </p:attrNameLst>
                                      </p:cBhvr>
                                      <p:tavLst>
                                        <p:tav tm="0">
                                          <p:val>
                                            <p:strVal val="#ppt_x"/>
                                          </p:val>
                                        </p:tav>
                                        <p:tav tm="100000">
                                          <p:val>
                                            <p:strVal val="#ppt_x"/>
                                          </p:val>
                                        </p:tav>
                                      </p:tavLst>
                                    </p:anim>
                                    <p:anim calcmode="lin" valueType="num">
                                      <p:cBhvr>
                                        <p:cTn id="99" dur="1000" fill="hold"/>
                                        <p:tgtEl>
                                          <p:spTgt spid="39"/>
                                        </p:tgtEl>
                                        <p:attrNameLst>
                                          <p:attrName>ppt_y</p:attrName>
                                        </p:attrNameLst>
                                      </p:cBhvr>
                                      <p:tavLst>
                                        <p:tav tm="0">
                                          <p:val>
                                            <p:strVal val="#ppt_y+.1"/>
                                          </p:val>
                                        </p:tav>
                                        <p:tav tm="100000">
                                          <p:val>
                                            <p:strVal val="#ppt_y"/>
                                          </p:val>
                                        </p:tav>
                                      </p:tavLst>
                                    </p:anim>
                                  </p:childTnLst>
                                </p:cTn>
                              </p:par>
                            </p:childTnLst>
                          </p:cTn>
                        </p:par>
                        <p:par>
                          <p:cTn id="100" fill="hold">
                            <p:stCondLst>
                              <p:cond delay="40000"/>
                            </p:stCondLst>
                            <p:childTnLst>
                              <p:par>
                                <p:cTn id="101" presetID="42" presetClass="entr" presetSubtype="0" fill="hold" nodeType="afterEffect">
                                  <p:stCondLst>
                                    <p:cond delay="1500"/>
                                  </p:stCondLst>
                                  <p:childTnLst>
                                    <p:set>
                                      <p:cBhvr>
                                        <p:cTn id="102" dur="1" fill="hold">
                                          <p:stCondLst>
                                            <p:cond delay="0"/>
                                          </p:stCondLst>
                                        </p:cTn>
                                        <p:tgtEl>
                                          <p:spTgt spid="49"/>
                                        </p:tgtEl>
                                        <p:attrNameLst>
                                          <p:attrName>style.visibility</p:attrName>
                                        </p:attrNameLst>
                                      </p:cBhvr>
                                      <p:to>
                                        <p:strVal val="visible"/>
                                      </p:to>
                                    </p:set>
                                    <p:animEffect transition="in" filter="fade">
                                      <p:cBhvr>
                                        <p:cTn id="103" dur="1000"/>
                                        <p:tgtEl>
                                          <p:spTgt spid="49"/>
                                        </p:tgtEl>
                                      </p:cBhvr>
                                    </p:animEffect>
                                    <p:anim calcmode="lin" valueType="num">
                                      <p:cBhvr>
                                        <p:cTn id="104" dur="1000" fill="hold"/>
                                        <p:tgtEl>
                                          <p:spTgt spid="49"/>
                                        </p:tgtEl>
                                        <p:attrNameLst>
                                          <p:attrName>ppt_x</p:attrName>
                                        </p:attrNameLst>
                                      </p:cBhvr>
                                      <p:tavLst>
                                        <p:tav tm="0">
                                          <p:val>
                                            <p:strVal val="#ppt_x"/>
                                          </p:val>
                                        </p:tav>
                                        <p:tav tm="100000">
                                          <p:val>
                                            <p:strVal val="#ppt_x"/>
                                          </p:val>
                                        </p:tav>
                                      </p:tavLst>
                                    </p:anim>
                                    <p:anim calcmode="lin" valueType="num">
                                      <p:cBhvr>
                                        <p:cTn id="105" dur="1000" fill="hold"/>
                                        <p:tgtEl>
                                          <p:spTgt spid="49"/>
                                        </p:tgtEl>
                                        <p:attrNameLst>
                                          <p:attrName>ppt_y</p:attrName>
                                        </p:attrNameLst>
                                      </p:cBhvr>
                                      <p:tavLst>
                                        <p:tav tm="0">
                                          <p:val>
                                            <p:strVal val="#ppt_y+.1"/>
                                          </p:val>
                                        </p:tav>
                                        <p:tav tm="100000">
                                          <p:val>
                                            <p:strVal val="#ppt_y"/>
                                          </p:val>
                                        </p:tav>
                                      </p:tavLst>
                                    </p:anim>
                                  </p:childTnLst>
                                </p:cTn>
                              </p:par>
                            </p:childTnLst>
                          </p:cTn>
                        </p:par>
                        <p:par>
                          <p:cTn id="106" fill="hold">
                            <p:stCondLst>
                              <p:cond delay="42500"/>
                            </p:stCondLst>
                            <p:childTnLst>
                              <p:par>
                                <p:cTn id="107" presetID="42" presetClass="entr" presetSubtype="0" fill="hold" nodeType="afterEffect">
                                  <p:stCondLst>
                                    <p:cond delay="1500"/>
                                  </p:stCondLst>
                                  <p:childTnLst>
                                    <p:set>
                                      <p:cBhvr>
                                        <p:cTn id="108" dur="1" fill="hold">
                                          <p:stCondLst>
                                            <p:cond delay="0"/>
                                          </p:stCondLst>
                                        </p:cTn>
                                        <p:tgtEl>
                                          <p:spTgt spid="36"/>
                                        </p:tgtEl>
                                        <p:attrNameLst>
                                          <p:attrName>style.visibility</p:attrName>
                                        </p:attrNameLst>
                                      </p:cBhvr>
                                      <p:to>
                                        <p:strVal val="visible"/>
                                      </p:to>
                                    </p:set>
                                    <p:animEffect transition="in" filter="fade">
                                      <p:cBhvr>
                                        <p:cTn id="109" dur="1000"/>
                                        <p:tgtEl>
                                          <p:spTgt spid="36"/>
                                        </p:tgtEl>
                                      </p:cBhvr>
                                    </p:animEffect>
                                    <p:anim calcmode="lin" valueType="num">
                                      <p:cBhvr>
                                        <p:cTn id="110" dur="1000" fill="hold"/>
                                        <p:tgtEl>
                                          <p:spTgt spid="36"/>
                                        </p:tgtEl>
                                        <p:attrNameLst>
                                          <p:attrName>ppt_x</p:attrName>
                                        </p:attrNameLst>
                                      </p:cBhvr>
                                      <p:tavLst>
                                        <p:tav tm="0">
                                          <p:val>
                                            <p:strVal val="#ppt_x"/>
                                          </p:val>
                                        </p:tav>
                                        <p:tav tm="100000">
                                          <p:val>
                                            <p:strVal val="#ppt_x"/>
                                          </p:val>
                                        </p:tav>
                                      </p:tavLst>
                                    </p:anim>
                                    <p:anim calcmode="lin" valueType="num">
                                      <p:cBhvr>
                                        <p:cTn id="111" dur="1000" fill="hold"/>
                                        <p:tgtEl>
                                          <p:spTgt spid="36"/>
                                        </p:tgtEl>
                                        <p:attrNameLst>
                                          <p:attrName>ppt_y</p:attrName>
                                        </p:attrNameLst>
                                      </p:cBhvr>
                                      <p:tavLst>
                                        <p:tav tm="0">
                                          <p:val>
                                            <p:strVal val="#ppt_y+.1"/>
                                          </p:val>
                                        </p:tav>
                                        <p:tav tm="100000">
                                          <p:val>
                                            <p:strVal val="#ppt_y"/>
                                          </p:val>
                                        </p:tav>
                                      </p:tavLst>
                                    </p:anim>
                                  </p:childTnLst>
                                </p:cTn>
                              </p:par>
                            </p:childTnLst>
                          </p:cTn>
                        </p:par>
                        <p:par>
                          <p:cTn id="112" fill="hold">
                            <p:stCondLst>
                              <p:cond delay="45000"/>
                            </p:stCondLst>
                            <p:childTnLst>
                              <p:par>
                                <p:cTn id="113" presetID="42" presetClass="entr" presetSubtype="0" fill="hold" nodeType="afterEffect">
                                  <p:stCondLst>
                                    <p:cond delay="1500"/>
                                  </p:stCondLst>
                                  <p:childTnLst>
                                    <p:set>
                                      <p:cBhvr>
                                        <p:cTn id="114" dur="1" fill="hold">
                                          <p:stCondLst>
                                            <p:cond delay="0"/>
                                          </p:stCondLst>
                                        </p:cTn>
                                        <p:tgtEl>
                                          <p:spTgt spid="33"/>
                                        </p:tgtEl>
                                        <p:attrNameLst>
                                          <p:attrName>style.visibility</p:attrName>
                                        </p:attrNameLst>
                                      </p:cBhvr>
                                      <p:to>
                                        <p:strVal val="visible"/>
                                      </p:to>
                                    </p:set>
                                    <p:animEffect transition="in" filter="fade">
                                      <p:cBhvr>
                                        <p:cTn id="115" dur="1000"/>
                                        <p:tgtEl>
                                          <p:spTgt spid="33"/>
                                        </p:tgtEl>
                                      </p:cBhvr>
                                    </p:animEffect>
                                    <p:anim calcmode="lin" valueType="num">
                                      <p:cBhvr>
                                        <p:cTn id="116" dur="1000" fill="hold"/>
                                        <p:tgtEl>
                                          <p:spTgt spid="33"/>
                                        </p:tgtEl>
                                        <p:attrNameLst>
                                          <p:attrName>ppt_x</p:attrName>
                                        </p:attrNameLst>
                                      </p:cBhvr>
                                      <p:tavLst>
                                        <p:tav tm="0">
                                          <p:val>
                                            <p:strVal val="#ppt_x"/>
                                          </p:val>
                                        </p:tav>
                                        <p:tav tm="100000">
                                          <p:val>
                                            <p:strVal val="#ppt_x"/>
                                          </p:val>
                                        </p:tav>
                                      </p:tavLst>
                                    </p:anim>
                                    <p:anim calcmode="lin" valueType="num">
                                      <p:cBhvr>
                                        <p:cTn id="117" dur="1000" fill="hold"/>
                                        <p:tgtEl>
                                          <p:spTgt spid="33"/>
                                        </p:tgtEl>
                                        <p:attrNameLst>
                                          <p:attrName>ppt_y</p:attrName>
                                        </p:attrNameLst>
                                      </p:cBhvr>
                                      <p:tavLst>
                                        <p:tav tm="0">
                                          <p:val>
                                            <p:strVal val="#ppt_y+.1"/>
                                          </p:val>
                                        </p:tav>
                                        <p:tav tm="100000">
                                          <p:val>
                                            <p:strVal val="#ppt_y"/>
                                          </p:val>
                                        </p:tav>
                                      </p:tavLst>
                                    </p:anim>
                                  </p:childTnLst>
                                </p:cTn>
                              </p:par>
                            </p:childTnLst>
                          </p:cTn>
                        </p:par>
                        <p:par>
                          <p:cTn id="118" fill="hold">
                            <p:stCondLst>
                              <p:cond delay="47500"/>
                            </p:stCondLst>
                            <p:childTnLst>
                              <p:par>
                                <p:cTn id="119" presetID="42" presetClass="entr" presetSubtype="0" fill="hold" nodeType="afterEffect">
                                  <p:stCondLst>
                                    <p:cond delay="1500"/>
                                  </p:stCondLst>
                                  <p:childTnLst>
                                    <p:set>
                                      <p:cBhvr>
                                        <p:cTn id="120" dur="1" fill="hold">
                                          <p:stCondLst>
                                            <p:cond delay="0"/>
                                          </p:stCondLst>
                                        </p:cTn>
                                        <p:tgtEl>
                                          <p:spTgt spid="31"/>
                                        </p:tgtEl>
                                        <p:attrNameLst>
                                          <p:attrName>style.visibility</p:attrName>
                                        </p:attrNameLst>
                                      </p:cBhvr>
                                      <p:to>
                                        <p:strVal val="visible"/>
                                      </p:to>
                                    </p:set>
                                    <p:animEffect transition="in" filter="fade">
                                      <p:cBhvr>
                                        <p:cTn id="121" dur="1000"/>
                                        <p:tgtEl>
                                          <p:spTgt spid="31"/>
                                        </p:tgtEl>
                                      </p:cBhvr>
                                    </p:animEffect>
                                    <p:anim calcmode="lin" valueType="num">
                                      <p:cBhvr>
                                        <p:cTn id="122" dur="1000" fill="hold"/>
                                        <p:tgtEl>
                                          <p:spTgt spid="31"/>
                                        </p:tgtEl>
                                        <p:attrNameLst>
                                          <p:attrName>ppt_x</p:attrName>
                                        </p:attrNameLst>
                                      </p:cBhvr>
                                      <p:tavLst>
                                        <p:tav tm="0">
                                          <p:val>
                                            <p:strVal val="#ppt_x"/>
                                          </p:val>
                                        </p:tav>
                                        <p:tav tm="100000">
                                          <p:val>
                                            <p:strVal val="#ppt_x"/>
                                          </p:val>
                                        </p:tav>
                                      </p:tavLst>
                                    </p:anim>
                                    <p:anim calcmode="lin" valueType="num">
                                      <p:cBhvr>
                                        <p:cTn id="123" dur="1000" fill="hold"/>
                                        <p:tgtEl>
                                          <p:spTgt spid="31"/>
                                        </p:tgtEl>
                                        <p:attrNameLst>
                                          <p:attrName>ppt_y</p:attrName>
                                        </p:attrNameLst>
                                      </p:cBhvr>
                                      <p:tavLst>
                                        <p:tav tm="0">
                                          <p:val>
                                            <p:strVal val="#ppt_y+.1"/>
                                          </p:val>
                                        </p:tav>
                                        <p:tav tm="100000">
                                          <p:val>
                                            <p:strVal val="#ppt_y"/>
                                          </p:val>
                                        </p:tav>
                                      </p:tavLst>
                                    </p:anim>
                                  </p:childTnLst>
                                </p:cTn>
                              </p:par>
                            </p:childTnLst>
                          </p:cTn>
                        </p:par>
                        <p:par>
                          <p:cTn id="124" fill="hold">
                            <p:stCondLst>
                              <p:cond delay="50000"/>
                            </p:stCondLst>
                            <p:childTnLst>
                              <p:par>
                                <p:cTn id="125" presetID="42" presetClass="entr" presetSubtype="0" fill="hold" nodeType="afterEffect">
                                  <p:stCondLst>
                                    <p:cond delay="1500"/>
                                  </p:stCondLst>
                                  <p:childTnLst>
                                    <p:set>
                                      <p:cBhvr>
                                        <p:cTn id="126" dur="1" fill="hold">
                                          <p:stCondLst>
                                            <p:cond delay="0"/>
                                          </p:stCondLst>
                                        </p:cTn>
                                        <p:tgtEl>
                                          <p:spTgt spid="27"/>
                                        </p:tgtEl>
                                        <p:attrNameLst>
                                          <p:attrName>style.visibility</p:attrName>
                                        </p:attrNameLst>
                                      </p:cBhvr>
                                      <p:to>
                                        <p:strVal val="visible"/>
                                      </p:to>
                                    </p:set>
                                    <p:animEffect transition="in" filter="fade">
                                      <p:cBhvr>
                                        <p:cTn id="127" dur="1000"/>
                                        <p:tgtEl>
                                          <p:spTgt spid="27"/>
                                        </p:tgtEl>
                                      </p:cBhvr>
                                    </p:animEffect>
                                    <p:anim calcmode="lin" valueType="num">
                                      <p:cBhvr>
                                        <p:cTn id="128" dur="1000" fill="hold"/>
                                        <p:tgtEl>
                                          <p:spTgt spid="27"/>
                                        </p:tgtEl>
                                        <p:attrNameLst>
                                          <p:attrName>ppt_x</p:attrName>
                                        </p:attrNameLst>
                                      </p:cBhvr>
                                      <p:tavLst>
                                        <p:tav tm="0">
                                          <p:val>
                                            <p:strVal val="#ppt_x"/>
                                          </p:val>
                                        </p:tav>
                                        <p:tav tm="100000">
                                          <p:val>
                                            <p:strVal val="#ppt_x"/>
                                          </p:val>
                                        </p:tav>
                                      </p:tavLst>
                                    </p:anim>
                                    <p:anim calcmode="lin" valueType="num">
                                      <p:cBhvr>
                                        <p:cTn id="129" dur="1000" fill="hold"/>
                                        <p:tgtEl>
                                          <p:spTgt spid="27"/>
                                        </p:tgtEl>
                                        <p:attrNameLst>
                                          <p:attrName>ppt_y</p:attrName>
                                        </p:attrNameLst>
                                      </p:cBhvr>
                                      <p:tavLst>
                                        <p:tav tm="0">
                                          <p:val>
                                            <p:strVal val="#ppt_y+.1"/>
                                          </p:val>
                                        </p:tav>
                                        <p:tav tm="100000">
                                          <p:val>
                                            <p:strVal val="#ppt_y"/>
                                          </p:val>
                                        </p:tav>
                                      </p:tavLst>
                                    </p:anim>
                                  </p:childTnLst>
                                </p:cTn>
                              </p:par>
                            </p:childTnLst>
                          </p:cTn>
                        </p:par>
                        <p:par>
                          <p:cTn id="130" fill="hold">
                            <p:stCondLst>
                              <p:cond delay="52500"/>
                            </p:stCondLst>
                            <p:childTnLst>
                              <p:par>
                                <p:cTn id="131" presetID="42" presetClass="entr" presetSubtype="0" fill="hold" nodeType="afterEffect">
                                  <p:stCondLst>
                                    <p:cond delay="1500"/>
                                  </p:stCondLst>
                                  <p:childTnLst>
                                    <p:set>
                                      <p:cBhvr>
                                        <p:cTn id="132" dur="1" fill="hold">
                                          <p:stCondLst>
                                            <p:cond delay="0"/>
                                          </p:stCondLst>
                                        </p:cTn>
                                        <p:tgtEl>
                                          <p:spTgt spid="18"/>
                                        </p:tgtEl>
                                        <p:attrNameLst>
                                          <p:attrName>style.visibility</p:attrName>
                                        </p:attrNameLst>
                                      </p:cBhvr>
                                      <p:to>
                                        <p:strVal val="visible"/>
                                      </p:to>
                                    </p:set>
                                    <p:animEffect transition="in" filter="fade">
                                      <p:cBhvr>
                                        <p:cTn id="133" dur="1000"/>
                                        <p:tgtEl>
                                          <p:spTgt spid="18"/>
                                        </p:tgtEl>
                                      </p:cBhvr>
                                    </p:animEffect>
                                    <p:anim calcmode="lin" valueType="num">
                                      <p:cBhvr>
                                        <p:cTn id="134" dur="1000" fill="hold"/>
                                        <p:tgtEl>
                                          <p:spTgt spid="18"/>
                                        </p:tgtEl>
                                        <p:attrNameLst>
                                          <p:attrName>ppt_x</p:attrName>
                                        </p:attrNameLst>
                                      </p:cBhvr>
                                      <p:tavLst>
                                        <p:tav tm="0">
                                          <p:val>
                                            <p:strVal val="#ppt_x"/>
                                          </p:val>
                                        </p:tav>
                                        <p:tav tm="100000">
                                          <p:val>
                                            <p:strVal val="#ppt_x"/>
                                          </p:val>
                                        </p:tav>
                                      </p:tavLst>
                                    </p:anim>
                                    <p:anim calcmode="lin" valueType="num">
                                      <p:cBhvr>
                                        <p:cTn id="135" dur="1000" fill="hold"/>
                                        <p:tgtEl>
                                          <p:spTgt spid="18"/>
                                        </p:tgtEl>
                                        <p:attrNameLst>
                                          <p:attrName>ppt_y</p:attrName>
                                        </p:attrNameLst>
                                      </p:cBhvr>
                                      <p:tavLst>
                                        <p:tav tm="0">
                                          <p:val>
                                            <p:strVal val="#ppt_y+.1"/>
                                          </p:val>
                                        </p:tav>
                                        <p:tav tm="100000">
                                          <p:val>
                                            <p:strVal val="#ppt_y"/>
                                          </p:val>
                                        </p:tav>
                                      </p:tavLst>
                                    </p:anim>
                                  </p:childTnLst>
                                </p:cTn>
                              </p:par>
                            </p:childTnLst>
                          </p:cTn>
                        </p:par>
                        <p:par>
                          <p:cTn id="136" fill="hold">
                            <p:stCondLst>
                              <p:cond delay="55000"/>
                            </p:stCondLst>
                            <p:childTnLst>
                              <p:par>
                                <p:cTn id="137" presetID="42" presetClass="entr" presetSubtype="0" fill="hold" grpId="0" nodeType="afterEffect">
                                  <p:stCondLst>
                                    <p:cond delay="1500"/>
                                  </p:stCondLst>
                                  <p:childTnLst>
                                    <p:set>
                                      <p:cBhvr>
                                        <p:cTn id="138" dur="1" fill="hold">
                                          <p:stCondLst>
                                            <p:cond delay="0"/>
                                          </p:stCondLst>
                                        </p:cTn>
                                        <p:tgtEl>
                                          <p:spTgt spid="13"/>
                                        </p:tgtEl>
                                        <p:attrNameLst>
                                          <p:attrName>style.visibility</p:attrName>
                                        </p:attrNameLst>
                                      </p:cBhvr>
                                      <p:to>
                                        <p:strVal val="visible"/>
                                      </p:to>
                                    </p:set>
                                    <p:animEffect transition="in" filter="fade">
                                      <p:cBhvr>
                                        <p:cTn id="139" dur="1000"/>
                                        <p:tgtEl>
                                          <p:spTgt spid="13"/>
                                        </p:tgtEl>
                                      </p:cBhvr>
                                    </p:animEffect>
                                    <p:anim calcmode="lin" valueType="num">
                                      <p:cBhvr>
                                        <p:cTn id="140" dur="1000" fill="hold"/>
                                        <p:tgtEl>
                                          <p:spTgt spid="13"/>
                                        </p:tgtEl>
                                        <p:attrNameLst>
                                          <p:attrName>ppt_x</p:attrName>
                                        </p:attrNameLst>
                                      </p:cBhvr>
                                      <p:tavLst>
                                        <p:tav tm="0">
                                          <p:val>
                                            <p:strVal val="#ppt_x"/>
                                          </p:val>
                                        </p:tav>
                                        <p:tav tm="100000">
                                          <p:val>
                                            <p:strVal val="#ppt_x"/>
                                          </p:val>
                                        </p:tav>
                                      </p:tavLst>
                                    </p:anim>
                                    <p:anim calcmode="lin" valueType="num">
                                      <p:cBhvr>
                                        <p:cTn id="14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304485-D669-4767-9881-01A48B9B9613}"/>
              </a:ext>
            </a:extLst>
          </p:cNvPr>
          <p:cNvSpPr/>
          <p:nvPr/>
        </p:nvSpPr>
        <p:spPr>
          <a:xfrm>
            <a:off x="1140031" y="47445"/>
            <a:ext cx="9892146" cy="6186309"/>
          </a:xfrm>
          <a:prstGeom prst="rect">
            <a:avLst/>
          </a:prstGeom>
        </p:spPr>
        <p:txBody>
          <a:bodyPr wrap="square">
            <a:spAutoFit/>
          </a:bodyPr>
          <a:lstStyle/>
          <a:p>
            <a:r>
              <a:rPr lang="en-US" sz="2800" b="1" dirty="0">
                <a:solidFill>
                  <a:srgbClr val="333333"/>
                </a:solidFill>
                <a:latin typeface="Open Sans"/>
              </a:rPr>
              <a:t>Ethiopia’s labor force has doubled in the past 20 years and is projected to rise to 82 million by 2030; up from 33 million in 2005. </a:t>
            </a:r>
          </a:p>
          <a:p>
            <a:endParaRPr lang="en-US" sz="2000" b="1" dirty="0">
              <a:solidFill>
                <a:srgbClr val="333333"/>
              </a:solidFill>
              <a:latin typeface="Open Sans"/>
            </a:endParaRPr>
          </a:p>
          <a:p>
            <a:r>
              <a:rPr lang="en-US" sz="2800" b="1" dirty="0">
                <a:solidFill>
                  <a:srgbClr val="333333"/>
                </a:solidFill>
                <a:latin typeface="Open Sans"/>
              </a:rPr>
              <a:t>Creating job opportunities in urban areas will be essential if Ethiopia is to exploit its demographic dividend</a:t>
            </a:r>
          </a:p>
          <a:p>
            <a:endParaRPr lang="en-US" sz="2000" b="1" dirty="0">
              <a:solidFill>
                <a:srgbClr val="333333"/>
              </a:solidFill>
              <a:latin typeface="Open Sans"/>
            </a:endParaRPr>
          </a:p>
          <a:p>
            <a:r>
              <a:rPr lang="en-US" sz="2800" b="1" dirty="0">
                <a:solidFill>
                  <a:srgbClr val="333333"/>
                </a:solidFill>
                <a:latin typeface="Open Sans"/>
              </a:rPr>
              <a:t>Cities contribute to 38 percent of gross domestic product (GDP) with only 15 percent of total workforce.</a:t>
            </a:r>
          </a:p>
          <a:p>
            <a:endParaRPr lang="en-US" sz="2000" b="1" dirty="0">
              <a:solidFill>
                <a:srgbClr val="333333"/>
              </a:solidFill>
              <a:latin typeface="Open Sans"/>
            </a:endParaRPr>
          </a:p>
          <a:p>
            <a:r>
              <a:rPr lang="en-US" sz="2800" b="1" dirty="0">
                <a:solidFill>
                  <a:srgbClr val="333333"/>
                </a:solidFill>
                <a:latin typeface="Open Sans"/>
              </a:rPr>
              <a:t>Urbanization is already failing to meet demands in three major areas:</a:t>
            </a:r>
          </a:p>
          <a:p>
            <a:pPr marL="1371600" lvl="2" indent="-457200">
              <a:buFont typeface="Arial" panose="020B0604020202020204" pitchFamily="34" charset="0"/>
              <a:buChar char="•"/>
            </a:pPr>
            <a:r>
              <a:rPr lang="en-US" sz="2800" b="1" dirty="0">
                <a:solidFill>
                  <a:srgbClr val="333333"/>
                </a:solidFill>
                <a:latin typeface="Open Sans"/>
              </a:rPr>
              <a:t>Access to jobs  </a:t>
            </a:r>
          </a:p>
          <a:p>
            <a:pPr marL="1371600" lvl="2" indent="-457200">
              <a:buFont typeface="Arial" panose="020B0604020202020204" pitchFamily="34" charset="0"/>
              <a:buChar char="•"/>
            </a:pPr>
            <a:r>
              <a:rPr lang="en-US" sz="2800" b="1" dirty="0">
                <a:solidFill>
                  <a:srgbClr val="333333"/>
                </a:solidFill>
                <a:latin typeface="Open Sans"/>
              </a:rPr>
              <a:t>Adequate infrastructure </a:t>
            </a:r>
          </a:p>
          <a:p>
            <a:pPr marL="1371600" lvl="2" indent="-457200">
              <a:buFont typeface="Arial" panose="020B0604020202020204" pitchFamily="34" charset="0"/>
              <a:buChar char="•"/>
            </a:pPr>
            <a:r>
              <a:rPr lang="en-US" sz="2800" b="1" dirty="0">
                <a:solidFill>
                  <a:srgbClr val="333333"/>
                </a:solidFill>
                <a:latin typeface="Open Sans"/>
              </a:rPr>
              <a:t>Housing</a:t>
            </a:r>
            <a:endParaRPr lang="en-US" sz="2800" b="1" dirty="0"/>
          </a:p>
        </p:txBody>
      </p:sp>
      <p:sp>
        <p:nvSpPr>
          <p:cNvPr id="3" name="Rectangle 2">
            <a:extLst>
              <a:ext uri="{FF2B5EF4-FFF2-40B4-BE49-F238E27FC236}">
                <a16:creationId xmlns:a16="http://schemas.microsoft.com/office/drawing/2014/main" id="{F0ED0B3E-BFC7-480A-9C48-BE04F4FBA1B1}"/>
              </a:ext>
            </a:extLst>
          </p:cNvPr>
          <p:cNvSpPr/>
          <p:nvPr/>
        </p:nvSpPr>
        <p:spPr>
          <a:xfrm>
            <a:off x="518160" y="6018311"/>
            <a:ext cx="10652760" cy="307777"/>
          </a:xfrm>
          <a:prstGeom prst="rect">
            <a:avLst/>
          </a:prstGeom>
        </p:spPr>
        <p:txBody>
          <a:bodyPr wrap="square">
            <a:spAutoFit/>
          </a:bodyPr>
          <a:lstStyle/>
          <a:p>
            <a:r>
              <a:rPr lang="en-US" sz="1400" dirty="0">
                <a:hlinkClick r:id="rId2"/>
              </a:rPr>
              <a:t>Source: https://blogs.worldbank.org/africacan/why-should-ethiopians-care-about-urbanization-jobs-infrastructure-and-formal-land-and-housing</a:t>
            </a:r>
            <a:endParaRPr lang="en-US" sz="1400" dirty="0"/>
          </a:p>
        </p:txBody>
      </p:sp>
    </p:spTree>
    <p:extLst>
      <p:ext uri="{BB962C8B-B14F-4D97-AF65-F5344CB8AC3E}">
        <p14:creationId xmlns:p14="http://schemas.microsoft.com/office/powerpoint/2010/main" val="2768769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12F2D6-0B79-4663-BB9D-7D22A32F9383}"/>
              </a:ext>
            </a:extLst>
          </p:cNvPr>
          <p:cNvSpPr txBox="1"/>
          <p:nvPr/>
        </p:nvSpPr>
        <p:spPr>
          <a:xfrm>
            <a:off x="2475876" y="2451358"/>
            <a:ext cx="7540051" cy="1200329"/>
          </a:xfrm>
          <a:prstGeom prst="rect">
            <a:avLst/>
          </a:prstGeom>
          <a:solidFill>
            <a:schemeClr val="accent2">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7200" b="1" dirty="0"/>
              <a:t>Food security</a:t>
            </a:r>
          </a:p>
        </p:txBody>
      </p:sp>
      <p:sp>
        <p:nvSpPr>
          <p:cNvPr id="3" name="TextBox 2">
            <a:extLst>
              <a:ext uri="{FF2B5EF4-FFF2-40B4-BE49-F238E27FC236}">
                <a16:creationId xmlns:a16="http://schemas.microsoft.com/office/drawing/2014/main" id="{BFBF9DD5-67AF-4161-A840-748174FF8B68}"/>
              </a:ext>
            </a:extLst>
          </p:cNvPr>
          <p:cNvSpPr txBox="1"/>
          <p:nvPr/>
        </p:nvSpPr>
        <p:spPr>
          <a:xfrm>
            <a:off x="2053883" y="509666"/>
            <a:ext cx="7764674" cy="1107996"/>
          </a:xfrm>
          <a:prstGeom prst="rect">
            <a:avLst/>
          </a:prstGeom>
          <a:noFill/>
          <a:ln w="57150">
            <a:solidFill>
              <a:schemeClr val="accent2"/>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6600" b="1" dirty="0"/>
              <a:t>Conference Theme 3</a:t>
            </a:r>
          </a:p>
        </p:txBody>
      </p:sp>
    </p:spTree>
    <p:extLst>
      <p:ext uri="{BB962C8B-B14F-4D97-AF65-F5344CB8AC3E}">
        <p14:creationId xmlns:p14="http://schemas.microsoft.com/office/powerpoint/2010/main" val="42646259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Picture 16" descr="Image result for ethiopia modern farming">
            <a:extLst>
              <a:ext uri="{FF2B5EF4-FFF2-40B4-BE49-F238E27FC236}">
                <a16:creationId xmlns:a16="http://schemas.microsoft.com/office/drawing/2014/main" id="{6774AC71-D86E-4448-88A2-874E350217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2244" y="0"/>
            <a:ext cx="2476500" cy="184785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result for ethiopia oxen cultivation&quot;">
            <a:extLst>
              <a:ext uri="{FF2B5EF4-FFF2-40B4-BE49-F238E27FC236}">
                <a16:creationId xmlns:a16="http://schemas.microsoft.com/office/drawing/2014/main" id="{5F78B57C-EB94-469A-B29E-148C52D7F6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4616" b="9612"/>
          <a:stretch/>
        </p:blipFill>
        <p:spPr bwMode="auto">
          <a:xfrm>
            <a:off x="-1" y="1730932"/>
            <a:ext cx="1810327" cy="471605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ethiopia oxen cultivation">
            <a:extLst>
              <a:ext uri="{FF2B5EF4-FFF2-40B4-BE49-F238E27FC236}">
                <a16:creationId xmlns:a16="http://schemas.microsoft.com/office/drawing/2014/main" id="{9B0278B7-0DDE-47A3-AA2D-F74D9181FE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60427" y="3973083"/>
            <a:ext cx="3203864" cy="23691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ethiopia food insecurity&quot;">
            <a:extLst>
              <a:ext uri="{FF2B5EF4-FFF2-40B4-BE49-F238E27FC236}">
                <a16:creationId xmlns:a16="http://schemas.microsoft.com/office/drawing/2014/main" id="{CE41AB36-CB9D-40CD-A00F-55AF3ECC65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1612" y="-1"/>
            <a:ext cx="5255574" cy="283166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ethiopia food insecurity&quot;">
            <a:extLst>
              <a:ext uri="{FF2B5EF4-FFF2-40B4-BE49-F238E27FC236}">
                <a16:creationId xmlns:a16="http://schemas.microsoft.com/office/drawing/2014/main" id="{FDC8AF34-FCCA-42B0-8F65-681FB7A23E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83803" y="1662823"/>
            <a:ext cx="7476623" cy="467288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result for ethiopia food insecurity&quot;">
            <a:extLst>
              <a:ext uri="{FF2B5EF4-FFF2-40B4-BE49-F238E27FC236}">
                <a16:creationId xmlns:a16="http://schemas.microsoft.com/office/drawing/2014/main" id="{4DAB629C-5EC7-4E63-8D74-55BF9949972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5597"/>
          <a:stretch/>
        </p:blipFill>
        <p:spPr bwMode="auto">
          <a:xfrm>
            <a:off x="9830667" y="-3"/>
            <a:ext cx="2333624" cy="283166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ethiopia oxen cultivation">
            <a:extLst>
              <a:ext uri="{FF2B5EF4-FFF2-40B4-BE49-F238E27FC236}">
                <a16:creationId xmlns:a16="http://schemas.microsoft.com/office/drawing/2014/main" id="{4BD532DA-1F8A-466D-86F3-7431D667043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9747"/>
          <a:stretch/>
        </p:blipFill>
        <p:spPr bwMode="auto">
          <a:xfrm>
            <a:off x="8960427" y="2581550"/>
            <a:ext cx="3203864" cy="211902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Image result for ethiopia modern farming">
            <a:extLst>
              <a:ext uri="{FF2B5EF4-FFF2-40B4-BE49-F238E27FC236}">
                <a16:creationId xmlns:a16="http://schemas.microsoft.com/office/drawing/2014/main" id="{3CA033A8-C043-4123-9954-C02D0662AE9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36320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293F29-09C7-4B8A-95DF-D881C4943830}"/>
              </a:ext>
            </a:extLst>
          </p:cNvPr>
          <p:cNvSpPr/>
          <p:nvPr/>
        </p:nvSpPr>
        <p:spPr>
          <a:xfrm>
            <a:off x="1656462" y="1419759"/>
            <a:ext cx="8552872" cy="3046988"/>
          </a:xfrm>
          <a:prstGeom prst="rect">
            <a:avLst/>
          </a:prstGeom>
        </p:spPr>
        <p:txBody>
          <a:bodyPr wrap="square">
            <a:spAutoFit/>
          </a:bodyPr>
          <a:lstStyle/>
          <a:p>
            <a:r>
              <a:rPr lang="en-US" sz="4800" i="1" dirty="0">
                <a:solidFill>
                  <a:srgbClr val="555555"/>
                </a:solidFill>
                <a:latin typeface="Georgia" panose="02040502050405020303" pitchFamily="18" charset="0"/>
              </a:rPr>
              <a:t>“ An estimated </a:t>
            </a:r>
            <a:r>
              <a:rPr lang="en-US" sz="4800" b="1" i="1" dirty="0">
                <a:solidFill>
                  <a:srgbClr val="FF0000"/>
                </a:solidFill>
                <a:latin typeface="Georgia" panose="02040502050405020303" pitchFamily="18" charset="0"/>
              </a:rPr>
              <a:t>8.1 million people </a:t>
            </a:r>
            <a:r>
              <a:rPr lang="en-US" sz="4800" i="1" dirty="0">
                <a:solidFill>
                  <a:srgbClr val="555555"/>
                </a:solidFill>
                <a:latin typeface="Georgia" panose="02040502050405020303" pitchFamily="18" charset="0"/>
              </a:rPr>
              <a:t>in Ethiopia require emergency food assistance in 2019, according to the UN”</a:t>
            </a:r>
            <a:endParaRPr lang="en-US" sz="4800" dirty="0"/>
          </a:p>
        </p:txBody>
      </p:sp>
      <p:sp>
        <p:nvSpPr>
          <p:cNvPr id="3" name="Rectangle 2">
            <a:extLst>
              <a:ext uri="{FF2B5EF4-FFF2-40B4-BE49-F238E27FC236}">
                <a16:creationId xmlns:a16="http://schemas.microsoft.com/office/drawing/2014/main" id="{44442607-C910-4543-A7E4-F317DF4DD09C}"/>
              </a:ext>
            </a:extLst>
          </p:cNvPr>
          <p:cNvSpPr/>
          <p:nvPr/>
        </p:nvSpPr>
        <p:spPr>
          <a:xfrm>
            <a:off x="1870914" y="5966480"/>
            <a:ext cx="9168997" cy="369332"/>
          </a:xfrm>
          <a:prstGeom prst="rect">
            <a:avLst/>
          </a:prstGeom>
        </p:spPr>
        <p:txBody>
          <a:bodyPr wrap="square">
            <a:spAutoFit/>
          </a:bodyPr>
          <a:lstStyle/>
          <a:p>
            <a:r>
              <a:rPr lang="en-US" dirty="0">
                <a:hlinkClick r:id="rId2"/>
              </a:rPr>
              <a:t>https://reliefweb.int/report/ethiopia/ethiopia-food-assistance-fact-sheet-updated-april-16-2019</a:t>
            </a:r>
            <a:endParaRPr lang="en-US" dirty="0"/>
          </a:p>
        </p:txBody>
      </p:sp>
    </p:spTree>
    <p:extLst>
      <p:ext uri="{BB962C8B-B14F-4D97-AF65-F5344CB8AC3E}">
        <p14:creationId xmlns:p14="http://schemas.microsoft.com/office/powerpoint/2010/main" val="12999904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0B0757D4-ED42-46BB-9083-6A4A8A500224}"/>
              </a:ext>
            </a:extLst>
          </p:cNvPr>
          <p:cNvGraphicFramePr>
            <a:graphicFrameLocks noGrp="1"/>
          </p:cNvGraphicFramePr>
          <p:nvPr>
            <p:extLst>
              <p:ext uri="{D42A27DB-BD31-4B8C-83A1-F6EECF244321}">
                <p14:modId xmlns:p14="http://schemas.microsoft.com/office/powerpoint/2010/main" val="2298296138"/>
              </p:ext>
            </p:extLst>
          </p:nvPr>
        </p:nvGraphicFramePr>
        <p:xfrm>
          <a:off x="147782" y="1473969"/>
          <a:ext cx="11665526" cy="4648970"/>
        </p:xfrm>
        <a:graphic>
          <a:graphicData uri="http://schemas.openxmlformats.org/drawingml/2006/table">
            <a:tbl>
              <a:tblPr/>
              <a:tblGrid>
                <a:gridCol w="1728226">
                  <a:extLst>
                    <a:ext uri="{9D8B030D-6E8A-4147-A177-3AD203B41FA5}">
                      <a16:colId xmlns:a16="http://schemas.microsoft.com/office/drawing/2014/main" val="3070354324"/>
                    </a:ext>
                  </a:extLst>
                </a:gridCol>
                <a:gridCol w="3060401">
                  <a:extLst>
                    <a:ext uri="{9D8B030D-6E8A-4147-A177-3AD203B41FA5}">
                      <a16:colId xmlns:a16="http://schemas.microsoft.com/office/drawing/2014/main" val="2499137503"/>
                    </a:ext>
                  </a:extLst>
                </a:gridCol>
                <a:gridCol w="2952386">
                  <a:extLst>
                    <a:ext uri="{9D8B030D-6E8A-4147-A177-3AD203B41FA5}">
                      <a16:colId xmlns:a16="http://schemas.microsoft.com/office/drawing/2014/main" val="2458335914"/>
                    </a:ext>
                  </a:extLst>
                </a:gridCol>
                <a:gridCol w="3924513">
                  <a:extLst>
                    <a:ext uri="{9D8B030D-6E8A-4147-A177-3AD203B41FA5}">
                      <a16:colId xmlns:a16="http://schemas.microsoft.com/office/drawing/2014/main" val="3511901584"/>
                    </a:ext>
                  </a:extLst>
                </a:gridCol>
              </a:tblGrid>
              <a:tr h="929794">
                <a:tc>
                  <a:txBody>
                    <a:bodyPr/>
                    <a:lstStyle/>
                    <a:p>
                      <a:pPr algn="l" fontAlgn="b"/>
                      <a:r>
                        <a:rPr lang="en-US" sz="3200" b="1" i="0" u="none" strike="noStrike" dirty="0">
                          <a:solidFill>
                            <a:srgbClr val="000000"/>
                          </a:solidFill>
                          <a:effectLst/>
                          <a:latin typeface="Calibri" panose="020F0502020204030204" pitchFamily="34" charset="0"/>
                        </a:rPr>
                        <a:t>Survey </a:t>
                      </a:r>
                    </a:p>
                  </a:txBody>
                  <a:tcPr marL="9525" marR="9525" marT="9525" marB="0" anchor="b">
                    <a:lnL>
                      <a:noFill/>
                    </a:lnL>
                    <a:lnR w="12700" cap="flat" cmpd="sng" algn="ctr">
                      <a:solidFill>
                        <a:schemeClr val="accent3"/>
                      </a:solidFill>
                      <a:prstDash val="solid"/>
                      <a:round/>
                      <a:headEnd type="none" w="med" len="med"/>
                      <a:tailEnd type="none" w="med" len="med"/>
                    </a:lnR>
                    <a:lnT>
                      <a:noFill/>
                    </a:lnT>
                    <a:lnB>
                      <a:noFill/>
                    </a:lnB>
                  </a:tcPr>
                </a:tc>
                <a:tc>
                  <a:txBody>
                    <a:bodyPr/>
                    <a:lstStyle/>
                    <a:p>
                      <a:pPr algn="ctr" fontAlgn="b"/>
                      <a:r>
                        <a:rPr lang="en-US" sz="3200" b="1" i="0" u="none" strike="noStrike" dirty="0">
                          <a:solidFill>
                            <a:schemeClr val="accent3">
                              <a:lumMod val="75000"/>
                            </a:schemeClr>
                          </a:solidFill>
                          <a:effectLst/>
                          <a:latin typeface="Calibri" panose="020F0502020204030204" pitchFamily="34" charset="0"/>
                        </a:rPr>
                        <a:t>Stunted</a:t>
                      </a:r>
                    </a:p>
                    <a:p>
                      <a:pPr algn="ctr" fontAlgn="b"/>
                      <a:r>
                        <a:rPr lang="en-US" sz="2400" b="1" i="0" u="none" strike="noStrike" dirty="0">
                          <a:solidFill>
                            <a:srgbClr val="FF0000"/>
                          </a:solidFill>
                          <a:effectLst/>
                          <a:latin typeface="Calibri" panose="020F0502020204030204" pitchFamily="34" charset="0"/>
                        </a:rPr>
                        <a:t>(short for their age)</a:t>
                      </a:r>
                    </a:p>
                  </a:txBody>
                  <a:tcPr marL="9525" marR="9525" marT="9525" marB="0" anchor="b">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a:noFill/>
                    </a:lnT>
                    <a:lnB>
                      <a:noFill/>
                    </a:lnB>
                  </a:tcPr>
                </a:tc>
                <a:tc>
                  <a:txBody>
                    <a:bodyPr/>
                    <a:lstStyle/>
                    <a:p>
                      <a:pPr algn="ctr" fontAlgn="b"/>
                      <a:r>
                        <a:rPr lang="en-US" sz="3200" b="1" i="0" u="none" strike="noStrike" dirty="0">
                          <a:solidFill>
                            <a:schemeClr val="accent3">
                              <a:lumMod val="75000"/>
                            </a:schemeClr>
                          </a:solidFill>
                          <a:effectLst/>
                          <a:latin typeface="Calibri" panose="020F0502020204030204" pitchFamily="34" charset="0"/>
                        </a:rPr>
                        <a:t>Wasted</a:t>
                      </a:r>
                    </a:p>
                    <a:p>
                      <a:pPr algn="ctr" fontAlgn="b"/>
                      <a:r>
                        <a:rPr lang="en-US" sz="2400" b="1" i="0" u="none" strike="noStrike" dirty="0">
                          <a:solidFill>
                            <a:srgbClr val="FF0000"/>
                          </a:solidFill>
                          <a:effectLst/>
                          <a:latin typeface="Calibri" panose="020F0502020204030204" pitchFamily="34" charset="0"/>
                        </a:rPr>
                        <a:t>(thin for their height)</a:t>
                      </a:r>
                    </a:p>
                  </a:txBody>
                  <a:tcPr marL="9525" marR="9525" marT="9525" marB="0" anchor="b">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a:noFill/>
                    </a:lnT>
                    <a:lnB>
                      <a:noFill/>
                    </a:lnB>
                  </a:tcPr>
                </a:tc>
                <a:tc>
                  <a:txBody>
                    <a:bodyPr/>
                    <a:lstStyle/>
                    <a:p>
                      <a:pPr algn="ctr" fontAlgn="b"/>
                      <a:r>
                        <a:rPr lang="en-US" sz="3200" b="1" i="0" u="none" strike="noStrike" dirty="0">
                          <a:solidFill>
                            <a:schemeClr val="accent3">
                              <a:lumMod val="75000"/>
                            </a:schemeClr>
                          </a:solidFill>
                          <a:effectLst/>
                          <a:latin typeface="Calibri" panose="020F0502020204030204" pitchFamily="34" charset="0"/>
                        </a:rPr>
                        <a:t>Underweight</a:t>
                      </a:r>
                    </a:p>
                    <a:p>
                      <a:pPr algn="ctr" fontAlgn="b"/>
                      <a:r>
                        <a:rPr lang="en-US" sz="2400" b="1" i="0" u="none" strike="noStrike" dirty="0">
                          <a:solidFill>
                            <a:srgbClr val="FF0000"/>
                          </a:solidFill>
                          <a:effectLst/>
                          <a:latin typeface="Calibri" panose="020F0502020204030204" pitchFamily="34" charset="0"/>
                        </a:rPr>
                        <a:t>(thin for their age)</a:t>
                      </a:r>
                    </a:p>
                  </a:txBody>
                  <a:tcPr marL="9525" marR="9525" marT="9525" marB="0" anchor="b">
                    <a:lnL w="12700" cap="flat" cmpd="sng" algn="ctr">
                      <a:solidFill>
                        <a:schemeClr val="accent3"/>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300030891"/>
                  </a:ext>
                </a:extLst>
              </a:tr>
              <a:tr h="929794">
                <a:tc>
                  <a:txBody>
                    <a:bodyPr/>
                    <a:lstStyle/>
                    <a:p>
                      <a:pPr algn="l" fontAlgn="b"/>
                      <a:r>
                        <a:rPr lang="en-US" sz="3200" b="1" i="0" u="none" strike="noStrike" dirty="0">
                          <a:solidFill>
                            <a:srgbClr val="000000"/>
                          </a:solidFill>
                          <a:effectLst/>
                          <a:latin typeface="Calibri" panose="020F0502020204030204" pitchFamily="34" charset="0"/>
                        </a:rPr>
                        <a:t>2016 DHS</a:t>
                      </a:r>
                    </a:p>
                  </a:txBody>
                  <a:tcPr marL="9525" marR="9525" marT="9525" marB="0" anchor="b">
                    <a:lnL>
                      <a:noFill/>
                    </a:lnL>
                    <a:lnR w="12700" cap="flat" cmpd="sng" algn="ctr">
                      <a:solidFill>
                        <a:schemeClr val="accent3"/>
                      </a:solidFill>
                      <a:prstDash val="solid"/>
                      <a:round/>
                      <a:headEnd type="none" w="med" len="med"/>
                      <a:tailEnd type="none" w="med" len="med"/>
                    </a:lnR>
                    <a:lnT>
                      <a:noFill/>
                    </a:lnT>
                    <a:lnB>
                      <a:noFill/>
                    </a:lnB>
                  </a:tcPr>
                </a:tc>
                <a:tc>
                  <a:txBody>
                    <a:bodyPr/>
                    <a:lstStyle/>
                    <a:p>
                      <a:pPr algn="r" fontAlgn="b"/>
                      <a:r>
                        <a:rPr lang="en-US" sz="4800" b="0" i="0" u="none" strike="noStrike" dirty="0">
                          <a:solidFill>
                            <a:srgbClr val="000000"/>
                          </a:solidFill>
                          <a:effectLst/>
                          <a:latin typeface="Calibri" panose="020F0502020204030204" pitchFamily="34" charset="0"/>
                        </a:rPr>
                        <a:t>38.4</a:t>
                      </a:r>
                    </a:p>
                  </a:txBody>
                  <a:tcPr marL="9525" marR="9525" marT="9525" marB="0" anchor="b">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a:noFill/>
                    </a:lnT>
                    <a:lnB>
                      <a:noFill/>
                    </a:lnB>
                    <a:solidFill>
                      <a:srgbClr val="FBD3D6"/>
                    </a:solidFill>
                  </a:tcPr>
                </a:tc>
                <a:tc>
                  <a:txBody>
                    <a:bodyPr/>
                    <a:lstStyle/>
                    <a:p>
                      <a:pPr algn="r" fontAlgn="b"/>
                      <a:r>
                        <a:rPr lang="en-US" sz="4800" b="0" i="0" u="none" strike="noStrike" dirty="0">
                          <a:solidFill>
                            <a:srgbClr val="000000"/>
                          </a:solidFill>
                          <a:effectLst/>
                          <a:latin typeface="Calibri" panose="020F0502020204030204" pitchFamily="34" charset="0"/>
                        </a:rPr>
                        <a:t>9.8</a:t>
                      </a:r>
                    </a:p>
                  </a:txBody>
                  <a:tcPr marL="9525" marR="9525" marT="9525" marB="0" anchor="b">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a:noFill/>
                    </a:lnT>
                    <a:lnB>
                      <a:noFill/>
                    </a:lnB>
                    <a:solidFill>
                      <a:srgbClr val="5A8AC6"/>
                    </a:solidFill>
                  </a:tcPr>
                </a:tc>
                <a:tc>
                  <a:txBody>
                    <a:bodyPr/>
                    <a:lstStyle/>
                    <a:p>
                      <a:pPr algn="r" fontAlgn="b"/>
                      <a:r>
                        <a:rPr lang="en-US" sz="4800" b="0" i="0" u="none" strike="noStrike">
                          <a:solidFill>
                            <a:srgbClr val="000000"/>
                          </a:solidFill>
                          <a:effectLst/>
                          <a:latin typeface="Calibri" panose="020F0502020204030204" pitchFamily="34" charset="0"/>
                        </a:rPr>
                        <a:t>23.3</a:t>
                      </a:r>
                    </a:p>
                  </a:txBody>
                  <a:tcPr marL="9525" marR="9525" marT="9525" marB="0" anchor="b">
                    <a:lnL w="12700" cap="flat" cmpd="sng" algn="ctr">
                      <a:solidFill>
                        <a:schemeClr val="accent3"/>
                      </a:solidFill>
                      <a:prstDash val="solid"/>
                      <a:round/>
                      <a:headEnd type="none" w="med" len="med"/>
                      <a:tailEnd type="none" w="med" len="med"/>
                    </a:lnL>
                    <a:lnR>
                      <a:noFill/>
                    </a:lnR>
                    <a:lnT>
                      <a:noFill/>
                    </a:lnT>
                    <a:lnB>
                      <a:noFill/>
                    </a:lnB>
                    <a:solidFill>
                      <a:srgbClr val="C2D3EA"/>
                    </a:solidFill>
                  </a:tcPr>
                </a:tc>
                <a:extLst>
                  <a:ext uri="{0D108BD9-81ED-4DB2-BD59-A6C34878D82A}">
                    <a16:rowId xmlns:a16="http://schemas.microsoft.com/office/drawing/2014/main" val="308619431"/>
                  </a:ext>
                </a:extLst>
              </a:tr>
              <a:tr h="929794">
                <a:tc>
                  <a:txBody>
                    <a:bodyPr/>
                    <a:lstStyle/>
                    <a:p>
                      <a:pPr algn="l" fontAlgn="b"/>
                      <a:r>
                        <a:rPr lang="en-US" sz="3200" b="1" i="0" u="none" strike="noStrike" dirty="0">
                          <a:solidFill>
                            <a:srgbClr val="000000"/>
                          </a:solidFill>
                          <a:effectLst/>
                          <a:latin typeface="Calibri" panose="020F0502020204030204" pitchFamily="34" charset="0"/>
                        </a:rPr>
                        <a:t>2011 DHS</a:t>
                      </a:r>
                    </a:p>
                  </a:txBody>
                  <a:tcPr marL="9525" marR="9525" marT="9525" marB="0" anchor="b">
                    <a:lnL>
                      <a:noFill/>
                    </a:lnL>
                    <a:lnR w="12700" cap="flat" cmpd="sng" algn="ctr">
                      <a:solidFill>
                        <a:schemeClr val="accent3"/>
                      </a:solidFill>
                      <a:prstDash val="solid"/>
                      <a:round/>
                      <a:headEnd type="none" w="med" len="med"/>
                      <a:tailEnd type="none" w="med" len="med"/>
                    </a:lnR>
                    <a:lnT>
                      <a:noFill/>
                    </a:lnT>
                    <a:lnB>
                      <a:noFill/>
                    </a:lnB>
                  </a:tcPr>
                </a:tc>
                <a:tc>
                  <a:txBody>
                    <a:bodyPr/>
                    <a:lstStyle/>
                    <a:p>
                      <a:pPr algn="r" fontAlgn="b"/>
                      <a:r>
                        <a:rPr lang="en-US" sz="4800" b="0" i="0" u="none" strike="noStrike" dirty="0">
                          <a:solidFill>
                            <a:srgbClr val="000000"/>
                          </a:solidFill>
                          <a:effectLst/>
                          <a:latin typeface="Calibri" panose="020F0502020204030204" pitchFamily="34" charset="0"/>
                        </a:rPr>
                        <a:t>44.4</a:t>
                      </a:r>
                    </a:p>
                  </a:txBody>
                  <a:tcPr marL="9525" marR="9525" marT="9525" marB="0" anchor="b">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a:noFill/>
                    </a:lnT>
                    <a:lnB>
                      <a:noFill/>
                    </a:lnB>
                    <a:solidFill>
                      <a:srgbClr val="FAB2B5"/>
                    </a:solidFill>
                  </a:tcPr>
                </a:tc>
                <a:tc>
                  <a:txBody>
                    <a:bodyPr/>
                    <a:lstStyle/>
                    <a:p>
                      <a:pPr algn="r" fontAlgn="b"/>
                      <a:r>
                        <a:rPr lang="en-US" sz="4800" b="0" i="0" u="none" strike="noStrike" dirty="0">
                          <a:solidFill>
                            <a:srgbClr val="000000"/>
                          </a:solidFill>
                          <a:effectLst/>
                          <a:latin typeface="Calibri" panose="020F0502020204030204" pitchFamily="34" charset="0"/>
                        </a:rPr>
                        <a:t>9.7</a:t>
                      </a:r>
                    </a:p>
                  </a:txBody>
                  <a:tcPr marL="9525" marR="9525" marT="9525" marB="0" anchor="b">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a:noFill/>
                    </a:lnT>
                    <a:lnB>
                      <a:noFill/>
                    </a:lnB>
                    <a:solidFill>
                      <a:srgbClr val="5A8AC6"/>
                    </a:solidFill>
                  </a:tcPr>
                </a:tc>
                <a:tc>
                  <a:txBody>
                    <a:bodyPr/>
                    <a:lstStyle/>
                    <a:p>
                      <a:pPr algn="r" fontAlgn="b"/>
                      <a:r>
                        <a:rPr lang="en-US" sz="4800" b="0" i="0" u="none" strike="noStrike">
                          <a:solidFill>
                            <a:srgbClr val="000000"/>
                          </a:solidFill>
                          <a:effectLst/>
                          <a:latin typeface="Calibri" panose="020F0502020204030204" pitchFamily="34" charset="0"/>
                        </a:rPr>
                        <a:t>28.7</a:t>
                      </a:r>
                    </a:p>
                  </a:txBody>
                  <a:tcPr marL="9525" marR="9525" marT="9525" marB="0" anchor="b">
                    <a:lnL w="12700" cap="flat" cmpd="sng" algn="ctr">
                      <a:solidFill>
                        <a:schemeClr val="accent3"/>
                      </a:solidFill>
                      <a:prstDash val="solid"/>
                      <a:round/>
                      <a:headEnd type="none" w="med" len="med"/>
                      <a:tailEnd type="none" w="med" len="med"/>
                    </a:lnL>
                    <a:lnR>
                      <a:noFill/>
                    </a:lnR>
                    <a:lnT>
                      <a:noFill/>
                    </a:lnT>
                    <a:lnB>
                      <a:noFill/>
                    </a:lnB>
                    <a:solidFill>
                      <a:srgbClr val="EBF0F9"/>
                    </a:solidFill>
                  </a:tcPr>
                </a:tc>
                <a:extLst>
                  <a:ext uri="{0D108BD9-81ED-4DB2-BD59-A6C34878D82A}">
                    <a16:rowId xmlns:a16="http://schemas.microsoft.com/office/drawing/2014/main" val="2009690451"/>
                  </a:ext>
                </a:extLst>
              </a:tr>
              <a:tr h="929794">
                <a:tc>
                  <a:txBody>
                    <a:bodyPr/>
                    <a:lstStyle/>
                    <a:p>
                      <a:pPr algn="l" fontAlgn="b"/>
                      <a:r>
                        <a:rPr lang="en-US" sz="3200" b="1" i="0" u="none" strike="noStrike" dirty="0">
                          <a:solidFill>
                            <a:srgbClr val="000000"/>
                          </a:solidFill>
                          <a:effectLst/>
                          <a:latin typeface="Calibri" panose="020F0502020204030204" pitchFamily="34" charset="0"/>
                        </a:rPr>
                        <a:t>2005 DHS</a:t>
                      </a:r>
                    </a:p>
                  </a:txBody>
                  <a:tcPr marL="9525" marR="9525" marT="9525" marB="0" anchor="b">
                    <a:lnL>
                      <a:noFill/>
                    </a:lnL>
                    <a:lnR w="12700" cap="flat" cmpd="sng" algn="ctr">
                      <a:solidFill>
                        <a:schemeClr val="accent3"/>
                      </a:solidFill>
                      <a:prstDash val="solid"/>
                      <a:round/>
                      <a:headEnd type="none" w="med" len="med"/>
                      <a:tailEnd type="none" w="med" len="med"/>
                    </a:lnR>
                    <a:lnT>
                      <a:noFill/>
                    </a:lnT>
                    <a:lnB>
                      <a:noFill/>
                    </a:lnB>
                  </a:tcPr>
                </a:tc>
                <a:tc>
                  <a:txBody>
                    <a:bodyPr/>
                    <a:lstStyle/>
                    <a:p>
                      <a:pPr algn="r" fontAlgn="b"/>
                      <a:r>
                        <a:rPr lang="en-US" sz="4800" b="0" i="0" u="none" strike="noStrike" dirty="0">
                          <a:solidFill>
                            <a:srgbClr val="000000"/>
                          </a:solidFill>
                          <a:effectLst/>
                          <a:latin typeface="Calibri" panose="020F0502020204030204" pitchFamily="34" charset="0"/>
                        </a:rPr>
                        <a:t>50.8</a:t>
                      </a:r>
                    </a:p>
                  </a:txBody>
                  <a:tcPr marL="9525" marR="9525" marT="9525" marB="0" anchor="b">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a:noFill/>
                    </a:lnT>
                    <a:lnB>
                      <a:noFill/>
                    </a:lnB>
                    <a:solidFill>
                      <a:srgbClr val="FA8F91"/>
                    </a:solidFill>
                  </a:tcPr>
                </a:tc>
                <a:tc>
                  <a:txBody>
                    <a:bodyPr/>
                    <a:lstStyle/>
                    <a:p>
                      <a:pPr algn="r" fontAlgn="b"/>
                      <a:r>
                        <a:rPr lang="en-US" sz="4800" b="0" i="0" u="none" strike="noStrike" dirty="0">
                          <a:solidFill>
                            <a:srgbClr val="000000"/>
                          </a:solidFill>
                          <a:effectLst/>
                          <a:latin typeface="Calibri" panose="020F0502020204030204" pitchFamily="34" charset="0"/>
                        </a:rPr>
                        <a:t>12.2</a:t>
                      </a:r>
                    </a:p>
                  </a:txBody>
                  <a:tcPr marL="9525" marR="9525" marT="9525" marB="0" anchor="b">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a:noFill/>
                    </a:lnT>
                    <a:lnB>
                      <a:noFill/>
                    </a:lnB>
                    <a:solidFill>
                      <a:srgbClr val="6D97CC"/>
                    </a:solidFill>
                  </a:tcPr>
                </a:tc>
                <a:tc>
                  <a:txBody>
                    <a:bodyPr/>
                    <a:lstStyle/>
                    <a:p>
                      <a:pPr algn="r" fontAlgn="b"/>
                      <a:r>
                        <a:rPr lang="en-US" sz="4800" b="0" i="0" u="none" strike="noStrike">
                          <a:solidFill>
                            <a:srgbClr val="000000"/>
                          </a:solidFill>
                          <a:effectLst/>
                          <a:latin typeface="Calibri" panose="020F0502020204030204" pitchFamily="34" charset="0"/>
                        </a:rPr>
                        <a:t>32.9</a:t>
                      </a:r>
                    </a:p>
                  </a:txBody>
                  <a:tcPr marL="9525" marR="9525" marT="9525" marB="0" anchor="b">
                    <a:lnL w="12700" cap="flat" cmpd="sng" algn="ctr">
                      <a:solidFill>
                        <a:schemeClr val="accent3"/>
                      </a:solidFill>
                      <a:prstDash val="solid"/>
                      <a:round/>
                      <a:headEnd type="none" w="med" len="med"/>
                      <a:tailEnd type="none" w="med" len="med"/>
                    </a:lnL>
                    <a:lnR>
                      <a:noFill/>
                    </a:lnR>
                    <a:lnT>
                      <a:noFill/>
                    </a:lnT>
                    <a:lnB>
                      <a:noFill/>
                    </a:lnB>
                    <a:solidFill>
                      <a:srgbClr val="FCF1F4"/>
                    </a:solidFill>
                  </a:tcPr>
                </a:tc>
                <a:extLst>
                  <a:ext uri="{0D108BD9-81ED-4DB2-BD59-A6C34878D82A}">
                    <a16:rowId xmlns:a16="http://schemas.microsoft.com/office/drawing/2014/main" val="2576179091"/>
                  </a:ext>
                </a:extLst>
              </a:tr>
              <a:tr h="929794">
                <a:tc>
                  <a:txBody>
                    <a:bodyPr/>
                    <a:lstStyle/>
                    <a:p>
                      <a:pPr algn="l" fontAlgn="b"/>
                      <a:r>
                        <a:rPr lang="en-US" sz="3200" b="1" i="0" u="none" strike="noStrike" dirty="0">
                          <a:solidFill>
                            <a:srgbClr val="000000"/>
                          </a:solidFill>
                          <a:effectLst/>
                          <a:latin typeface="Calibri" panose="020F0502020204030204" pitchFamily="34" charset="0"/>
                        </a:rPr>
                        <a:t>2000 DHS</a:t>
                      </a:r>
                    </a:p>
                  </a:txBody>
                  <a:tcPr marL="9525" marR="9525" marT="9525" marB="0" anchor="b">
                    <a:lnL>
                      <a:noFill/>
                    </a:lnL>
                    <a:lnR w="12700" cap="flat" cmpd="sng" algn="ctr">
                      <a:solidFill>
                        <a:schemeClr val="accent3"/>
                      </a:solidFill>
                      <a:prstDash val="solid"/>
                      <a:round/>
                      <a:headEnd type="none" w="med" len="med"/>
                      <a:tailEnd type="none" w="med" len="med"/>
                    </a:lnR>
                    <a:lnT>
                      <a:noFill/>
                    </a:lnT>
                    <a:lnB>
                      <a:noFill/>
                    </a:lnB>
                  </a:tcPr>
                </a:tc>
                <a:tc>
                  <a:txBody>
                    <a:bodyPr/>
                    <a:lstStyle/>
                    <a:p>
                      <a:pPr algn="r" fontAlgn="b"/>
                      <a:r>
                        <a:rPr lang="en-US" sz="4800" b="0" i="0" u="none" strike="noStrike" dirty="0">
                          <a:solidFill>
                            <a:srgbClr val="000000"/>
                          </a:solidFill>
                          <a:effectLst/>
                          <a:latin typeface="Calibri" panose="020F0502020204030204" pitchFamily="34" charset="0"/>
                        </a:rPr>
                        <a:t>57.7</a:t>
                      </a:r>
                    </a:p>
                  </a:txBody>
                  <a:tcPr marL="9525" marR="9525" marT="9525" marB="0" anchor="b">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a:noFill/>
                    </a:lnT>
                    <a:lnB>
                      <a:noFill/>
                    </a:lnB>
                    <a:solidFill>
                      <a:srgbClr val="F8696B"/>
                    </a:solidFill>
                  </a:tcPr>
                </a:tc>
                <a:tc>
                  <a:txBody>
                    <a:bodyPr/>
                    <a:lstStyle/>
                    <a:p>
                      <a:pPr algn="r" fontAlgn="b"/>
                      <a:r>
                        <a:rPr lang="en-US" sz="4800" b="0" i="0" u="none" strike="noStrike" dirty="0">
                          <a:solidFill>
                            <a:srgbClr val="000000"/>
                          </a:solidFill>
                          <a:effectLst/>
                          <a:latin typeface="Calibri" panose="020F0502020204030204" pitchFamily="34" charset="0"/>
                        </a:rPr>
                        <a:t>12.2</a:t>
                      </a:r>
                    </a:p>
                  </a:txBody>
                  <a:tcPr marL="9525" marR="9525" marT="9525" marB="0" anchor="b">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a:noFill/>
                    </a:lnT>
                    <a:lnB>
                      <a:noFill/>
                    </a:lnB>
                    <a:solidFill>
                      <a:srgbClr val="6D97CC"/>
                    </a:solidFill>
                  </a:tcPr>
                </a:tc>
                <a:tc>
                  <a:txBody>
                    <a:bodyPr/>
                    <a:lstStyle/>
                    <a:p>
                      <a:pPr algn="r" fontAlgn="b"/>
                      <a:r>
                        <a:rPr lang="en-US" sz="4800" b="0" i="0" u="none" strike="noStrike" dirty="0">
                          <a:solidFill>
                            <a:srgbClr val="000000"/>
                          </a:solidFill>
                          <a:effectLst/>
                          <a:latin typeface="Calibri" panose="020F0502020204030204" pitchFamily="34" charset="0"/>
                        </a:rPr>
                        <a:t>41.2 </a:t>
                      </a:r>
                    </a:p>
                  </a:txBody>
                  <a:tcPr marL="9525" marR="9525" marT="9525" marB="0" anchor="b">
                    <a:lnL w="12700" cap="flat" cmpd="sng" algn="ctr">
                      <a:solidFill>
                        <a:schemeClr val="accent3"/>
                      </a:solidFill>
                      <a:prstDash val="solid"/>
                      <a:round/>
                      <a:headEnd type="none" w="med" len="med"/>
                      <a:tailEnd type="none" w="med" len="med"/>
                    </a:lnL>
                    <a:lnR>
                      <a:noFill/>
                    </a:lnR>
                    <a:lnT>
                      <a:noFill/>
                    </a:lnT>
                    <a:lnB>
                      <a:noFill/>
                    </a:lnB>
                    <a:solidFill>
                      <a:srgbClr val="FBC4C6"/>
                    </a:solidFill>
                  </a:tcPr>
                </a:tc>
                <a:extLst>
                  <a:ext uri="{0D108BD9-81ED-4DB2-BD59-A6C34878D82A}">
                    <a16:rowId xmlns:a16="http://schemas.microsoft.com/office/drawing/2014/main" val="3879105504"/>
                  </a:ext>
                </a:extLst>
              </a:tr>
            </a:tbl>
          </a:graphicData>
        </a:graphic>
      </p:graphicFrame>
      <p:sp>
        <p:nvSpPr>
          <p:cNvPr id="7" name="TextBox 6">
            <a:extLst>
              <a:ext uri="{FF2B5EF4-FFF2-40B4-BE49-F238E27FC236}">
                <a16:creationId xmlns:a16="http://schemas.microsoft.com/office/drawing/2014/main" id="{2C6AEF05-61A3-4F8C-BCF4-C98EAEA7C74C}"/>
              </a:ext>
            </a:extLst>
          </p:cNvPr>
          <p:cNvSpPr txBox="1"/>
          <p:nvPr/>
        </p:nvSpPr>
        <p:spPr>
          <a:xfrm>
            <a:off x="147782" y="87975"/>
            <a:ext cx="11018982" cy="707886"/>
          </a:xfrm>
          <a:prstGeom prst="rect">
            <a:avLst/>
          </a:prstGeom>
          <a:noFill/>
        </p:spPr>
        <p:txBody>
          <a:bodyPr wrap="square" rtlCol="0">
            <a:spAutoFit/>
          </a:bodyPr>
          <a:lstStyle/>
          <a:p>
            <a:pPr algn="ctr"/>
            <a:r>
              <a:rPr lang="en-US" sz="4000" b="1" dirty="0"/>
              <a:t>Ethiopia: Nutritional Status of Children Under 5</a:t>
            </a:r>
          </a:p>
        </p:txBody>
      </p:sp>
      <p:sp>
        <p:nvSpPr>
          <p:cNvPr id="8" name="Rectangle 7">
            <a:extLst>
              <a:ext uri="{FF2B5EF4-FFF2-40B4-BE49-F238E27FC236}">
                <a16:creationId xmlns:a16="http://schemas.microsoft.com/office/drawing/2014/main" id="{18FDCD65-F924-453E-B755-C3AC45F43CB5}"/>
              </a:ext>
            </a:extLst>
          </p:cNvPr>
          <p:cNvSpPr/>
          <p:nvPr/>
        </p:nvSpPr>
        <p:spPr>
          <a:xfrm>
            <a:off x="4853699" y="6077527"/>
            <a:ext cx="4637167" cy="307777"/>
          </a:xfrm>
          <a:prstGeom prst="rect">
            <a:avLst/>
          </a:prstGeom>
        </p:spPr>
        <p:txBody>
          <a:bodyPr wrap="none">
            <a:spAutoFit/>
          </a:bodyPr>
          <a:lstStyle/>
          <a:p>
            <a:r>
              <a:rPr lang="en-US" sz="1400" dirty="0">
                <a:hlinkClick r:id="rId2"/>
              </a:rPr>
              <a:t>Source: https://dhsprogram.com/pubs/pdf/SR241/SR241.pdf</a:t>
            </a:r>
            <a:endParaRPr lang="en-US" sz="1400" dirty="0"/>
          </a:p>
        </p:txBody>
      </p:sp>
    </p:spTree>
    <p:extLst>
      <p:ext uri="{BB962C8B-B14F-4D97-AF65-F5344CB8AC3E}">
        <p14:creationId xmlns:p14="http://schemas.microsoft.com/office/powerpoint/2010/main" val="25826888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C618F0B-0D89-487D-B7CA-33AD8407EEA7}"/>
              </a:ext>
            </a:extLst>
          </p:cNvPr>
          <p:cNvPicPr/>
          <p:nvPr/>
        </p:nvPicPr>
        <p:blipFill rotWithShape="1">
          <a:blip r:embed="rId2"/>
          <a:srcRect l="44212" t="32304" r="32292" b="36420"/>
          <a:stretch/>
        </p:blipFill>
        <p:spPr bwMode="auto">
          <a:xfrm>
            <a:off x="152197" y="944851"/>
            <a:ext cx="7015221" cy="5372822"/>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1EF9AA02-8FFF-476B-963F-204A55553ED5}"/>
              </a:ext>
            </a:extLst>
          </p:cNvPr>
          <p:cNvSpPr txBox="1"/>
          <p:nvPr/>
        </p:nvSpPr>
        <p:spPr>
          <a:xfrm>
            <a:off x="2077793" y="360076"/>
            <a:ext cx="3889870" cy="584775"/>
          </a:xfrm>
          <a:prstGeom prst="rect">
            <a:avLst/>
          </a:prstGeom>
          <a:noFill/>
        </p:spPr>
        <p:txBody>
          <a:bodyPr wrap="square" rtlCol="0">
            <a:spAutoFit/>
          </a:bodyPr>
          <a:lstStyle/>
          <a:p>
            <a:pPr algn="ctr"/>
            <a:r>
              <a:rPr lang="en-US" sz="3200" b="1" dirty="0">
                <a:solidFill>
                  <a:schemeClr val="accent3">
                    <a:lumMod val="75000"/>
                  </a:schemeClr>
                </a:solidFill>
              </a:rPr>
              <a:t>By Region (DHS 2016)</a:t>
            </a:r>
          </a:p>
        </p:txBody>
      </p:sp>
      <p:sp>
        <p:nvSpPr>
          <p:cNvPr id="4" name="TextBox 3">
            <a:extLst>
              <a:ext uri="{FF2B5EF4-FFF2-40B4-BE49-F238E27FC236}">
                <a16:creationId xmlns:a16="http://schemas.microsoft.com/office/drawing/2014/main" id="{470000FF-F359-4B91-9490-2B105955732B}"/>
              </a:ext>
            </a:extLst>
          </p:cNvPr>
          <p:cNvSpPr txBox="1"/>
          <p:nvPr/>
        </p:nvSpPr>
        <p:spPr>
          <a:xfrm>
            <a:off x="7523018" y="467736"/>
            <a:ext cx="3528291" cy="1569660"/>
          </a:xfrm>
          <a:prstGeom prst="rect">
            <a:avLst/>
          </a:prstGeom>
          <a:noFill/>
        </p:spPr>
        <p:txBody>
          <a:bodyPr wrap="square" rtlCol="0">
            <a:spAutoFit/>
          </a:bodyPr>
          <a:lstStyle/>
          <a:p>
            <a:pPr algn="ctr"/>
            <a:r>
              <a:rPr lang="en-US" sz="3200" b="1" dirty="0">
                <a:solidFill>
                  <a:schemeClr val="accent3">
                    <a:lumMod val="75000"/>
                  </a:schemeClr>
                </a:solidFill>
              </a:rPr>
              <a:t>By Educational Status of Mothers  (DHS 2016)</a:t>
            </a:r>
          </a:p>
        </p:txBody>
      </p:sp>
      <p:pic>
        <p:nvPicPr>
          <p:cNvPr id="5" name="Picture 4">
            <a:extLst>
              <a:ext uri="{FF2B5EF4-FFF2-40B4-BE49-F238E27FC236}">
                <a16:creationId xmlns:a16="http://schemas.microsoft.com/office/drawing/2014/main" id="{34AAA0F9-84C3-4158-8999-C73761BE5641}"/>
              </a:ext>
            </a:extLst>
          </p:cNvPr>
          <p:cNvPicPr/>
          <p:nvPr/>
        </p:nvPicPr>
        <p:blipFill rotWithShape="1">
          <a:blip r:embed="rId2"/>
          <a:srcRect l="44212" t="70225" r="32292" b="3909"/>
          <a:stretch/>
        </p:blipFill>
        <p:spPr bwMode="auto">
          <a:xfrm>
            <a:off x="6096000" y="2595418"/>
            <a:ext cx="5785485" cy="358298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263849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157820-72AF-4190-AC37-388A88CB20E2}"/>
              </a:ext>
            </a:extLst>
          </p:cNvPr>
          <p:cNvSpPr/>
          <p:nvPr/>
        </p:nvSpPr>
        <p:spPr>
          <a:xfrm>
            <a:off x="1198089" y="75884"/>
            <a:ext cx="9549079" cy="6001643"/>
          </a:xfrm>
          <a:prstGeom prst="rect">
            <a:avLst/>
          </a:prstGeom>
        </p:spPr>
        <p:txBody>
          <a:bodyPr wrap="square">
            <a:spAutoFit/>
          </a:bodyPr>
          <a:lstStyle/>
          <a:p>
            <a:endParaRPr lang="en-US" sz="2400" dirty="0">
              <a:solidFill>
                <a:srgbClr val="000000"/>
              </a:solidFill>
              <a:latin typeface="Arial" panose="020B0604020202020204" pitchFamily="34" charset="0"/>
            </a:endParaRPr>
          </a:p>
          <a:p>
            <a:r>
              <a:rPr lang="en-US" sz="2400" dirty="0">
                <a:solidFill>
                  <a:srgbClr val="0086B2"/>
                </a:solidFill>
                <a:latin typeface="Wingdings-Regular"/>
              </a:rPr>
              <a:t> </a:t>
            </a:r>
            <a:r>
              <a:rPr lang="en-US" sz="2400" b="1" i="1" dirty="0">
                <a:solidFill>
                  <a:srgbClr val="000000"/>
                </a:solidFill>
                <a:latin typeface="Arial" panose="020B0604020202020204" pitchFamily="34" charset="0"/>
              </a:rPr>
              <a:t>Breastfeeding:  </a:t>
            </a:r>
            <a:r>
              <a:rPr lang="en-US" sz="2400" b="1" i="1" dirty="0">
                <a:solidFill>
                  <a:srgbClr val="FF0000"/>
                </a:solidFill>
                <a:latin typeface="Arial" panose="020B0604020202020204" pitchFamily="34" charset="0"/>
              </a:rPr>
              <a:t>O</a:t>
            </a:r>
            <a:r>
              <a:rPr lang="en-US" sz="2400" b="1" dirty="0">
                <a:solidFill>
                  <a:srgbClr val="FF0000"/>
                </a:solidFill>
                <a:latin typeface="Arial" panose="020B0604020202020204" pitchFamily="34" charset="0"/>
              </a:rPr>
              <a:t>nly 58 percent </a:t>
            </a:r>
            <a:r>
              <a:rPr lang="en-US" sz="2400" dirty="0">
                <a:solidFill>
                  <a:srgbClr val="000000"/>
                </a:solidFill>
                <a:latin typeface="Arial" panose="020B0604020202020204" pitchFamily="34" charset="0"/>
              </a:rPr>
              <a:t>of infants under age 6 months are exclusively breastfed.</a:t>
            </a:r>
          </a:p>
          <a:p>
            <a:endParaRPr lang="en-US" sz="2400" dirty="0">
              <a:solidFill>
                <a:srgbClr val="000000"/>
              </a:solidFill>
              <a:latin typeface="Arial" panose="020B0604020202020204" pitchFamily="34" charset="0"/>
            </a:endParaRPr>
          </a:p>
          <a:p>
            <a:r>
              <a:rPr lang="en-US" sz="2400" dirty="0">
                <a:solidFill>
                  <a:srgbClr val="0086B2"/>
                </a:solidFill>
                <a:latin typeface="Wingdings-Regular"/>
              </a:rPr>
              <a:t> </a:t>
            </a:r>
            <a:r>
              <a:rPr lang="en-US" sz="2400" b="1" i="1" dirty="0">
                <a:solidFill>
                  <a:srgbClr val="000000"/>
                </a:solidFill>
                <a:latin typeface="Arial" panose="020B0604020202020204" pitchFamily="34" charset="0"/>
              </a:rPr>
              <a:t>Minimum acceptable diet: </a:t>
            </a:r>
            <a:r>
              <a:rPr lang="en-US" sz="2400" b="1" dirty="0">
                <a:solidFill>
                  <a:srgbClr val="FF0000"/>
                </a:solidFill>
                <a:latin typeface="Arial" panose="020B0604020202020204" pitchFamily="34" charset="0"/>
              </a:rPr>
              <a:t>Only 14 </a:t>
            </a:r>
            <a:r>
              <a:rPr lang="en-US" sz="2400" dirty="0">
                <a:solidFill>
                  <a:srgbClr val="000000"/>
                </a:solidFill>
                <a:latin typeface="Arial" panose="020B0604020202020204" pitchFamily="34" charset="0"/>
              </a:rPr>
              <a:t>percent of children had an adequately diverse diet.</a:t>
            </a:r>
          </a:p>
          <a:p>
            <a:endParaRPr lang="en-US" sz="2400" dirty="0">
              <a:solidFill>
                <a:srgbClr val="000000"/>
              </a:solidFill>
              <a:latin typeface="Arial" panose="020B0604020202020204" pitchFamily="34" charset="0"/>
            </a:endParaRPr>
          </a:p>
          <a:p>
            <a:r>
              <a:rPr lang="en-US" sz="2400" dirty="0">
                <a:solidFill>
                  <a:srgbClr val="0086B2"/>
                </a:solidFill>
                <a:latin typeface="Wingdings-Regular"/>
              </a:rPr>
              <a:t> </a:t>
            </a:r>
            <a:r>
              <a:rPr lang="en-US" sz="2400" b="1" i="1" dirty="0" err="1">
                <a:solidFill>
                  <a:srgbClr val="000000"/>
                </a:solidFill>
                <a:latin typeface="Arial" panose="020B0604020202020204" pitchFamily="34" charset="0"/>
              </a:rPr>
              <a:t>Anaemia</a:t>
            </a:r>
            <a:r>
              <a:rPr lang="en-US" sz="2400" b="1" i="1" dirty="0">
                <a:solidFill>
                  <a:srgbClr val="000000"/>
                </a:solidFill>
                <a:latin typeface="Arial" panose="020B0604020202020204" pitchFamily="34" charset="0"/>
              </a:rPr>
              <a:t>: </a:t>
            </a:r>
            <a:r>
              <a:rPr lang="en-US" sz="2400" b="1" dirty="0">
                <a:solidFill>
                  <a:srgbClr val="FF0000"/>
                </a:solidFill>
                <a:latin typeface="Arial" panose="020B0604020202020204" pitchFamily="34" charset="0"/>
              </a:rPr>
              <a:t>More than half of children </a:t>
            </a:r>
            <a:r>
              <a:rPr lang="en-US" sz="2400" dirty="0">
                <a:solidFill>
                  <a:srgbClr val="000000"/>
                </a:solidFill>
                <a:latin typeface="Arial" panose="020B0604020202020204" pitchFamily="34" charset="0"/>
              </a:rPr>
              <a:t>age 6-59 months (57 percent) and 24 percent of women age 15-49 are </a:t>
            </a:r>
            <a:r>
              <a:rPr lang="en-US" sz="2400" dirty="0" err="1">
                <a:solidFill>
                  <a:srgbClr val="000000"/>
                </a:solidFill>
                <a:latin typeface="Arial" panose="020B0604020202020204" pitchFamily="34" charset="0"/>
              </a:rPr>
              <a:t>anaemic</a:t>
            </a:r>
            <a:r>
              <a:rPr lang="en-US" sz="2400" dirty="0">
                <a:solidFill>
                  <a:srgbClr val="000000"/>
                </a:solidFill>
                <a:latin typeface="Arial" panose="020B0604020202020204" pitchFamily="34" charset="0"/>
              </a:rPr>
              <a:t>.</a:t>
            </a:r>
          </a:p>
          <a:p>
            <a:endParaRPr lang="en-US" sz="2400" dirty="0">
              <a:solidFill>
                <a:srgbClr val="000000"/>
              </a:solidFill>
              <a:latin typeface="Arial" panose="020B0604020202020204" pitchFamily="34" charset="0"/>
            </a:endParaRPr>
          </a:p>
          <a:p>
            <a:r>
              <a:rPr lang="en-US" sz="2400" dirty="0">
                <a:solidFill>
                  <a:srgbClr val="0086B2"/>
                </a:solidFill>
                <a:latin typeface="Wingdings-Regular"/>
              </a:rPr>
              <a:t> </a:t>
            </a:r>
            <a:r>
              <a:rPr lang="en-US" sz="2400" b="1" i="1" dirty="0">
                <a:solidFill>
                  <a:srgbClr val="000000"/>
                </a:solidFill>
                <a:latin typeface="Arial" panose="020B0604020202020204" pitchFamily="34" charset="0"/>
              </a:rPr>
              <a:t>Salt </a:t>
            </a:r>
            <a:r>
              <a:rPr lang="en-US" sz="2400" b="1" i="1" dirty="0" err="1">
                <a:solidFill>
                  <a:srgbClr val="000000"/>
                </a:solidFill>
                <a:latin typeface="Arial" panose="020B0604020202020204" pitchFamily="34" charset="0"/>
              </a:rPr>
              <a:t>iodisation</a:t>
            </a:r>
            <a:r>
              <a:rPr lang="en-US" sz="2400" b="1" i="1" dirty="0">
                <a:solidFill>
                  <a:srgbClr val="000000"/>
                </a:solidFill>
                <a:latin typeface="Arial" panose="020B0604020202020204" pitchFamily="34" charset="0"/>
              </a:rPr>
              <a:t>: </a:t>
            </a:r>
            <a:r>
              <a:rPr lang="en-US" sz="2400" dirty="0">
                <a:solidFill>
                  <a:srgbClr val="000000"/>
                </a:solidFill>
                <a:latin typeface="Arial" panose="020B0604020202020204" pitchFamily="34" charset="0"/>
              </a:rPr>
              <a:t>Eighty-nine percent of households use </a:t>
            </a:r>
            <a:r>
              <a:rPr lang="en-US" sz="2400" dirty="0" err="1">
                <a:solidFill>
                  <a:srgbClr val="000000"/>
                </a:solidFill>
                <a:latin typeface="Arial" panose="020B0604020202020204" pitchFamily="34" charset="0"/>
              </a:rPr>
              <a:t>iodised</a:t>
            </a:r>
            <a:r>
              <a:rPr lang="en-US" sz="2400" dirty="0">
                <a:solidFill>
                  <a:srgbClr val="000000"/>
                </a:solidFill>
                <a:latin typeface="Arial" panose="020B0604020202020204" pitchFamily="34" charset="0"/>
              </a:rPr>
              <a:t> salt for cooking.</a:t>
            </a:r>
          </a:p>
          <a:p>
            <a:endParaRPr lang="en-US" sz="2400" dirty="0">
              <a:solidFill>
                <a:srgbClr val="000000"/>
              </a:solidFill>
              <a:latin typeface="Arial" panose="020B0604020202020204" pitchFamily="34" charset="0"/>
            </a:endParaRPr>
          </a:p>
          <a:p>
            <a:r>
              <a:rPr lang="en-US" sz="2400" dirty="0">
                <a:solidFill>
                  <a:srgbClr val="0086B2"/>
                </a:solidFill>
                <a:latin typeface="Wingdings-Regular"/>
              </a:rPr>
              <a:t> </a:t>
            </a:r>
            <a:r>
              <a:rPr lang="en-US" sz="2400" b="1" i="1" dirty="0">
                <a:solidFill>
                  <a:srgbClr val="000000"/>
                </a:solidFill>
                <a:latin typeface="Arial" panose="020B0604020202020204" pitchFamily="34" charset="0"/>
              </a:rPr>
              <a:t>Maternal nutrition: </a:t>
            </a:r>
            <a:r>
              <a:rPr lang="en-US" sz="2400" dirty="0">
                <a:solidFill>
                  <a:srgbClr val="000000"/>
                </a:solidFill>
                <a:latin typeface="Arial" panose="020B0604020202020204" pitchFamily="34" charset="0"/>
              </a:rPr>
              <a:t>Twenty-two percent of women age 15-49 are thin (with BMI less than 18.5), while 8 percent are overweight or obese.</a:t>
            </a:r>
            <a:endParaRPr lang="en-US" sz="2400" dirty="0"/>
          </a:p>
        </p:txBody>
      </p:sp>
      <p:sp>
        <p:nvSpPr>
          <p:cNvPr id="3" name="Rectangle 2">
            <a:extLst>
              <a:ext uri="{FF2B5EF4-FFF2-40B4-BE49-F238E27FC236}">
                <a16:creationId xmlns:a16="http://schemas.microsoft.com/office/drawing/2014/main" id="{5696EEA2-00DF-4583-91FC-2834875F12D7}"/>
              </a:ext>
            </a:extLst>
          </p:cNvPr>
          <p:cNvSpPr/>
          <p:nvPr/>
        </p:nvSpPr>
        <p:spPr>
          <a:xfrm>
            <a:off x="4853699" y="6077527"/>
            <a:ext cx="4637167" cy="307777"/>
          </a:xfrm>
          <a:prstGeom prst="rect">
            <a:avLst/>
          </a:prstGeom>
        </p:spPr>
        <p:txBody>
          <a:bodyPr wrap="none">
            <a:spAutoFit/>
          </a:bodyPr>
          <a:lstStyle/>
          <a:p>
            <a:r>
              <a:rPr lang="en-US" sz="1400" dirty="0">
                <a:hlinkClick r:id="rId2"/>
              </a:rPr>
              <a:t>Source: https://dhsprogram.com/pubs/pdf/SR241/SR241.pdf</a:t>
            </a:r>
            <a:endParaRPr lang="en-US" sz="1400" dirty="0"/>
          </a:p>
        </p:txBody>
      </p:sp>
    </p:spTree>
    <p:extLst>
      <p:ext uri="{BB962C8B-B14F-4D97-AF65-F5344CB8AC3E}">
        <p14:creationId xmlns:p14="http://schemas.microsoft.com/office/powerpoint/2010/main" val="10503177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12F2D6-0B79-4663-BB9D-7D22A32F9383}"/>
              </a:ext>
            </a:extLst>
          </p:cNvPr>
          <p:cNvSpPr txBox="1"/>
          <p:nvPr/>
        </p:nvSpPr>
        <p:spPr>
          <a:xfrm>
            <a:off x="2475876" y="2451358"/>
            <a:ext cx="7540051" cy="2308324"/>
          </a:xfrm>
          <a:prstGeom prst="rect">
            <a:avLst/>
          </a:prstGeom>
          <a:solidFill>
            <a:schemeClr val="accent2">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7200" b="1" dirty="0"/>
              <a:t>Sustainability and Environment</a:t>
            </a:r>
          </a:p>
        </p:txBody>
      </p:sp>
      <p:sp>
        <p:nvSpPr>
          <p:cNvPr id="3" name="TextBox 2">
            <a:extLst>
              <a:ext uri="{FF2B5EF4-FFF2-40B4-BE49-F238E27FC236}">
                <a16:creationId xmlns:a16="http://schemas.microsoft.com/office/drawing/2014/main" id="{BFBF9DD5-67AF-4161-A840-748174FF8B68}"/>
              </a:ext>
            </a:extLst>
          </p:cNvPr>
          <p:cNvSpPr txBox="1"/>
          <p:nvPr/>
        </p:nvSpPr>
        <p:spPr>
          <a:xfrm>
            <a:off x="2053883" y="509666"/>
            <a:ext cx="7764674" cy="1107996"/>
          </a:xfrm>
          <a:prstGeom prst="rect">
            <a:avLst/>
          </a:prstGeom>
          <a:noFill/>
          <a:ln w="57150">
            <a:solidFill>
              <a:schemeClr val="accent2"/>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6600" b="1" dirty="0"/>
              <a:t>Conference Theme 4</a:t>
            </a:r>
          </a:p>
        </p:txBody>
      </p:sp>
    </p:spTree>
    <p:extLst>
      <p:ext uri="{BB962C8B-B14F-4D97-AF65-F5344CB8AC3E}">
        <p14:creationId xmlns:p14="http://schemas.microsoft.com/office/powerpoint/2010/main" val="1732856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0" descr="Image result for ethiopia environment">
            <a:extLst>
              <a:ext uri="{FF2B5EF4-FFF2-40B4-BE49-F238E27FC236}">
                <a16:creationId xmlns:a16="http://schemas.microsoft.com/office/drawing/2014/main" id="{CF510ECC-C620-4CF2-9869-F98AAB4A50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71" y="3727749"/>
            <a:ext cx="3167686" cy="237270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Image result for ethiopia environment">
            <a:extLst>
              <a:ext uri="{FF2B5EF4-FFF2-40B4-BE49-F238E27FC236}">
                <a16:creationId xmlns:a16="http://schemas.microsoft.com/office/drawing/2014/main" id="{3C302AB5-44FD-4306-9A7D-E7AD750AD0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7669" y="4995512"/>
            <a:ext cx="3219450" cy="141922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Image result for ethiopia environment sustainability and development">
            <a:extLst>
              <a:ext uri="{FF2B5EF4-FFF2-40B4-BE49-F238E27FC236}">
                <a16:creationId xmlns:a16="http://schemas.microsoft.com/office/drawing/2014/main" id="{A532D16D-A1E5-4211-9CA8-85581993F6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076575" cy="14859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ethiopia environment sustainability and development">
            <a:extLst>
              <a:ext uri="{FF2B5EF4-FFF2-40B4-BE49-F238E27FC236}">
                <a16:creationId xmlns:a16="http://schemas.microsoft.com/office/drawing/2014/main" id="{37B0149B-AEF2-43E9-AB78-A088EABFF4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1442026"/>
            <a:ext cx="3179762" cy="237259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mage result for ethiopia environment sustainability and development&quot;">
            <a:extLst>
              <a:ext uri="{FF2B5EF4-FFF2-40B4-BE49-F238E27FC236}">
                <a16:creationId xmlns:a16="http://schemas.microsoft.com/office/drawing/2014/main" id="{463E8615-D90F-4CDF-9867-DF426F29B7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76574" y="0"/>
            <a:ext cx="4010545" cy="229559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Image result for ethiopia environment sustainability and development">
            <a:extLst>
              <a:ext uri="{FF2B5EF4-FFF2-40B4-BE49-F238E27FC236}">
                <a16:creationId xmlns:a16="http://schemas.microsoft.com/office/drawing/2014/main" id="{7A2E2F3B-25AF-489D-B159-3CBEB81494A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64175" y="2295598"/>
            <a:ext cx="3922943" cy="314148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Image result for ethiopia environment sustainability and development&quot;">
            <a:extLst>
              <a:ext uri="{FF2B5EF4-FFF2-40B4-BE49-F238E27FC236}">
                <a16:creationId xmlns:a16="http://schemas.microsoft.com/office/drawing/2014/main" id="{43877636-CDBE-4762-919F-831CC58C4FE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274386"/>
            <a:ext cx="3867668" cy="2072048"/>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Image result for ethiopia environment sustainability and development">
            <a:extLst>
              <a:ext uri="{FF2B5EF4-FFF2-40B4-BE49-F238E27FC236}">
                <a16:creationId xmlns:a16="http://schemas.microsoft.com/office/drawing/2014/main" id="{0557DDF9-4EFD-4B44-B2B4-26C7242E23F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97681" y="0"/>
            <a:ext cx="3064742" cy="2295598"/>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Image result for ethiopia environment sustainability and development">
            <a:extLst>
              <a:ext uri="{FF2B5EF4-FFF2-40B4-BE49-F238E27FC236}">
                <a16:creationId xmlns:a16="http://schemas.microsoft.com/office/drawing/2014/main" id="{3F77EE71-F037-44CD-ADBC-106C5C73128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93036" y="2295598"/>
            <a:ext cx="3114457" cy="1749929"/>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0" descr="Image result for ethiopia environment sustainability and development">
            <a:extLst>
              <a:ext uri="{FF2B5EF4-FFF2-40B4-BE49-F238E27FC236}">
                <a16:creationId xmlns:a16="http://schemas.microsoft.com/office/drawing/2014/main" id="{CEB570CC-4AA2-4E7E-AB96-08426D733C3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87118" y="4045527"/>
            <a:ext cx="3493850" cy="229559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BF74CF4B-A6CE-4BA6-9F61-DF6D33C10A07}"/>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b="16273"/>
          <a:stretch/>
        </p:blipFill>
        <p:spPr bwMode="auto">
          <a:xfrm>
            <a:off x="10162423" y="0"/>
            <a:ext cx="2040937" cy="144202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248A2CD6-6A0E-41B1-A7E7-70BDBF28FC7A}"/>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b="1517"/>
          <a:stretch/>
        </p:blipFill>
        <p:spPr bwMode="auto">
          <a:xfrm>
            <a:off x="9631610" y="1434650"/>
            <a:ext cx="2571750" cy="220443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ethiopia environment">
            <a:extLst>
              <a:ext uri="{FF2B5EF4-FFF2-40B4-BE49-F238E27FC236}">
                <a16:creationId xmlns:a16="http://schemas.microsoft.com/office/drawing/2014/main" id="{F519A220-EEB2-4435-9236-9060BB53334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641135" y="3376056"/>
            <a:ext cx="2562225" cy="17811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Image result for ethiopia environment">
            <a:extLst>
              <a:ext uri="{FF2B5EF4-FFF2-40B4-BE49-F238E27FC236}">
                <a16:creationId xmlns:a16="http://schemas.microsoft.com/office/drawing/2014/main" id="{9F8E5FC2-9DE9-43C0-A199-FFEAA80D6CFF}"/>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t="23195"/>
          <a:stretch/>
        </p:blipFill>
        <p:spPr bwMode="auto">
          <a:xfrm>
            <a:off x="9572625" y="4995512"/>
            <a:ext cx="2619375" cy="1338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5802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BD04F9-186E-4676-8D8A-DC7EE605C775}"/>
              </a:ext>
            </a:extLst>
          </p:cNvPr>
          <p:cNvSpPr/>
          <p:nvPr/>
        </p:nvSpPr>
        <p:spPr>
          <a:xfrm>
            <a:off x="317633" y="77002"/>
            <a:ext cx="9740767" cy="6124754"/>
          </a:xfrm>
          <a:prstGeom prst="rect">
            <a:avLst/>
          </a:prstGeom>
        </p:spPr>
        <p:txBody>
          <a:bodyPr wrap="square">
            <a:spAutoFit/>
          </a:bodyPr>
          <a:lstStyle/>
          <a:p>
            <a:r>
              <a:rPr lang="en-US" sz="2800" b="1" dirty="0">
                <a:solidFill>
                  <a:schemeClr val="accent3">
                    <a:lumMod val="75000"/>
                  </a:schemeClr>
                </a:solidFill>
                <a:latin typeface="Verdana" panose="020B0604030504040204" pitchFamily="34" charset="0"/>
              </a:rPr>
              <a:t>Very</a:t>
            </a:r>
            <a:r>
              <a:rPr lang="en-US" sz="2800" dirty="0">
                <a:solidFill>
                  <a:srgbClr val="000000"/>
                </a:solidFill>
                <a:latin typeface="Verdana" panose="020B0604030504040204" pitchFamily="34" charset="0"/>
              </a:rPr>
              <a:t> </a:t>
            </a:r>
            <a:r>
              <a:rPr lang="en-US" sz="2800" b="1" dirty="0">
                <a:solidFill>
                  <a:schemeClr val="accent3">
                    <a:lumMod val="75000"/>
                  </a:schemeClr>
                </a:solidFill>
                <a:latin typeface="Verdana" panose="020B0604030504040204" pitchFamily="34" charset="0"/>
              </a:rPr>
              <a:t>little of the natural vegetation </a:t>
            </a:r>
            <a:r>
              <a:rPr lang="en-US" sz="2800" dirty="0">
                <a:solidFill>
                  <a:srgbClr val="000000"/>
                </a:solidFill>
                <a:latin typeface="Verdana" panose="020B0604030504040204" pitchFamily="34" charset="0"/>
              </a:rPr>
              <a:t>of the Ethiopian highlands remains today  </a:t>
            </a:r>
          </a:p>
          <a:p>
            <a:endParaRPr lang="en-US" sz="2800" dirty="0">
              <a:solidFill>
                <a:srgbClr val="000000"/>
              </a:solidFill>
              <a:latin typeface="Verdana" panose="020B0604030504040204" pitchFamily="34" charset="0"/>
            </a:endParaRPr>
          </a:p>
          <a:p>
            <a:r>
              <a:rPr lang="en-US" sz="2800" b="1" dirty="0">
                <a:solidFill>
                  <a:schemeClr val="accent3">
                    <a:lumMod val="75000"/>
                  </a:schemeClr>
                </a:solidFill>
                <a:latin typeface="Verdana" panose="020B0604030504040204" pitchFamily="34" charset="0"/>
              </a:rPr>
              <a:t>The influence of man </a:t>
            </a:r>
            <a:r>
              <a:rPr lang="en-US" sz="2800" dirty="0">
                <a:solidFill>
                  <a:srgbClr val="000000"/>
                </a:solidFill>
                <a:latin typeface="Verdana" panose="020B0604030504040204" pitchFamily="34" charset="0"/>
              </a:rPr>
              <a:t>and his domestic animals has profoundly altered both the vegetation and the landscape   </a:t>
            </a:r>
          </a:p>
          <a:p>
            <a:endParaRPr lang="en-US" sz="2800" dirty="0">
              <a:solidFill>
                <a:srgbClr val="000000"/>
              </a:solidFill>
              <a:latin typeface="Verdana" panose="020B0604030504040204" pitchFamily="34" charset="0"/>
            </a:endParaRPr>
          </a:p>
          <a:p>
            <a:r>
              <a:rPr lang="en-US" sz="2800" b="1" dirty="0">
                <a:solidFill>
                  <a:schemeClr val="accent3">
                    <a:lumMod val="75000"/>
                  </a:schemeClr>
                </a:solidFill>
                <a:latin typeface="Verdana" panose="020B0604030504040204" pitchFamily="34" charset="0"/>
              </a:rPr>
              <a:t>Ecological degradation</a:t>
            </a:r>
            <a:r>
              <a:rPr lang="en-US" sz="2800" dirty="0">
                <a:solidFill>
                  <a:srgbClr val="000000"/>
                </a:solidFill>
                <a:latin typeface="Verdana" panose="020B0604030504040204" pitchFamily="34" charset="0"/>
              </a:rPr>
              <a:t>, including deforestation and soil erosion, are widespread, particularly in the northern and central highlands   </a:t>
            </a:r>
          </a:p>
          <a:p>
            <a:endParaRPr lang="en-US" sz="2800" dirty="0">
              <a:solidFill>
                <a:srgbClr val="000000"/>
              </a:solidFill>
              <a:latin typeface="Verdana" panose="020B0604030504040204" pitchFamily="34" charset="0"/>
            </a:endParaRPr>
          </a:p>
          <a:p>
            <a:r>
              <a:rPr lang="en-US" sz="2800" dirty="0">
                <a:solidFill>
                  <a:srgbClr val="000000"/>
                </a:solidFill>
                <a:latin typeface="Verdana" panose="020B0604030504040204" pitchFamily="34" charset="0"/>
              </a:rPr>
              <a:t>Though not as severely degraded, </a:t>
            </a:r>
            <a:r>
              <a:rPr lang="en-US" sz="2800" b="1" dirty="0">
                <a:solidFill>
                  <a:schemeClr val="accent3">
                    <a:lumMod val="75000"/>
                  </a:schemeClr>
                </a:solidFill>
                <a:latin typeface="Verdana" panose="020B0604030504040204" pitchFamily="34" charset="0"/>
              </a:rPr>
              <a:t>the</a:t>
            </a:r>
            <a:r>
              <a:rPr lang="en-US" sz="2800" dirty="0">
                <a:solidFill>
                  <a:srgbClr val="000000"/>
                </a:solidFill>
                <a:latin typeface="Verdana" panose="020B0604030504040204" pitchFamily="34" charset="0"/>
              </a:rPr>
              <a:t> </a:t>
            </a:r>
            <a:r>
              <a:rPr lang="en-US" sz="2800" b="1" dirty="0">
                <a:solidFill>
                  <a:schemeClr val="accent3">
                    <a:lumMod val="75000"/>
                  </a:schemeClr>
                </a:solidFill>
                <a:latin typeface="Verdana" panose="020B0604030504040204" pitchFamily="34" charset="0"/>
              </a:rPr>
              <a:t>southern highlands are increasingly coming under serious environmental stress</a:t>
            </a:r>
            <a:endParaRPr lang="en-US" sz="2800" dirty="0"/>
          </a:p>
        </p:txBody>
      </p:sp>
      <p:sp>
        <p:nvSpPr>
          <p:cNvPr id="3" name="Rectangle 2">
            <a:extLst>
              <a:ext uri="{FF2B5EF4-FFF2-40B4-BE49-F238E27FC236}">
                <a16:creationId xmlns:a16="http://schemas.microsoft.com/office/drawing/2014/main" id="{DEF69216-F0A4-42AC-B5B0-1E645903E53E}"/>
              </a:ext>
            </a:extLst>
          </p:cNvPr>
          <p:cNvSpPr/>
          <p:nvPr/>
        </p:nvSpPr>
        <p:spPr>
          <a:xfrm>
            <a:off x="3349592" y="6073113"/>
            <a:ext cx="7664918" cy="338554"/>
          </a:xfrm>
          <a:prstGeom prst="rect">
            <a:avLst/>
          </a:prstGeom>
        </p:spPr>
        <p:txBody>
          <a:bodyPr wrap="square">
            <a:spAutoFit/>
          </a:bodyPr>
          <a:lstStyle/>
          <a:p>
            <a:r>
              <a:rPr lang="en-US" sz="1600" dirty="0">
                <a:hlinkClick r:id="rId2"/>
              </a:rPr>
              <a:t>https://www.idp-uk.org/OurProjects/Environment/EnvironmentProject.htm</a:t>
            </a:r>
            <a:endParaRPr lang="en-US" sz="1600" dirty="0"/>
          </a:p>
        </p:txBody>
      </p:sp>
      <p:sp>
        <p:nvSpPr>
          <p:cNvPr id="4" name="TextBox 3">
            <a:extLst>
              <a:ext uri="{FF2B5EF4-FFF2-40B4-BE49-F238E27FC236}">
                <a16:creationId xmlns:a16="http://schemas.microsoft.com/office/drawing/2014/main" id="{2CEFD620-884F-4D90-8103-F79624D53F56}"/>
              </a:ext>
            </a:extLst>
          </p:cNvPr>
          <p:cNvSpPr txBox="1"/>
          <p:nvPr/>
        </p:nvSpPr>
        <p:spPr>
          <a:xfrm>
            <a:off x="9711891" y="166570"/>
            <a:ext cx="2329313" cy="3539430"/>
          </a:xfrm>
          <a:prstGeom prst="rect">
            <a:avLst/>
          </a:prstGeom>
          <a:noFill/>
          <a:ln w="38100">
            <a:solidFill>
              <a:srgbClr val="008000"/>
            </a:solidFill>
          </a:ln>
        </p:spPr>
        <p:txBody>
          <a:bodyPr wrap="square" rtlCol="0">
            <a:spAutoFit/>
          </a:bodyPr>
          <a:lstStyle/>
          <a:p>
            <a:r>
              <a:rPr lang="en-US" sz="3200" b="1" dirty="0">
                <a:solidFill>
                  <a:srgbClr val="FF0000"/>
                </a:solidFill>
              </a:rPr>
              <a:t>90 percent of Ethiopia’s forest cover has been lost in the last 100 years</a:t>
            </a:r>
          </a:p>
        </p:txBody>
      </p:sp>
    </p:spTree>
    <p:extLst>
      <p:ext uri="{BB962C8B-B14F-4D97-AF65-F5344CB8AC3E}">
        <p14:creationId xmlns:p14="http://schemas.microsoft.com/office/powerpoint/2010/main" val="110975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ig3_Development-b">
            <a:extLst>
              <a:ext uri="{FF2B5EF4-FFF2-40B4-BE49-F238E27FC236}">
                <a16:creationId xmlns:a16="http://schemas.microsoft.com/office/drawing/2014/main" id="{BEC7E471-4C68-4125-ADA9-D52F1CA845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9302" y="940766"/>
            <a:ext cx="7375512" cy="508248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78E58979-05DE-4646-969A-446F3C4A579C}"/>
              </a:ext>
            </a:extLst>
          </p:cNvPr>
          <p:cNvSpPr/>
          <p:nvPr/>
        </p:nvSpPr>
        <p:spPr>
          <a:xfrm>
            <a:off x="5159142" y="6052838"/>
            <a:ext cx="6898102" cy="276999"/>
          </a:xfrm>
          <a:prstGeom prst="rect">
            <a:avLst/>
          </a:prstGeom>
        </p:spPr>
        <p:txBody>
          <a:bodyPr wrap="square">
            <a:spAutoFit/>
          </a:bodyPr>
          <a:lstStyle/>
          <a:p>
            <a:r>
              <a:rPr lang="en-US" sz="1200" dirty="0">
                <a:hlinkClick r:id="rId3"/>
              </a:rPr>
              <a:t>Source: https://www.newsecuritybeat.org/2018/12/demographic-change-set-pace-development/</a:t>
            </a:r>
            <a:endParaRPr lang="en-US" sz="1200" dirty="0"/>
          </a:p>
        </p:txBody>
      </p:sp>
      <p:pic>
        <p:nvPicPr>
          <p:cNvPr id="4" name="Picture 3">
            <a:extLst>
              <a:ext uri="{FF2B5EF4-FFF2-40B4-BE49-F238E27FC236}">
                <a16:creationId xmlns:a16="http://schemas.microsoft.com/office/drawing/2014/main" id="{8673C8C5-2F19-433F-AC9C-15F95A8165E7}"/>
              </a:ext>
            </a:extLst>
          </p:cNvPr>
          <p:cNvPicPr>
            <a:picLocks noChangeAspect="1"/>
          </p:cNvPicPr>
          <p:nvPr/>
        </p:nvPicPr>
        <p:blipFill>
          <a:blip r:embed="rId4">
            <a:grayscl/>
          </a:blip>
          <a:stretch>
            <a:fillRect/>
          </a:stretch>
        </p:blipFill>
        <p:spPr>
          <a:xfrm rot="5400000">
            <a:off x="-742423" y="2065674"/>
            <a:ext cx="5790733" cy="2180248"/>
          </a:xfrm>
          <a:prstGeom prst="rect">
            <a:avLst/>
          </a:prstGeom>
          <a:ln w="57150">
            <a:solidFill>
              <a:schemeClr val="tx1"/>
            </a:solidFill>
          </a:ln>
        </p:spPr>
      </p:pic>
      <p:sp>
        <p:nvSpPr>
          <p:cNvPr id="5" name="Arrow: Right 4">
            <a:extLst>
              <a:ext uri="{FF2B5EF4-FFF2-40B4-BE49-F238E27FC236}">
                <a16:creationId xmlns:a16="http://schemas.microsoft.com/office/drawing/2014/main" id="{8B66F699-35C9-4B3E-955D-0582E9D02713}"/>
              </a:ext>
            </a:extLst>
          </p:cNvPr>
          <p:cNvSpPr/>
          <p:nvPr/>
        </p:nvSpPr>
        <p:spPr>
          <a:xfrm rot="10800000">
            <a:off x="3365633" y="2533850"/>
            <a:ext cx="693669" cy="51976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5228402-95EB-4F60-923E-6E506E395D75}"/>
              </a:ext>
            </a:extLst>
          </p:cNvPr>
          <p:cNvSpPr txBox="1"/>
          <p:nvPr/>
        </p:nvSpPr>
        <p:spPr>
          <a:xfrm>
            <a:off x="3712466" y="-25124"/>
            <a:ext cx="7950468" cy="954107"/>
          </a:xfrm>
          <a:prstGeom prst="rect">
            <a:avLst/>
          </a:prstGeom>
          <a:noFill/>
        </p:spPr>
        <p:txBody>
          <a:bodyPr wrap="square" rtlCol="0">
            <a:spAutoFit/>
          </a:bodyPr>
          <a:lstStyle/>
          <a:p>
            <a:pPr algn="ctr"/>
            <a:r>
              <a:rPr lang="en-US" sz="2800" b="1" dirty="0">
                <a:effectLst>
                  <a:outerShdw blurRad="38100" dist="38100" dir="2700000" algn="tl">
                    <a:srgbClr val="000000">
                      <a:alpha val="43137"/>
                    </a:srgbClr>
                  </a:outerShdw>
                </a:effectLst>
              </a:rPr>
              <a:t>Ethiopia’s demography and its ability to meet the 10 development challenges are casually linked</a:t>
            </a:r>
          </a:p>
        </p:txBody>
      </p:sp>
      <p:sp>
        <p:nvSpPr>
          <p:cNvPr id="11" name="Oval 10">
            <a:extLst>
              <a:ext uri="{FF2B5EF4-FFF2-40B4-BE49-F238E27FC236}">
                <a16:creationId xmlns:a16="http://schemas.microsoft.com/office/drawing/2014/main" id="{582132E9-21D4-4056-88CA-0D8B92C4FF43}"/>
              </a:ext>
            </a:extLst>
          </p:cNvPr>
          <p:cNvSpPr/>
          <p:nvPr/>
        </p:nvSpPr>
        <p:spPr>
          <a:xfrm rot="19859994">
            <a:off x="4406141" y="2841598"/>
            <a:ext cx="693661" cy="1672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9BE98E29-7D32-4E47-929C-ECC39C157983}"/>
              </a:ext>
            </a:extLst>
          </p:cNvPr>
          <p:cNvSpPr/>
          <p:nvPr/>
        </p:nvSpPr>
        <p:spPr>
          <a:xfrm>
            <a:off x="3387539" y="3346016"/>
            <a:ext cx="678503" cy="46962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63C9E7F-8FFC-48CF-9772-40B32704CD64}"/>
              </a:ext>
            </a:extLst>
          </p:cNvPr>
          <p:cNvSpPr/>
          <p:nvPr/>
        </p:nvSpPr>
        <p:spPr>
          <a:xfrm>
            <a:off x="8950979" y="2004291"/>
            <a:ext cx="1042766" cy="52955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165665D-ADA6-4F41-BDBA-BFBD64E7C5D2}"/>
              </a:ext>
            </a:extLst>
          </p:cNvPr>
          <p:cNvSpPr/>
          <p:nvPr/>
        </p:nvSpPr>
        <p:spPr>
          <a:xfrm>
            <a:off x="8950979" y="3148429"/>
            <a:ext cx="1042766" cy="52955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672D844-03FD-46A4-89BE-5E4F763D37B1}"/>
              </a:ext>
            </a:extLst>
          </p:cNvPr>
          <p:cNvSpPr/>
          <p:nvPr/>
        </p:nvSpPr>
        <p:spPr>
          <a:xfrm>
            <a:off x="8848436" y="4048099"/>
            <a:ext cx="1145309" cy="87488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6442CCBA-38B4-438F-9167-D41A0D6BB2E8}"/>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7200"/>
                    </a14:imgEffect>
                  </a14:imgLayer>
                </a14:imgProps>
              </a:ext>
            </a:extLst>
          </a:blip>
          <a:srcRect l="43623" t="50000" r="24617" b="11929"/>
          <a:stretch/>
        </p:blipFill>
        <p:spPr>
          <a:xfrm>
            <a:off x="6466651" y="4621935"/>
            <a:ext cx="2034950" cy="1372095"/>
          </a:xfrm>
          <a:prstGeom prst="rect">
            <a:avLst/>
          </a:prstGeom>
        </p:spPr>
      </p:pic>
    </p:spTree>
    <p:extLst>
      <p:ext uri="{BB962C8B-B14F-4D97-AF65-F5344CB8AC3E}">
        <p14:creationId xmlns:p14="http://schemas.microsoft.com/office/powerpoint/2010/main" val="355697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80">
                                          <p:stCondLst>
                                            <p:cond delay="0"/>
                                          </p:stCondLst>
                                        </p:cTn>
                                        <p:tgtEl>
                                          <p:spTgt spid="10"/>
                                        </p:tgtEl>
                                      </p:cBhvr>
                                    </p:animEffect>
                                    <p:anim calcmode="lin" valueType="num">
                                      <p:cBhvr>
                                        <p:cTn id="2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9" dur="26">
                                          <p:stCondLst>
                                            <p:cond delay="650"/>
                                          </p:stCondLst>
                                        </p:cTn>
                                        <p:tgtEl>
                                          <p:spTgt spid="10"/>
                                        </p:tgtEl>
                                      </p:cBhvr>
                                      <p:to x="100000" y="60000"/>
                                    </p:animScale>
                                    <p:animScale>
                                      <p:cBhvr>
                                        <p:cTn id="30" dur="166" decel="50000">
                                          <p:stCondLst>
                                            <p:cond delay="676"/>
                                          </p:stCondLst>
                                        </p:cTn>
                                        <p:tgtEl>
                                          <p:spTgt spid="10"/>
                                        </p:tgtEl>
                                      </p:cBhvr>
                                      <p:to x="100000" y="100000"/>
                                    </p:animScale>
                                    <p:animScale>
                                      <p:cBhvr>
                                        <p:cTn id="31" dur="26">
                                          <p:stCondLst>
                                            <p:cond delay="1312"/>
                                          </p:stCondLst>
                                        </p:cTn>
                                        <p:tgtEl>
                                          <p:spTgt spid="10"/>
                                        </p:tgtEl>
                                      </p:cBhvr>
                                      <p:to x="100000" y="80000"/>
                                    </p:animScale>
                                    <p:animScale>
                                      <p:cBhvr>
                                        <p:cTn id="32" dur="166" decel="50000">
                                          <p:stCondLst>
                                            <p:cond delay="1338"/>
                                          </p:stCondLst>
                                        </p:cTn>
                                        <p:tgtEl>
                                          <p:spTgt spid="10"/>
                                        </p:tgtEl>
                                      </p:cBhvr>
                                      <p:to x="100000" y="100000"/>
                                    </p:animScale>
                                    <p:animScale>
                                      <p:cBhvr>
                                        <p:cTn id="33" dur="26">
                                          <p:stCondLst>
                                            <p:cond delay="1642"/>
                                          </p:stCondLst>
                                        </p:cTn>
                                        <p:tgtEl>
                                          <p:spTgt spid="10"/>
                                        </p:tgtEl>
                                      </p:cBhvr>
                                      <p:to x="100000" y="90000"/>
                                    </p:animScale>
                                    <p:animScale>
                                      <p:cBhvr>
                                        <p:cTn id="34" dur="166" decel="50000">
                                          <p:stCondLst>
                                            <p:cond delay="1668"/>
                                          </p:stCondLst>
                                        </p:cTn>
                                        <p:tgtEl>
                                          <p:spTgt spid="10"/>
                                        </p:tgtEl>
                                      </p:cBhvr>
                                      <p:to x="100000" y="100000"/>
                                    </p:animScale>
                                    <p:animScale>
                                      <p:cBhvr>
                                        <p:cTn id="35" dur="26">
                                          <p:stCondLst>
                                            <p:cond delay="1808"/>
                                          </p:stCondLst>
                                        </p:cTn>
                                        <p:tgtEl>
                                          <p:spTgt spid="10"/>
                                        </p:tgtEl>
                                      </p:cBhvr>
                                      <p:to x="100000" y="95000"/>
                                    </p:animScale>
                                    <p:animScale>
                                      <p:cBhvr>
                                        <p:cTn id="36" dur="166" decel="50000">
                                          <p:stCondLst>
                                            <p:cond delay="1834"/>
                                          </p:stCondLst>
                                        </p:cTn>
                                        <p:tgtEl>
                                          <p:spTgt spid="10"/>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80">
                                          <p:stCondLst>
                                            <p:cond delay="0"/>
                                          </p:stCondLst>
                                        </p:cTn>
                                        <p:tgtEl>
                                          <p:spTgt spid="14"/>
                                        </p:tgtEl>
                                      </p:cBhvr>
                                    </p:animEffect>
                                    <p:anim calcmode="lin" valueType="num">
                                      <p:cBhvr>
                                        <p:cTn id="4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5" dur="26">
                                          <p:stCondLst>
                                            <p:cond delay="650"/>
                                          </p:stCondLst>
                                        </p:cTn>
                                        <p:tgtEl>
                                          <p:spTgt spid="14"/>
                                        </p:tgtEl>
                                      </p:cBhvr>
                                      <p:to x="100000" y="60000"/>
                                    </p:animScale>
                                    <p:animScale>
                                      <p:cBhvr>
                                        <p:cTn id="46" dur="166" decel="50000">
                                          <p:stCondLst>
                                            <p:cond delay="676"/>
                                          </p:stCondLst>
                                        </p:cTn>
                                        <p:tgtEl>
                                          <p:spTgt spid="14"/>
                                        </p:tgtEl>
                                      </p:cBhvr>
                                      <p:to x="100000" y="100000"/>
                                    </p:animScale>
                                    <p:animScale>
                                      <p:cBhvr>
                                        <p:cTn id="47" dur="26">
                                          <p:stCondLst>
                                            <p:cond delay="1312"/>
                                          </p:stCondLst>
                                        </p:cTn>
                                        <p:tgtEl>
                                          <p:spTgt spid="14"/>
                                        </p:tgtEl>
                                      </p:cBhvr>
                                      <p:to x="100000" y="80000"/>
                                    </p:animScale>
                                    <p:animScale>
                                      <p:cBhvr>
                                        <p:cTn id="48" dur="166" decel="50000">
                                          <p:stCondLst>
                                            <p:cond delay="1338"/>
                                          </p:stCondLst>
                                        </p:cTn>
                                        <p:tgtEl>
                                          <p:spTgt spid="14"/>
                                        </p:tgtEl>
                                      </p:cBhvr>
                                      <p:to x="100000" y="100000"/>
                                    </p:animScale>
                                    <p:animScale>
                                      <p:cBhvr>
                                        <p:cTn id="49" dur="26">
                                          <p:stCondLst>
                                            <p:cond delay="1642"/>
                                          </p:stCondLst>
                                        </p:cTn>
                                        <p:tgtEl>
                                          <p:spTgt spid="14"/>
                                        </p:tgtEl>
                                      </p:cBhvr>
                                      <p:to x="100000" y="90000"/>
                                    </p:animScale>
                                    <p:animScale>
                                      <p:cBhvr>
                                        <p:cTn id="50" dur="166" decel="50000">
                                          <p:stCondLst>
                                            <p:cond delay="1668"/>
                                          </p:stCondLst>
                                        </p:cTn>
                                        <p:tgtEl>
                                          <p:spTgt spid="14"/>
                                        </p:tgtEl>
                                      </p:cBhvr>
                                      <p:to x="100000" y="100000"/>
                                    </p:animScale>
                                    <p:animScale>
                                      <p:cBhvr>
                                        <p:cTn id="51" dur="26">
                                          <p:stCondLst>
                                            <p:cond delay="1808"/>
                                          </p:stCondLst>
                                        </p:cTn>
                                        <p:tgtEl>
                                          <p:spTgt spid="14"/>
                                        </p:tgtEl>
                                      </p:cBhvr>
                                      <p:to x="100000" y="95000"/>
                                    </p:animScale>
                                    <p:animScale>
                                      <p:cBhvr>
                                        <p:cTn id="52" dur="166" decel="50000">
                                          <p:stCondLst>
                                            <p:cond delay="1834"/>
                                          </p:stCondLst>
                                        </p:cTn>
                                        <p:tgtEl>
                                          <p:spTgt spid="14"/>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wipe(down)">
                                      <p:cBhvr>
                                        <p:cTn id="55" dur="580">
                                          <p:stCondLst>
                                            <p:cond delay="0"/>
                                          </p:stCondLst>
                                        </p:cTn>
                                        <p:tgtEl>
                                          <p:spTgt spid="11"/>
                                        </p:tgtEl>
                                      </p:cBhvr>
                                    </p:animEffect>
                                    <p:anim calcmode="lin" valueType="num">
                                      <p:cBhvr>
                                        <p:cTn id="5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1" dur="26">
                                          <p:stCondLst>
                                            <p:cond delay="650"/>
                                          </p:stCondLst>
                                        </p:cTn>
                                        <p:tgtEl>
                                          <p:spTgt spid="11"/>
                                        </p:tgtEl>
                                      </p:cBhvr>
                                      <p:to x="100000" y="60000"/>
                                    </p:animScale>
                                    <p:animScale>
                                      <p:cBhvr>
                                        <p:cTn id="62" dur="166" decel="50000">
                                          <p:stCondLst>
                                            <p:cond delay="676"/>
                                          </p:stCondLst>
                                        </p:cTn>
                                        <p:tgtEl>
                                          <p:spTgt spid="11"/>
                                        </p:tgtEl>
                                      </p:cBhvr>
                                      <p:to x="100000" y="100000"/>
                                    </p:animScale>
                                    <p:animScale>
                                      <p:cBhvr>
                                        <p:cTn id="63" dur="26">
                                          <p:stCondLst>
                                            <p:cond delay="1312"/>
                                          </p:stCondLst>
                                        </p:cTn>
                                        <p:tgtEl>
                                          <p:spTgt spid="11"/>
                                        </p:tgtEl>
                                      </p:cBhvr>
                                      <p:to x="100000" y="80000"/>
                                    </p:animScale>
                                    <p:animScale>
                                      <p:cBhvr>
                                        <p:cTn id="64" dur="166" decel="50000">
                                          <p:stCondLst>
                                            <p:cond delay="1338"/>
                                          </p:stCondLst>
                                        </p:cTn>
                                        <p:tgtEl>
                                          <p:spTgt spid="11"/>
                                        </p:tgtEl>
                                      </p:cBhvr>
                                      <p:to x="100000" y="100000"/>
                                    </p:animScale>
                                    <p:animScale>
                                      <p:cBhvr>
                                        <p:cTn id="65" dur="26">
                                          <p:stCondLst>
                                            <p:cond delay="1642"/>
                                          </p:stCondLst>
                                        </p:cTn>
                                        <p:tgtEl>
                                          <p:spTgt spid="11"/>
                                        </p:tgtEl>
                                      </p:cBhvr>
                                      <p:to x="100000" y="90000"/>
                                    </p:animScale>
                                    <p:animScale>
                                      <p:cBhvr>
                                        <p:cTn id="66" dur="166" decel="50000">
                                          <p:stCondLst>
                                            <p:cond delay="1668"/>
                                          </p:stCondLst>
                                        </p:cTn>
                                        <p:tgtEl>
                                          <p:spTgt spid="11"/>
                                        </p:tgtEl>
                                      </p:cBhvr>
                                      <p:to x="100000" y="100000"/>
                                    </p:animScale>
                                    <p:animScale>
                                      <p:cBhvr>
                                        <p:cTn id="67" dur="26">
                                          <p:stCondLst>
                                            <p:cond delay="1808"/>
                                          </p:stCondLst>
                                        </p:cTn>
                                        <p:tgtEl>
                                          <p:spTgt spid="11"/>
                                        </p:tgtEl>
                                      </p:cBhvr>
                                      <p:to x="100000" y="95000"/>
                                    </p:animScale>
                                    <p:animScale>
                                      <p:cBhvr>
                                        <p:cTn id="68" dur="166" decel="50000">
                                          <p:stCondLst>
                                            <p:cond delay="1834"/>
                                          </p:stCondLst>
                                        </p:cTn>
                                        <p:tgtEl>
                                          <p:spTgt spid="11"/>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wipe(down)">
                                      <p:cBhvr>
                                        <p:cTn id="71" dur="580">
                                          <p:stCondLst>
                                            <p:cond delay="0"/>
                                          </p:stCondLst>
                                        </p:cTn>
                                        <p:tgtEl>
                                          <p:spTgt spid="15"/>
                                        </p:tgtEl>
                                      </p:cBhvr>
                                    </p:animEffect>
                                    <p:anim calcmode="lin" valueType="num">
                                      <p:cBhvr>
                                        <p:cTn id="72"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77" dur="26">
                                          <p:stCondLst>
                                            <p:cond delay="650"/>
                                          </p:stCondLst>
                                        </p:cTn>
                                        <p:tgtEl>
                                          <p:spTgt spid="15"/>
                                        </p:tgtEl>
                                      </p:cBhvr>
                                      <p:to x="100000" y="60000"/>
                                    </p:animScale>
                                    <p:animScale>
                                      <p:cBhvr>
                                        <p:cTn id="78" dur="166" decel="50000">
                                          <p:stCondLst>
                                            <p:cond delay="676"/>
                                          </p:stCondLst>
                                        </p:cTn>
                                        <p:tgtEl>
                                          <p:spTgt spid="15"/>
                                        </p:tgtEl>
                                      </p:cBhvr>
                                      <p:to x="100000" y="100000"/>
                                    </p:animScale>
                                    <p:animScale>
                                      <p:cBhvr>
                                        <p:cTn id="79" dur="26">
                                          <p:stCondLst>
                                            <p:cond delay="1312"/>
                                          </p:stCondLst>
                                        </p:cTn>
                                        <p:tgtEl>
                                          <p:spTgt spid="15"/>
                                        </p:tgtEl>
                                      </p:cBhvr>
                                      <p:to x="100000" y="80000"/>
                                    </p:animScale>
                                    <p:animScale>
                                      <p:cBhvr>
                                        <p:cTn id="80" dur="166" decel="50000">
                                          <p:stCondLst>
                                            <p:cond delay="1338"/>
                                          </p:stCondLst>
                                        </p:cTn>
                                        <p:tgtEl>
                                          <p:spTgt spid="15"/>
                                        </p:tgtEl>
                                      </p:cBhvr>
                                      <p:to x="100000" y="100000"/>
                                    </p:animScale>
                                    <p:animScale>
                                      <p:cBhvr>
                                        <p:cTn id="81" dur="26">
                                          <p:stCondLst>
                                            <p:cond delay="1642"/>
                                          </p:stCondLst>
                                        </p:cTn>
                                        <p:tgtEl>
                                          <p:spTgt spid="15"/>
                                        </p:tgtEl>
                                      </p:cBhvr>
                                      <p:to x="100000" y="90000"/>
                                    </p:animScale>
                                    <p:animScale>
                                      <p:cBhvr>
                                        <p:cTn id="82" dur="166" decel="50000">
                                          <p:stCondLst>
                                            <p:cond delay="1668"/>
                                          </p:stCondLst>
                                        </p:cTn>
                                        <p:tgtEl>
                                          <p:spTgt spid="15"/>
                                        </p:tgtEl>
                                      </p:cBhvr>
                                      <p:to x="100000" y="100000"/>
                                    </p:animScale>
                                    <p:animScale>
                                      <p:cBhvr>
                                        <p:cTn id="83" dur="26">
                                          <p:stCondLst>
                                            <p:cond delay="1808"/>
                                          </p:stCondLst>
                                        </p:cTn>
                                        <p:tgtEl>
                                          <p:spTgt spid="15"/>
                                        </p:tgtEl>
                                      </p:cBhvr>
                                      <p:to x="100000" y="95000"/>
                                    </p:animScale>
                                    <p:animScale>
                                      <p:cBhvr>
                                        <p:cTn id="84"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0" grpId="0" animBg="1"/>
      <p:bldP spid="12"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28413E-844F-40C5-A433-CDE5C08AB140}"/>
              </a:ext>
            </a:extLst>
          </p:cNvPr>
          <p:cNvSpPr/>
          <p:nvPr/>
        </p:nvSpPr>
        <p:spPr>
          <a:xfrm>
            <a:off x="592755" y="967429"/>
            <a:ext cx="4658627" cy="1631216"/>
          </a:xfrm>
          <a:prstGeom prst="rect">
            <a:avLst/>
          </a:prstGeom>
          <a:ln>
            <a:solidFill>
              <a:srgbClr val="008000"/>
            </a:solidFill>
          </a:ln>
        </p:spPr>
        <p:txBody>
          <a:bodyPr wrap="square">
            <a:spAutoFit/>
          </a:bodyPr>
          <a:lstStyle/>
          <a:p>
            <a:r>
              <a:rPr lang="en-US" sz="2000" dirty="0">
                <a:solidFill>
                  <a:srgbClr val="222222"/>
                </a:solidFill>
                <a:latin typeface="Roboto"/>
              </a:rPr>
              <a:t>The </a:t>
            </a:r>
            <a:r>
              <a:rPr lang="en-US" sz="2000" b="1" dirty="0" err="1">
                <a:solidFill>
                  <a:srgbClr val="FF0000"/>
                </a:solidFill>
                <a:latin typeface="Roboto"/>
              </a:rPr>
              <a:t>Reppie</a:t>
            </a:r>
            <a:r>
              <a:rPr lang="en-US" sz="2000" b="1" dirty="0">
                <a:solidFill>
                  <a:srgbClr val="FF0000"/>
                </a:solidFill>
                <a:latin typeface="Roboto"/>
              </a:rPr>
              <a:t> waste-to-energy plant </a:t>
            </a:r>
            <a:r>
              <a:rPr lang="en-US" sz="2000" dirty="0">
                <a:solidFill>
                  <a:srgbClr val="222222"/>
                </a:solidFill>
                <a:latin typeface="Roboto"/>
              </a:rPr>
              <a:t>in Addis Ababa, converts waste from the city into electricity - enough electricity to power an estimated 30% of Addis Ababa's households.   </a:t>
            </a:r>
            <a:endParaRPr lang="en-US" sz="2000" dirty="0"/>
          </a:p>
        </p:txBody>
      </p:sp>
      <p:sp>
        <p:nvSpPr>
          <p:cNvPr id="3" name="TextBox 2">
            <a:extLst>
              <a:ext uri="{FF2B5EF4-FFF2-40B4-BE49-F238E27FC236}">
                <a16:creationId xmlns:a16="http://schemas.microsoft.com/office/drawing/2014/main" id="{21DF3AF7-0C5A-4467-A482-669530C9F65B}"/>
              </a:ext>
            </a:extLst>
          </p:cNvPr>
          <p:cNvSpPr txBox="1"/>
          <p:nvPr/>
        </p:nvSpPr>
        <p:spPr>
          <a:xfrm>
            <a:off x="1183907" y="53006"/>
            <a:ext cx="12066872" cy="646331"/>
          </a:xfrm>
          <a:prstGeom prst="rect">
            <a:avLst/>
          </a:prstGeom>
          <a:noFill/>
        </p:spPr>
        <p:txBody>
          <a:bodyPr wrap="square" rtlCol="0">
            <a:spAutoFit/>
          </a:bodyPr>
          <a:lstStyle/>
          <a:p>
            <a:r>
              <a:rPr lang="en-US" sz="3600" b="1" dirty="0">
                <a:solidFill>
                  <a:schemeClr val="accent3">
                    <a:lumMod val="75000"/>
                  </a:schemeClr>
                </a:solidFill>
              </a:rPr>
              <a:t>Positive Environmental Developments (examples) </a:t>
            </a:r>
          </a:p>
        </p:txBody>
      </p:sp>
      <p:sp>
        <p:nvSpPr>
          <p:cNvPr id="4" name="Rectangle 3">
            <a:extLst>
              <a:ext uri="{FF2B5EF4-FFF2-40B4-BE49-F238E27FC236}">
                <a16:creationId xmlns:a16="http://schemas.microsoft.com/office/drawing/2014/main" id="{FAB7EF16-C3DC-49D4-838C-4155DA31CE74}"/>
              </a:ext>
            </a:extLst>
          </p:cNvPr>
          <p:cNvSpPr/>
          <p:nvPr/>
        </p:nvSpPr>
        <p:spPr>
          <a:xfrm>
            <a:off x="1039529" y="2998113"/>
            <a:ext cx="3391301" cy="430887"/>
          </a:xfrm>
          <a:prstGeom prst="rect">
            <a:avLst/>
          </a:prstGeom>
        </p:spPr>
        <p:txBody>
          <a:bodyPr wrap="square">
            <a:spAutoFit/>
          </a:bodyPr>
          <a:lstStyle/>
          <a:p>
            <a:r>
              <a:rPr lang="en-US" sz="1100" dirty="0">
                <a:hlinkClick r:id="rId2"/>
              </a:rPr>
              <a:t>https://www.cnn.com/2018/08/21/africa/reppie-waste-to-energy-addis-ababa/index.html</a:t>
            </a:r>
            <a:endParaRPr lang="en-US" sz="1100" dirty="0"/>
          </a:p>
        </p:txBody>
      </p:sp>
      <p:sp>
        <p:nvSpPr>
          <p:cNvPr id="5" name="Rectangle 4">
            <a:extLst>
              <a:ext uri="{FF2B5EF4-FFF2-40B4-BE49-F238E27FC236}">
                <a16:creationId xmlns:a16="http://schemas.microsoft.com/office/drawing/2014/main" id="{9179EF73-AFE1-4158-9F74-C3D72C2AAA1E}"/>
              </a:ext>
            </a:extLst>
          </p:cNvPr>
          <p:cNvSpPr/>
          <p:nvPr/>
        </p:nvSpPr>
        <p:spPr>
          <a:xfrm>
            <a:off x="6535554" y="1286202"/>
            <a:ext cx="5316354" cy="3170099"/>
          </a:xfrm>
          <a:prstGeom prst="rect">
            <a:avLst/>
          </a:prstGeom>
          <a:ln>
            <a:solidFill>
              <a:srgbClr val="008000"/>
            </a:solidFill>
          </a:ln>
        </p:spPr>
        <p:txBody>
          <a:bodyPr wrap="square">
            <a:spAutoFit/>
          </a:bodyPr>
          <a:lstStyle/>
          <a:p>
            <a:r>
              <a:rPr lang="en-US" sz="2000" dirty="0">
                <a:solidFill>
                  <a:srgbClr val="373C41"/>
                </a:solidFill>
                <a:latin typeface="Proxima Nova"/>
              </a:rPr>
              <a:t>“</a:t>
            </a:r>
            <a:r>
              <a:rPr lang="en-US" sz="2000" b="1" dirty="0">
                <a:solidFill>
                  <a:srgbClr val="FF0000"/>
                </a:solidFill>
                <a:latin typeface="Proxima Nova"/>
              </a:rPr>
              <a:t>Abreha we </a:t>
            </a:r>
            <a:r>
              <a:rPr lang="en-US" sz="2000" b="1" dirty="0" err="1">
                <a:solidFill>
                  <a:srgbClr val="FF0000"/>
                </a:solidFill>
                <a:latin typeface="Proxima Nova"/>
              </a:rPr>
              <a:t>Atsbeha</a:t>
            </a:r>
            <a:r>
              <a:rPr lang="en-US" sz="2000" dirty="0">
                <a:solidFill>
                  <a:srgbClr val="373C41"/>
                </a:solidFill>
                <a:latin typeface="Proxima Nova"/>
              </a:rPr>
              <a:t>, a village in Northern Ethiopia, stands as a remarkable case study in … community-led participatory restoration. </a:t>
            </a:r>
          </a:p>
          <a:p>
            <a:endParaRPr lang="en-US" sz="2000" dirty="0">
              <a:solidFill>
                <a:srgbClr val="373C41"/>
              </a:solidFill>
              <a:latin typeface="Proxima Nova"/>
            </a:endParaRPr>
          </a:p>
          <a:p>
            <a:r>
              <a:rPr lang="en-US" sz="2000" dirty="0">
                <a:solidFill>
                  <a:srgbClr val="373C41"/>
                </a:solidFill>
                <a:latin typeface="Proxima Nova"/>
              </a:rPr>
              <a:t>The community employs a land management approach known as Integrated Watershed Management (IWM).   </a:t>
            </a:r>
          </a:p>
          <a:p>
            <a:endParaRPr lang="en-US" sz="2000" dirty="0">
              <a:solidFill>
                <a:srgbClr val="373C41"/>
              </a:solidFill>
              <a:latin typeface="Proxima Nova"/>
            </a:endParaRPr>
          </a:p>
          <a:p>
            <a:r>
              <a:rPr lang="en-US" sz="2000" dirty="0" err="1">
                <a:solidFill>
                  <a:srgbClr val="373C41"/>
                </a:solidFill>
                <a:latin typeface="Proxima Nova"/>
              </a:rPr>
              <a:t>Abreha</a:t>
            </a:r>
            <a:r>
              <a:rPr lang="en-US" sz="2000" dirty="0">
                <a:solidFill>
                  <a:srgbClr val="373C41"/>
                </a:solidFill>
                <a:latin typeface="Proxima Nova"/>
              </a:rPr>
              <a:t> we </a:t>
            </a:r>
            <a:r>
              <a:rPr lang="en-US" sz="2000" dirty="0" err="1">
                <a:solidFill>
                  <a:srgbClr val="373C41"/>
                </a:solidFill>
                <a:latin typeface="Proxima Nova"/>
              </a:rPr>
              <a:t>Atsbeha</a:t>
            </a:r>
            <a:r>
              <a:rPr lang="en-US" sz="2000" dirty="0">
                <a:solidFill>
                  <a:srgbClr val="373C41"/>
                </a:solidFill>
                <a:latin typeface="Proxima Nova"/>
              </a:rPr>
              <a:t> was </a:t>
            </a:r>
            <a:r>
              <a:rPr lang="en-US" sz="2000" dirty="0">
                <a:solidFill>
                  <a:srgbClr val="6890B5"/>
                </a:solidFill>
                <a:latin typeface="Proxima Nova"/>
              </a:rPr>
              <a:t>recognized by the UN World Food Program.</a:t>
            </a:r>
            <a:r>
              <a:rPr lang="en-US" sz="2000" dirty="0">
                <a:solidFill>
                  <a:srgbClr val="373C41"/>
                </a:solidFill>
                <a:latin typeface="Proxima Nova"/>
              </a:rPr>
              <a:t>  </a:t>
            </a:r>
            <a:endParaRPr lang="en-US" sz="2000" dirty="0"/>
          </a:p>
        </p:txBody>
      </p:sp>
      <p:sp>
        <p:nvSpPr>
          <p:cNvPr id="6" name="Rectangle 5">
            <a:extLst>
              <a:ext uri="{FF2B5EF4-FFF2-40B4-BE49-F238E27FC236}">
                <a16:creationId xmlns:a16="http://schemas.microsoft.com/office/drawing/2014/main" id="{5905EADD-0377-4027-B960-1BC2A3213875}"/>
              </a:ext>
            </a:extLst>
          </p:cNvPr>
          <p:cNvSpPr/>
          <p:nvPr/>
        </p:nvSpPr>
        <p:spPr>
          <a:xfrm>
            <a:off x="731519" y="5799924"/>
            <a:ext cx="5316354" cy="430887"/>
          </a:xfrm>
          <a:prstGeom prst="rect">
            <a:avLst/>
          </a:prstGeom>
        </p:spPr>
        <p:txBody>
          <a:bodyPr wrap="square">
            <a:spAutoFit/>
          </a:bodyPr>
          <a:lstStyle/>
          <a:p>
            <a:r>
              <a:rPr lang="en-US" sz="1100">
                <a:hlinkClick r:id="rId3"/>
              </a:rPr>
              <a:t>https://www.cnn.com/2019/07/29/africa/ethiopia-plants-350-million-trees-intl-hnk/index.html</a:t>
            </a:r>
            <a:endParaRPr lang="en-US" sz="1100" dirty="0"/>
          </a:p>
        </p:txBody>
      </p:sp>
      <p:sp>
        <p:nvSpPr>
          <p:cNvPr id="7" name="Rectangle 6">
            <a:extLst>
              <a:ext uri="{FF2B5EF4-FFF2-40B4-BE49-F238E27FC236}">
                <a16:creationId xmlns:a16="http://schemas.microsoft.com/office/drawing/2014/main" id="{FBDD7C5B-4FB3-483B-9319-F61FC0EC47BC}"/>
              </a:ext>
            </a:extLst>
          </p:cNvPr>
          <p:cNvSpPr/>
          <p:nvPr/>
        </p:nvSpPr>
        <p:spPr>
          <a:xfrm>
            <a:off x="731519" y="4056191"/>
            <a:ext cx="5082139" cy="646331"/>
          </a:xfrm>
          <a:prstGeom prst="rect">
            <a:avLst/>
          </a:prstGeom>
          <a:ln>
            <a:solidFill>
              <a:srgbClr val="008000"/>
            </a:solidFill>
          </a:ln>
        </p:spPr>
        <p:txBody>
          <a:bodyPr wrap="square">
            <a:spAutoFit/>
          </a:bodyPr>
          <a:lstStyle/>
          <a:p>
            <a:r>
              <a:rPr lang="en-US" b="1" dirty="0">
                <a:solidFill>
                  <a:srgbClr val="222222"/>
                </a:solidFill>
                <a:latin typeface="arial" panose="020B0604020202020204" pitchFamily="34" charset="0"/>
              </a:rPr>
              <a:t>Ethiopia</a:t>
            </a:r>
            <a:r>
              <a:rPr lang="en-US" dirty="0">
                <a:solidFill>
                  <a:srgbClr val="222222"/>
                </a:solidFill>
                <a:latin typeface="arial" panose="020B0604020202020204" pitchFamily="34" charset="0"/>
              </a:rPr>
              <a:t> plants </a:t>
            </a:r>
            <a:r>
              <a:rPr lang="en-US" b="1" dirty="0">
                <a:solidFill>
                  <a:srgbClr val="FF0000"/>
                </a:solidFill>
                <a:latin typeface="arial" panose="020B0604020202020204" pitchFamily="34" charset="0"/>
              </a:rPr>
              <a:t>more than 350 million trees in 12 hours</a:t>
            </a:r>
            <a:r>
              <a:rPr lang="en-US" dirty="0">
                <a:solidFill>
                  <a:srgbClr val="222222"/>
                </a:solidFill>
                <a:latin typeface="arial" panose="020B0604020202020204" pitchFamily="34" charset="0"/>
              </a:rPr>
              <a:t>. (CNN) </a:t>
            </a:r>
            <a:r>
              <a:rPr lang="en-US" b="1" dirty="0">
                <a:solidFill>
                  <a:srgbClr val="222222"/>
                </a:solidFill>
                <a:latin typeface="arial" panose="020B0604020202020204" pitchFamily="34" charset="0"/>
              </a:rPr>
              <a:t> </a:t>
            </a:r>
            <a:endParaRPr lang="en-US" dirty="0"/>
          </a:p>
        </p:txBody>
      </p:sp>
      <p:sp>
        <p:nvSpPr>
          <p:cNvPr id="8" name="Rectangle 7">
            <a:extLst>
              <a:ext uri="{FF2B5EF4-FFF2-40B4-BE49-F238E27FC236}">
                <a16:creationId xmlns:a16="http://schemas.microsoft.com/office/drawing/2014/main" id="{EA42BCEE-5E01-4EED-A299-5A8AFA988052}"/>
              </a:ext>
            </a:extLst>
          </p:cNvPr>
          <p:cNvSpPr/>
          <p:nvPr/>
        </p:nvSpPr>
        <p:spPr>
          <a:xfrm>
            <a:off x="6535554" y="4456301"/>
            <a:ext cx="5082137" cy="307777"/>
          </a:xfrm>
          <a:prstGeom prst="rect">
            <a:avLst/>
          </a:prstGeom>
        </p:spPr>
        <p:txBody>
          <a:bodyPr wrap="square">
            <a:spAutoFit/>
          </a:bodyPr>
          <a:lstStyle/>
          <a:p>
            <a:r>
              <a:rPr lang="en-US" sz="1400" dirty="0"/>
              <a:t>https://jackson.yale.edu/land-restoration-food-security-ethiopia/</a:t>
            </a:r>
          </a:p>
        </p:txBody>
      </p:sp>
    </p:spTree>
    <p:extLst>
      <p:ext uri="{BB962C8B-B14F-4D97-AF65-F5344CB8AC3E}">
        <p14:creationId xmlns:p14="http://schemas.microsoft.com/office/powerpoint/2010/main" val="41757536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12F2D6-0B79-4663-BB9D-7D22A32F9383}"/>
              </a:ext>
            </a:extLst>
          </p:cNvPr>
          <p:cNvSpPr txBox="1"/>
          <p:nvPr/>
        </p:nvSpPr>
        <p:spPr>
          <a:xfrm>
            <a:off x="2475876" y="2451358"/>
            <a:ext cx="7540051" cy="1200329"/>
          </a:xfrm>
          <a:prstGeom prst="rect">
            <a:avLst/>
          </a:prstGeom>
          <a:solidFill>
            <a:schemeClr val="accent2">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7200" b="1" dirty="0"/>
              <a:t>Energy Demand</a:t>
            </a:r>
          </a:p>
        </p:txBody>
      </p:sp>
      <p:sp>
        <p:nvSpPr>
          <p:cNvPr id="3" name="TextBox 2">
            <a:extLst>
              <a:ext uri="{FF2B5EF4-FFF2-40B4-BE49-F238E27FC236}">
                <a16:creationId xmlns:a16="http://schemas.microsoft.com/office/drawing/2014/main" id="{BFBF9DD5-67AF-4161-A840-748174FF8B68}"/>
              </a:ext>
            </a:extLst>
          </p:cNvPr>
          <p:cNvSpPr txBox="1"/>
          <p:nvPr/>
        </p:nvSpPr>
        <p:spPr>
          <a:xfrm>
            <a:off x="2053883" y="509666"/>
            <a:ext cx="7764674" cy="1107996"/>
          </a:xfrm>
          <a:prstGeom prst="rect">
            <a:avLst/>
          </a:prstGeom>
          <a:noFill/>
          <a:ln w="57150">
            <a:solidFill>
              <a:schemeClr val="accent2"/>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6600" b="1" dirty="0"/>
              <a:t>Conference Theme 5</a:t>
            </a:r>
          </a:p>
        </p:txBody>
      </p:sp>
    </p:spTree>
    <p:extLst>
      <p:ext uri="{BB962C8B-B14F-4D97-AF65-F5344CB8AC3E}">
        <p14:creationId xmlns:p14="http://schemas.microsoft.com/office/powerpoint/2010/main" val="32376803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FF180B-D4D9-4692-B807-6E06CAE7A1F3}"/>
              </a:ext>
            </a:extLst>
          </p:cNvPr>
          <p:cNvPicPr/>
          <p:nvPr/>
        </p:nvPicPr>
        <p:blipFill rotWithShape="1">
          <a:blip r:embed="rId2"/>
          <a:srcRect l="16435" t="36008" r="38657" b="10288"/>
          <a:stretch/>
        </p:blipFill>
        <p:spPr bwMode="auto">
          <a:xfrm>
            <a:off x="1698171" y="522514"/>
            <a:ext cx="8858993" cy="579515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27F6B508-B91F-40D9-9EDD-C277BA04AC14}"/>
              </a:ext>
            </a:extLst>
          </p:cNvPr>
          <p:cNvSpPr/>
          <p:nvPr/>
        </p:nvSpPr>
        <p:spPr>
          <a:xfrm>
            <a:off x="120799" y="0"/>
            <a:ext cx="11646393" cy="646331"/>
          </a:xfrm>
          <a:prstGeom prst="rect">
            <a:avLst/>
          </a:prstGeom>
        </p:spPr>
        <p:txBody>
          <a:bodyPr wrap="none">
            <a:spAutoFit/>
          </a:bodyPr>
          <a:lstStyle/>
          <a:p>
            <a:pPr fontAlgn="base"/>
            <a:r>
              <a:rPr lang="en-US" sz="3600" b="1" dirty="0">
                <a:solidFill>
                  <a:srgbClr val="3F3F40"/>
                </a:solidFill>
                <a:effectLst>
                  <a:outerShdw blurRad="38100" dist="38100" dir="2700000" algn="tl">
                    <a:srgbClr val="000000">
                      <a:alpha val="43137"/>
                    </a:srgbClr>
                  </a:outerShdw>
                </a:effectLst>
                <a:latin typeface="knowledge-medium"/>
              </a:rPr>
              <a:t>Ethiopia starts rationing electricity for homes and industries</a:t>
            </a:r>
            <a:endParaRPr lang="en-US" sz="3600" b="1" i="0" dirty="0">
              <a:solidFill>
                <a:srgbClr val="3F3F40"/>
              </a:solidFill>
              <a:effectLst>
                <a:outerShdw blurRad="38100" dist="38100" dir="2700000" algn="tl">
                  <a:srgbClr val="000000">
                    <a:alpha val="43137"/>
                  </a:srgbClr>
                </a:outerShdw>
              </a:effectLst>
              <a:latin typeface="knowledge-medium"/>
            </a:endParaRPr>
          </a:p>
        </p:txBody>
      </p:sp>
      <p:sp>
        <p:nvSpPr>
          <p:cNvPr id="4" name="Rectangle 3">
            <a:extLst>
              <a:ext uri="{FF2B5EF4-FFF2-40B4-BE49-F238E27FC236}">
                <a16:creationId xmlns:a16="http://schemas.microsoft.com/office/drawing/2014/main" id="{30A4E181-CA2F-4BFD-B2E9-1DE3CBEE8B42}"/>
              </a:ext>
            </a:extLst>
          </p:cNvPr>
          <p:cNvSpPr/>
          <p:nvPr/>
        </p:nvSpPr>
        <p:spPr>
          <a:xfrm>
            <a:off x="120799" y="3101830"/>
            <a:ext cx="1431531" cy="2893100"/>
          </a:xfrm>
          <a:prstGeom prst="rect">
            <a:avLst/>
          </a:prstGeom>
        </p:spPr>
        <p:txBody>
          <a:bodyPr wrap="square">
            <a:spAutoFit/>
          </a:bodyPr>
          <a:lstStyle/>
          <a:p>
            <a:r>
              <a:rPr lang="en-US" sz="2800" b="1" dirty="0">
                <a:hlinkClick r:id="rId3"/>
              </a:rPr>
              <a:t>May 18, 2019</a:t>
            </a:r>
          </a:p>
          <a:p>
            <a:endParaRPr lang="en-US" dirty="0">
              <a:hlinkClick r:id="rId3"/>
            </a:endParaRPr>
          </a:p>
          <a:p>
            <a:r>
              <a:rPr lang="en-US" dirty="0">
                <a:hlinkClick r:id="rId3"/>
              </a:rPr>
              <a:t>Source: https://af.reuters.com/article/topNews/idAFKCN1SO07F-OZATP</a:t>
            </a:r>
            <a:endParaRPr lang="en-US" dirty="0"/>
          </a:p>
        </p:txBody>
      </p:sp>
    </p:spTree>
    <p:extLst>
      <p:ext uri="{BB962C8B-B14F-4D97-AF65-F5344CB8AC3E}">
        <p14:creationId xmlns:p14="http://schemas.microsoft.com/office/powerpoint/2010/main" val="331505874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85DF42-BF41-45C6-B8DB-FC776BF5A1D0}"/>
              </a:ext>
            </a:extLst>
          </p:cNvPr>
          <p:cNvSpPr/>
          <p:nvPr/>
        </p:nvSpPr>
        <p:spPr>
          <a:xfrm>
            <a:off x="484909" y="773705"/>
            <a:ext cx="11222182" cy="5078313"/>
          </a:xfrm>
          <a:prstGeom prst="rect">
            <a:avLst/>
          </a:prstGeom>
        </p:spPr>
        <p:txBody>
          <a:bodyPr wrap="square">
            <a:spAutoFit/>
          </a:bodyPr>
          <a:lstStyle/>
          <a:p>
            <a:pPr marL="342900" indent="-342900">
              <a:buClr>
                <a:srgbClr val="008000"/>
              </a:buClr>
              <a:buFont typeface="Arial" panose="020B0604020202020204" pitchFamily="34" charset="0"/>
              <a:buChar char="•"/>
            </a:pPr>
            <a:r>
              <a:rPr lang="en-US" sz="2700" dirty="0">
                <a:solidFill>
                  <a:srgbClr val="000000"/>
                </a:solidFill>
                <a:latin typeface="Lato"/>
              </a:rPr>
              <a:t>“Under GTP I (2010-2015)…increase the installed generation capacity from 2,000 MW to 10,000 MW primarily through hydro power projects. </a:t>
            </a:r>
          </a:p>
          <a:p>
            <a:pPr marL="342900" indent="-342900">
              <a:buClr>
                <a:srgbClr val="008000"/>
              </a:buClr>
              <a:buFont typeface="Arial" panose="020B0604020202020204" pitchFamily="34" charset="0"/>
              <a:buChar char="•"/>
            </a:pPr>
            <a:endParaRPr lang="en-US" sz="2700" dirty="0">
              <a:solidFill>
                <a:srgbClr val="000000"/>
              </a:solidFill>
              <a:latin typeface="Lato"/>
            </a:endParaRPr>
          </a:p>
          <a:p>
            <a:pPr marL="342900" indent="-342900">
              <a:buClr>
                <a:srgbClr val="008000"/>
              </a:buClr>
              <a:buFont typeface="Arial" panose="020B0604020202020204" pitchFamily="34" charset="0"/>
              <a:buChar char="•"/>
            </a:pPr>
            <a:r>
              <a:rPr lang="en-US" sz="2700" dirty="0">
                <a:solidFill>
                  <a:srgbClr val="000000"/>
                </a:solidFill>
                <a:latin typeface="Lato"/>
              </a:rPr>
              <a:t>Currently approximately 4,500 MW of installed generation capacity.</a:t>
            </a:r>
          </a:p>
          <a:p>
            <a:pPr marL="342900" indent="-342900">
              <a:buClr>
                <a:srgbClr val="008000"/>
              </a:buClr>
              <a:buFont typeface="Arial" panose="020B0604020202020204" pitchFamily="34" charset="0"/>
              <a:buChar char="•"/>
            </a:pPr>
            <a:endParaRPr lang="en-US" sz="2700" dirty="0">
              <a:solidFill>
                <a:srgbClr val="000000"/>
              </a:solidFill>
              <a:latin typeface="Lato"/>
            </a:endParaRPr>
          </a:p>
          <a:p>
            <a:pPr marL="342900" indent="-342900">
              <a:buClr>
                <a:srgbClr val="008000"/>
              </a:buClr>
              <a:buFont typeface="Arial" panose="020B0604020202020204" pitchFamily="34" charset="0"/>
              <a:buChar char="•"/>
            </a:pPr>
            <a:r>
              <a:rPr lang="en-US" sz="2700" dirty="0">
                <a:solidFill>
                  <a:srgbClr val="000000"/>
                </a:solidFill>
                <a:latin typeface="Lato"/>
              </a:rPr>
              <a:t>Approximately 90% from hydropower …remaining 8% and 2% is from wind and thermal. </a:t>
            </a:r>
          </a:p>
          <a:p>
            <a:pPr marL="342900" indent="-342900">
              <a:buClr>
                <a:srgbClr val="008000"/>
              </a:buClr>
              <a:buFont typeface="Arial" panose="020B0604020202020204" pitchFamily="34" charset="0"/>
              <a:buChar char="•"/>
            </a:pPr>
            <a:endParaRPr lang="en-US" sz="2700" dirty="0">
              <a:solidFill>
                <a:srgbClr val="000000"/>
              </a:solidFill>
              <a:latin typeface="Lato"/>
            </a:endParaRPr>
          </a:p>
          <a:p>
            <a:pPr marL="342900" indent="-342900">
              <a:buClr>
                <a:srgbClr val="008000"/>
              </a:buClr>
              <a:buFont typeface="Arial" panose="020B0604020202020204" pitchFamily="34" charset="0"/>
              <a:buChar char="•"/>
            </a:pPr>
            <a:r>
              <a:rPr lang="en-US" sz="2700" dirty="0">
                <a:solidFill>
                  <a:srgbClr val="000000"/>
                </a:solidFill>
                <a:latin typeface="Lato"/>
              </a:rPr>
              <a:t>The hydro dominated systems have been severely affected by drought  </a:t>
            </a:r>
          </a:p>
          <a:p>
            <a:pPr marL="342900" indent="-342900">
              <a:buClr>
                <a:srgbClr val="008000"/>
              </a:buClr>
              <a:buFont typeface="Arial" panose="020B0604020202020204" pitchFamily="34" charset="0"/>
              <a:buChar char="•"/>
            </a:pPr>
            <a:endParaRPr lang="en-US" sz="2700" dirty="0">
              <a:solidFill>
                <a:srgbClr val="000000"/>
              </a:solidFill>
              <a:latin typeface="Lato"/>
            </a:endParaRPr>
          </a:p>
          <a:p>
            <a:pPr marL="342900" indent="-342900">
              <a:buClr>
                <a:srgbClr val="008000"/>
              </a:buClr>
              <a:buFont typeface="Arial" panose="020B0604020202020204" pitchFamily="34" charset="0"/>
              <a:buChar char="•"/>
            </a:pPr>
            <a:r>
              <a:rPr lang="en-US" sz="2700" dirty="0"/>
              <a:t>Under GTP II (2015-2020) the government has planned to increase the installed generation capacity by an additional 5,000 MW by 2022.</a:t>
            </a:r>
            <a:r>
              <a:rPr lang="en-US" sz="2700" dirty="0">
                <a:solidFill>
                  <a:srgbClr val="000000"/>
                </a:solidFill>
                <a:latin typeface="Lato"/>
              </a:rPr>
              <a:t>”</a:t>
            </a:r>
            <a:endParaRPr lang="en-US" sz="2700" dirty="0"/>
          </a:p>
        </p:txBody>
      </p:sp>
      <p:sp>
        <p:nvSpPr>
          <p:cNvPr id="3" name="Rectangle 2">
            <a:extLst>
              <a:ext uri="{FF2B5EF4-FFF2-40B4-BE49-F238E27FC236}">
                <a16:creationId xmlns:a16="http://schemas.microsoft.com/office/drawing/2014/main" id="{2EDF3829-AAF5-4353-9859-620396D27194}"/>
              </a:ext>
            </a:extLst>
          </p:cNvPr>
          <p:cNvSpPr/>
          <p:nvPr/>
        </p:nvSpPr>
        <p:spPr>
          <a:xfrm>
            <a:off x="3281631" y="6047862"/>
            <a:ext cx="3938771" cy="307777"/>
          </a:xfrm>
          <a:prstGeom prst="rect">
            <a:avLst/>
          </a:prstGeom>
        </p:spPr>
        <p:txBody>
          <a:bodyPr wrap="none">
            <a:spAutoFit/>
          </a:bodyPr>
          <a:lstStyle/>
          <a:p>
            <a:r>
              <a:rPr lang="en-US" sz="1400" dirty="0">
                <a:hlinkClick r:id="rId2"/>
              </a:rPr>
              <a:t>https://www.export.gov/article?id=Ethiopia-Energy</a:t>
            </a:r>
            <a:endParaRPr lang="en-US" sz="1400" dirty="0"/>
          </a:p>
        </p:txBody>
      </p:sp>
    </p:spTree>
    <p:extLst>
      <p:ext uri="{BB962C8B-B14F-4D97-AF65-F5344CB8AC3E}">
        <p14:creationId xmlns:p14="http://schemas.microsoft.com/office/powerpoint/2010/main" val="42747619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75F643-3E1A-42EF-8108-03F07B112255}"/>
              </a:ext>
            </a:extLst>
          </p:cNvPr>
          <p:cNvSpPr/>
          <p:nvPr/>
        </p:nvSpPr>
        <p:spPr>
          <a:xfrm>
            <a:off x="380010" y="1469065"/>
            <a:ext cx="11067802" cy="4524315"/>
          </a:xfrm>
          <a:prstGeom prst="rect">
            <a:avLst/>
          </a:prstGeom>
        </p:spPr>
        <p:txBody>
          <a:bodyPr wrap="square">
            <a:spAutoFit/>
          </a:bodyPr>
          <a:lstStyle/>
          <a:p>
            <a:r>
              <a:rPr lang="en-US" sz="2400" b="1" dirty="0">
                <a:solidFill>
                  <a:srgbClr val="1D1C1C"/>
                </a:solidFill>
                <a:latin typeface="tradegothiclt"/>
              </a:rPr>
              <a:t>Water woes</a:t>
            </a:r>
          </a:p>
          <a:p>
            <a:r>
              <a:rPr lang="en-US" sz="2400" dirty="0">
                <a:solidFill>
                  <a:srgbClr val="1D1C1C"/>
                </a:solidFill>
                <a:latin typeface="suisse works book"/>
              </a:rPr>
              <a:t>“…….Ethiopia’s minister for water and electricity </a:t>
            </a:r>
            <a:r>
              <a:rPr lang="en-US" sz="2400" b="1" dirty="0" err="1">
                <a:solidFill>
                  <a:srgbClr val="1D1C1C"/>
                </a:solidFill>
                <a:latin typeface="suisse works"/>
              </a:rPr>
              <a:t>Seleshi</a:t>
            </a:r>
            <a:r>
              <a:rPr lang="en-US" sz="2400" b="1" dirty="0">
                <a:solidFill>
                  <a:srgbClr val="1D1C1C"/>
                </a:solidFill>
                <a:latin typeface="suisse works"/>
              </a:rPr>
              <a:t> Bekele</a:t>
            </a:r>
            <a:r>
              <a:rPr lang="en-US" sz="2400" dirty="0">
                <a:solidFill>
                  <a:srgbClr val="1D1C1C"/>
                </a:solidFill>
                <a:latin typeface="suisse works book"/>
              </a:rPr>
              <a:t> said the government had been forced to ration electricity because of low water levels in a critical dam in the eastern part of the country.”</a:t>
            </a:r>
          </a:p>
          <a:p>
            <a:endParaRPr lang="en-US" sz="2400" dirty="0">
              <a:solidFill>
                <a:srgbClr val="1D1C1C"/>
              </a:solidFill>
              <a:latin typeface="suisse works book"/>
            </a:endParaRPr>
          </a:p>
          <a:p>
            <a:pPr>
              <a:buFont typeface="Arial" panose="020B0604020202020204" pitchFamily="34" charset="0"/>
              <a:buChar char="•"/>
            </a:pPr>
            <a:r>
              <a:rPr lang="en-US" sz="2400" dirty="0">
                <a:solidFill>
                  <a:srgbClr val="1D1C1C"/>
                </a:solidFill>
                <a:latin typeface="suisse works book"/>
              </a:rPr>
              <a:t>Gibe III’s water has fallen by more than 16m ….leading to a deficit of 476MW, …more than a third of the country’s current generation of 1,400MW.</a:t>
            </a:r>
          </a:p>
          <a:p>
            <a:pPr>
              <a:buFont typeface="Arial" panose="020B0604020202020204" pitchFamily="34" charset="0"/>
              <a:buChar char="•"/>
            </a:pPr>
            <a:endParaRPr lang="en-US" sz="2400" dirty="0">
              <a:solidFill>
                <a:srgbClr val="1D1C1C"/>
              </a:solidFill>
              <a:latin typeface="suisse works book"/>
            </a:endParaRPr>
          </a:p>
          <a:p>
            <a:pPr>
              <a:buFont typeface="Arial" panose="020B0604020202020204" pitchFamily="34" charset="0"/>
              <a:buChar char="•"/>
            </a:pPr>
            <a:r>
              <a:rPr lang="en-US" sz="2400" dirty="0" err="1">
                <a:solidFill>
                  <a:srgbClr val="1D1C1C"/>
                </a:solidFill>
                <a:latin typeface="suisse works book"/>
              </a:rPr>
              <a:t>Tekeze</a:t>
            </a:r>
            <a:r>
              <a:rPr lang="en-US" sz="2400" dirty="0">
                <a:solidFill>
                  <a:srgbClr val="1D1C1C"/>
                </a:solidFill>
                <a:latin typeface="suisse works book"/>
              </a:rPr>
              <a:t> hydropower dam back to full generating capacity after months of repairs to three of its four turbines.</a:t>
            </a:r>
          </a:p>
          <a:p>
            <a:pPr>
              <a:buFont typeface="Arial" panose="020B0604020202020204" pitchFamily="34" charset="0"/>
              <a:buChar char="•"/>
            </a:pPr>
            <a:endParaRPr lang="en-US" sz="2400" dirty="0">
              <a:solidFill>
                <a:srgbClr val="1D1C1C"/>
              </a:solidFill>
              <a:latin typeface="suisse works book"/>
            </a:endParaRPr>
          </a:p>
          <a:p>
            <a:pPr>
              <a:buFont typeface="Arial" panose="020B0604020202020204" pitchFamily="34" charset="0"/>
              <a:buChar char="•"/>
            </a:pPr>
            <a:r>
              <a:rPr lang="en-US" sz="2400" dirty="0">
                <a:solidFill>
                  <a:srgbClr val="1D1C1C"/>
                </a:solidFill>
                <a:latin typeface="suisse works book"/>
              </a:rPr>
              <a:t>Meanwhile, the </a:t>
            </a:r>
            <a:r>
              <a:rPr lang="en-US" sz="2400" dirty="0" err="1">
                <a:solidFill>
                  <a:srgbClr val="1D1C1C"/>
                </a:solidFill>
                <a:latin typeface="suisse works book"/>
              </a:rPr>
              <a:t>Ashegoda</a:t>
            </a:r>
            <a:r>
              <a:rPr lang="en-US" sz="2400" dirty="0">
                <a:solidFill>
                  <a:srgbClr val="1D1C1C"/>
                </a:solidFill>
                <a:latin typeface="suisse works book"/>
              </a:rPr>
              <a:t> wind project is only generating half its capacity”</a:t>
            </a:r>
            <a:endParaRPr lang="en-US" sz="2400" b="0" i="0" dirty="0">
              <a:solidFill>
                <a:srgbClr val="1D1C1C"/>
              </a:solidFill>
              <a:effectLst/>
              <a:latin typeface="suisse works book"/>
            </a:endParaRPr>
          </a:p>
        </p:txBody>
      </p:sp>
      <p:sp>
        <p:nvSpPr>
          <p:cNvPr id="3" name="Rectangle 2">
            <a:extLst>
              <a:ext uri="{FF2B5EF4-FFF2-40B4-BE49-F238E27FC236}">
                <a16:creationId xmlns:a16="http://schemas.microsoft.com/office/drawing/2014/main" id="{2C360F5E-FBD8-47CA-8E65-96366FFE9BDF}"/>
              </a:ext>
            </a:extLst>
          </p:cNvPr>
          <p:cNvSpPr/>
          <p:nvPr/>
        </p:nvSpPr>
        <p:spPr>
          <a:xfrm>
            <a:off x="380010" y="83794"/>
            <a:ext cx="11344894" cy="1077218"/>
          </a:xfrm>
          <a:prstGeom prst="rect">
            <a:avLst/>
          </a:prstGeom>
        </p:spPr>
        <p:txBody>
          <a:bodyPr wrap="square">
            <a:spAutoFit/>
          </a:bodyPr>
          <a:lstStyle/>
          <a:p>
            <a:r>
              <a:rPr lang="en-US" sz="3200" b="1" cap="all" dirty="0">
                <a:solidFill>
                  <a:srgbClr val="DC0F14"/>
                </a:solidFill>
                <a:latin typeface="tradegothiclt"/>
              </a:rPr>
              <a:t>POWER OUTAGE</a:t>
            </a:r>
          </a:p>
          <a:p>
            <a:r>
              <a:rPr lang="en-US" sz="3200" b="1" dirty="0">
                <a:solidFill>
                  <a:srgbClr val="1D1C1C"/>
                </a:solidFill>
                <a:latin typeface="ysobeldisplaypro"/>
              </a:rPr>
              <a:t>Growth prospects hurt as Ethiopia struggles to keep the lights on</a:t>
            </a:r>
            <a:endParaRPr lang="en-US" sz="3200" b="1" i="0" dirty="0">
              <a:solidFill>
                <a:srgbClr val="1D1C1C"/>
              </a:solidFill>
              <a:effectLst/>
              <a:latin typeface="ysobeldisplaypro"/>
            </a:endParaRPr>
          </a:p>
        </p:txBody>
      </p:sp>
      <p:sp>
        <p:nvSpPr>
          <p:cNvPr id="4" name="Rectangle 3">
            <a:extLst>
              <a:ext uri="{FF2B5EF4-FFF2-40B4-BE49-F238E27FC236}">
                <a16:creationId xmlns:a16="http://schemas.microsoft.com/office/drawing/2014/main" id="{7496CA38-63D6-45B3-B2A6-F76A42FFC5CD}"/>
              </a:ext>
            </a:extLst>
          </p:cNvPr>
          <p:cNvSpPr/>
          <p:nvPr/>
        </p:nvSpPr>
        <p:spPr>
          <a:xfrm>
            <a:off x="3309257" y="6039823"/>
            <a:ext cx="6986649" cy="261610"/>
          </a:xfrm>
          <a:prstGeom prst="rect">
            <a:avLst/>
          </a:prstGeom>
        </p:spPr>
        <p:txBody>
          <a:bodyPr wrap="square">
            <a:spAutoFit/>
          </a:bodyPr>
          <a:lstStyle/>
          <a:p>
            <a:r>
              <a:rPr lang="en-US" sz="1100" dirty="0">
                <a:hlinkClick r:id="rId2"/>
              </a:rPr>
              <a:t>https://www.theafricareport.com/13533/growth-prospects-hurt-as-ethiopia-struggles-to-keep-the-lights-on/</a:t>
            </a:r>
            <a:endParaRPr lang="en-US" sz="1100" dirty="0"/>
          </a:p>
        </p:txBody>
      </p:sp>
    </p:spTree>
    <p:extLst>
      <p:ext uri="{BB962C8B-B14F-4D97-AF65-F5344CB8AC3E}">
        <p14:creationId xmlns:p14="http://schemas.microsoft.com/office/powerpoint/2010/main" val="4969489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12F2D6-0B79-4663-BB9D-7D22A32F9383}"/>
              </a:ext>
            </a:extLst>
          </p:cNvPr>
          <p:cNvSpPr txBox="1"/>
          <p:nvPr/>
        </p:nvSpPr>
        <p:spPr>
          <a:xfrm>
            <a:off x="2475876" y="2451358"/>
            <a:ext cx="7540051" cy="2308324"/>
          </a:xfrm>
          <a:prstGeom prst="rect">
            <a:avLst/>
          </a:prstGeom>
          <a:solidFill>
            <a:schemeClr val="accent2">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7200" b="1" dirty="0"/>
              <a:t>Advanced manufacturing</a:t>
            </a:r>
          </a:p>
        </p:txBody>
      </p:sp>
      <p:sp>
        <p:nvSpPr>
          <p:cNvPr id="3" name="TextBox 2">
            <a:extLst>
              <a:ext uri="{FF2B5EF4-FFF2-40B4-BE49-F238E27FC236}">
                <a16:creationId xmlns:a16="http://schemas.microsoft.com/office/drawing/2014/main" id="{BFBF9DD5-67AF-4161-A840-748174FF8B68}"/>
              </a:ext>
            </a:extLst>
          </p:cNvPr>
          <p:cNvSpPr txBox="1"/>
          <p:nvPr/>
        </p:nvSpPr>
        <p:spPr>
          <a:xfrm>
            <a:off x="2053883" y="509666"/>
            <a:ext cx="7764674" cy="1107996"/>
          </a:xfrm>
          <a:prstGeom prst="rect">
            <a:avLst/>
          </a:prstGeom>
          <a:noFill/>
          <a:ln w="57150">
            <a:solidFill>
              <a:schemeClr val="accent2"/>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6600" b="1" dirty="0"/>
              <a:t>Conference Theme 6</a:t>
            </a:r>
          </a:p>
        </p:txBody>
      </p:sp>
    </p:spTree>
    <p:extLst>
      <p:ext uri="{BB962C8B-B14F-4D97-AF65-F5344CB8AC3E}">
        <p14:creationId xmlns:p14="http://schemas.microsoft.com/office/powerpoint/2010/main" val="3491588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21793B-B7A3-479A-B2AA-1F5FC369CEE5}"/>
              </a:ext>
            </a:extLst>
          </p:cNvPr>
          <p:cNvSpPr txBox="1"/>
          <p:nvPr/>
        </p:nvSpPr>
        <p:spPr>
          <a:xfrm rot="18129644">
            <a:off x="947" y="1494840"/>
            <a:ext cx="2152745" cy="830997"/>
          </a:xfrm>
          <a:prstGeom prst="rect">
            <a:avLst/>
          </a:prstGeom>
          <a:noFill/>
          <a:ln w="28575">
            <a:solidFill>
              <a:schemeClr val="accent1"/>
            </a:solidFill>
          </a:ln>
        </p:spPr>
        <p:txBody>
          <a:bodyPr wrap="square" rtlCol="0">
            <a:spAutoFit/>
          </a:bodyPr>
          <a:lstStyle/>
          <a:p>
            <a:pPr algn="ctr"/>
            <a:r>
              <a:rPr lang="en-US" sz="2400" b="1" dirty="0"/>
              <a:t>Advanced manufacturing</a:t>
            </a:r>
          </a:p>
        </p:txBody>
      </p:sp>
      <p:sp>
        <p:nvSpPr>
          <p:cNvPr id="3" name="Rectangle 2">
            <a:extLst>
              <a:ext uri="{FF2B5EF4-FFF2-40B4-BE49-F238E27FC236}">
                <a16:creationId xmlns:a16="http://schemas.microsoft.com/office/drawing/2014/main" id="{299830D2-72B4-4251-BB60-2A54B20E61B0}"/>
              </a:ext>
            </a:extLst>
          </p:cNvPr>
          <p:cNvSpPr/>
          <p:nvPr/>
        </p:nvSpPr>
        <p:spPr>
          <a:xfrm>
            <a:off x="2422567" y="415636"/>
            <a:ext cx="8930243" cy="5632311"/>
          </a:xfrm>
          <a:prstGeom prst="rect">
            <a:avLst/>
          </a:prstGeom>
        </p:spPr>
        <p:txBody>
          <a:bodyPr wrap="square">
            <a:spAutoFit/>
          </a:bodyPr>
          <a:lstStyle/>
          <a:p>
            <a:r>
              <a:rPr lang="en-US" sz="2400" dirty="0"/>
              <a:t>“Advanced Manufacturing Advanced manufacturing based on emerging technologies such as 3D printing has the potential to provide employment, generate foreign exchange, and build sustainable innovation ecosystem. Industrial Development Strategic Plan (IDSP) (2013-2025) document of Ethiopia offers a good starting point…. Questions to be addressed include: 1. What specific product lines (machine components, medical devices, automotive parts, agricultural machinery components, etc.) could offer compelling competitive edge for Ethiopia? 2. How do we integrate advanced manufacturing clusters with the current industry parks model? 3. What are the prospects for “green manufacturing” in Ethiopia? 4. How do we encourage the expansion of the so-called “gig economy” in advanced manufacturing? 5. How do we prepare Ethiopia for Industry 4.0 with advances in intelligent manufacturing, additive manufacturing, and related manufacturing technologies?”</a:t>
            </a:r>
          </a:p>
        </p:txBody>
      </p:sp>
    </p:spTree>
    <p:extLst>
      <p:ext uri="{BB962C8B-B14F-4D97-AF65-F5344CB8AC3E}">
        <p14:creationId xmlns:p14="http://schemas.microsoft.com/office/powerpoint/2010/main" val="10321306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1993D1-8BF5-4C06-AB26-25894EC91C53}"/>
              </a:ext>
            </a:extLst>
          </p:cNvPr>
          <p:cNvSpPr/>
          <p:nvPr/>
        </p:nvSpPr>
        <p:spPr>
          <a:xfrm>
            <a:off x="1826820" y="101378"/>
            <a:ext cx="8538359" cy="1077218"/>
          </a:xfrm>
          <a:prstGeom prst="rect">
            <a:avLst/>
          </a:prstGeom>
        </p:spPr>
        <p:txBody>
          <a:bodyPr wrap="square">
            <a:spAutoFit/>
          </a:bodyPr>
          <a:lstStyle/>
          <a:p>
            <a:pPr algn="ctr"/>
            <a:r>
              <a:rPr lang="en-US" sz="3200" dirty="0">
                <a:solidFill>
                  <a:srgbClr val="000000"/>
                </a:solidFill>
                <a:latin typeface="Georgia" panose="02040502050405020303" pitchFamily="18" charset="0"/>
              </a:rPr>
              <a:t>Ethiopia's Chinese-built industry park attracts world-class pharmaceutical firms</a:t>
            </a:r>
            <a:endParaRPr lang="en-US" sz="3200" b="0" i="0" dirty="0">
              <a:solidFill>
                <a:srgbClr val="000000"/>
              </a:solidFill>
              <a:effectLst/>
              <a:latin typeface="Georgia" panose="02040502050405020303" pitchFamily="18" charset="0"/>
            </a:endParaRPr>
          </a:p>
        </p:txBody>
      </p:sp>
      <p:sp>
        <p:nvSpPr>
          <p:cNvPr id="3" name="Rectangle 2">
            <a:extLst>
              <a:ext uri="{FF2B5EF4-FFF2-40B4-BE49-F238E27FC236}">
                <a16:creationId xmlns:a16="http://schemas.microsoft.com/office/drawing/2014/main" id="{FEAEA86E-85CF-4A05-B186-9DEE2EBEF6C9}"/>
              </a:ext>
            </a:extLst>
          </p:cNvPr>
          <p:cNvSpPr/>
          <p:nvPr/>
        </p:nvSpPr>
        <p:spPr>
          <a:xfrm>
            <a:off x="2762991" y="1178596"/>
            <a:ext cx="7271658" cy="369332"/>
          </a:xfrm>
          <a:prstGeom prst="rect">
            <a:avLst/>
          </a:prstGeom>
        </p:spPr>
        <p:txBody>
          <a:bodyPr wrap="square">
            <a:spAutoFit/>
          </a:bodyPr>
          <a:lstStyle/>
          <a:p>
            <a:r>
              <a:rPr lang="en-US" dirty="0">
                <a:hlinkClick r:id="rId2"/>
              </a:rPr>
              <a:t>http://www.xinhuanet.com/english/2019-05/27/c_138094691.htm</a:t>
            </a:r>
            <a:endParaRPr lang="en-US" dirty="0"/>
          </a:p>
        </p:txBody>
      </p:sp>
      <p:sp>
        <p:nvSpPr>
          <p:cNvPr id="4" name="Rectangle 3">
            <a:extLst>
              <a:ext uri="{FF2B5EF4-FFF2-40B4-BE49-F238E27FC236}">
                <a16:creationId xmlns:a16="http://schemas.microsoft.com/office/drawing/2014/main" id="{2420C018-501A-43EF-8718-AE6F93F656FD}"/>
              </a:ext>
            </a:extLst>
          </p:cNvPr>
          <p:cNvSpPr/>
          <p:nvPr/>
        </p:nvSpPr>
        <p:spPr>
          <a:xfrm>
            <a:off x="2006929" y="1945721"/>
            <a:ext cx="8027720" cy="1077218"/>
          </a:xfrm>
          <a:prstGeom prst="rect">
            <a:avLst/>
          </a:prstGeom>
        </p:spPr>
        <p:txBody>
          <a:bodyPr wrap="square">
            <a:spAutoFit/>
          </a:bodyPr>
          <a:lstStyle/>
          <a:p>
            <a:pPr algn="ctr"/>
            <a:r>
              <a:rPr lang="en-US" sz="3200" dirty="0">
                <a:solidFill>
                  <a:srgbClr val="000000"/>
                </a:solidFill>
                <a:latin typeface="Open Sans"/>
              </a:rPr>
              <a:t>Ethiopia announces four more industrial parks as debt fears grow</a:t>
            </a:r>
            <a:endParaRPr lang="en-US" sz="3200" i="0" dirty="0">
              <a:solidFill>
                <a:srgbClr val="000000"/>
              </a:solidFill>
              <a:effectLst/>
              <a:latin typeface="Open Sans"/>
            </a:endParaRPr>
          </a:p>
        </p:txBody>
      </p:sp>
      <p:sp>
        <p:nvSpPr>
          <p:cNvPr id="5" name="Rectangle 4">
            <a:extLst>
              <a:ext uri="{FF2B5EF4-FFF2-40B4-BE49-F238E27FC236}">
                <a16:creationId xmlns:a16="http://schemas.microsoft.com/office/drawing/2014/main" id="{0A20F0BF-8503-4A13-9B1F-C299B8EC37B6}"/>
              </a:ext>
            </a:extLst>
          </p:cNvPr>
          <p:cNvSpPr/>
          <p:nvPr/>
        </p:nvSpPr>
        <p:spPr>
          <a:xfrm>
            <a:off x="1626919" y="3017670"/>
            <a:ext cx="10185071" cy="369332"/>
          </a:xfrm>
          <a:prstGeom prst="rect">
            <a:avLst/>
          </a:prstGeom>
        </p:spPr>
        <p:txBody>
          <a:bodyPr wrap="square">
            <a:spAutoFit/>
          </a:bodyPr>
          <a:lstStyle/>
          <a:p>
            <a:r>
              <a:rPr lang="en-US" dirty="0">
                <a:hlinkClick r:id="rId3"/>
              </a:rPr>
              <a:t>http://www.globalconstructionreview.com/news/ethiopia-announces-four-more-industrial-parks-debt/</a:t>
            </a:r>
            <a:endParaRPr lang="en-US" dirty="0"/>
          </a:p>
        </p:txBody>
      </p:sp>
      <p:sp>
        <p:nvSpPr>
          <p:cNvPr id="6" name="Rectangle 5">
            <a:extLst>
              <a:ext uri="{FF2B5EF4-FFF2-40B4-BE49-F238E27FC236}">
                <a16:creationId xmlns:a16="http://schemas.microsoft.com/office/drawing/2014/main" id="{4EEEC6F0-F040-4967-9AAB-0E1A197F4D30}"/>
              </a:ext>
            </a:extLst>
          </p:cNvPr>
          <p:cNvSpPr/>
          <p:nvPr/>
        </p:nvSpPr>
        <p:spPr>
          <a:xfrm>
            <a:off x="2006929" y="3722216"/>
            <a:ext cx="8729441" cy="584775"/>
          </a:xfrm>
          <a:prstGeom prst="rect">
            <a:avLst/>
          </a:prstGeom>
        </p:spPr>
        <p:txBody>
          <a:bodyPr wrap="none">
            <a:spAutoFit/>
          </a:bodyPr>
          <a:lstStyle/>
          <a:p>
            <a:r>
              <a:rPr lang="en-US" sz="3200" dirty="0">
                <a:solidFill>
                  <a:srgbClr val="333333"/>
                </a:solidFill>
                <a:latin typeface="Andes"/>
              </a:rPr>
              <a:t>Ethiopia’s Industrial Parks are Making Jobs a Reality</a:t>
            </a:r>
            <a:endParaRPr lang="en-US" sz="3200" b="0" i="0" dirty="0">
              <a:solidFill>
                <a:srgbClr val="333333"/>
              </a:solidFill>
              <a:effectLst/>
              <a:latin typeface="Andes"/>
            </a:endParaRPr>
          </a:p>
        </p:txBody>
      </p:sp>
      <p:sp>
        <p:nvSpPr>
          <p:cNvPr id="7" name="Rectangle 6">
            <a:extLst>
              <a:ext uri="{FF2B5EF4-FFF2-40B4-BE49-F238E27FC236}">
                <a16:creationId xmlns:a16="http://schemas.microsoft.com/office/drawing/2014/main" id="{0A2934EA-C313-4029-8877-1C88C68A3DB9}"/>
              </a:ext>
            </a:extLst>
          </p:cNvPr>
          <p:cNvSpPr/>
          <p:nvPr/>
        </p:nvSpPr>
        <p:spPr>
          <a:xfrm>
            <a:off x="715938" y="4306991"/>
            <a:ext cx="10760122" cy="369332"/>
          </a:xfrm>
          <a:prstGeom prst="rect">
            <a:avLst/>
          </a:prstGeom>
        </p:spPr>
        <p:txBody>
          <a:bodyPr wrap="square">
            <a:spAutoFit/>
          </a:bodyPr>
          <a:lstStyle/>
          <a:p>
            <a:r>
              <a:rPr lang="en-US" dirty="0">
                <a:hlinkClick r:id="rId4"/>
              </a:rPr>
              <a:t>https://www.worldbank.org/en/news/feature/2019/11/18/ethiopias-industrial-parks-are-making-jobs-a-reality</a:t>
            </a:r>
            <a:endParaRPr lang="en-US" dirty="0"/>
          </a:p>
        </p:txBody>
      </p:sp>
      <p:sp>
        <p:nvSpPr>
          <p:cNvPr id="8" name="Rectangle 7">
            <a:extLst>
              <a:ext uri="{FF2B5EF4-FFF2-40B4-BE49-F238E27FC236}">
                <a16:creationId xmlns:a16="http://schemas.microsoft.com/office/drawing/2014/main" id="{CDDEAD43-D40B-4D74-91AC-F5D910A51776}"/>
              </a:ext>
            </a:extLst>
          </p:cNvPr>
          <p:cNvSpPr/>
          <p:nvPr/>
        </p:nvSpPr>
        <p:spPr>
          <a:xfrm>
            <a:off x="2090057" y="4856744"/>
            <a:ext cx="7754587" cy="1077218"/>
          </a:xfrm>
          <a:prstGeom prst="rect">
            <a:avLst/>
          </a:prstGeom>
        </p:spPr>
        <p:txBody>
          <a:bodyPr wrap="square">
            <a:spAutoFit/>
          </a:bodyPr>
          <a:lstStyle/>
          <a:p>
            <a:pPr algn="ctr"/>
            <a:r>
              <a:rPr lang="en-US" sz="3200" dirty="0">
                <a:latin typeface="Guardian Egyptian Web"/>
              </a:rPr>
              <a:t>Park life: workers struggle to make ends meet at Ethiopia's $250m industrial zone</a:t>
            </a:r>
            <a:endParaRPr lang="en-US" sz="3200" i="0" dirty="0">
              <a:effectLst/>
              <a:latin typeface="Guardian Egyptian Web"/>
            </a:endParaRPr>
          </a:p>
        </p:txBody>
      </p:sp>
      <p:sp>
        <p:nvSpPr>
          <p:cNvPr id="10" name="Rectangle 9">
            <a:extLst>
              <a:ext uri="{FF2B5EF4-FFF2-40B4-BE49-F238E27FC236}">
                <a16:creationId xmlns:a16="http://schemas.microsoft.com/office/drawing/2014/main" id="{58AF469C-218E-4AC4-A3CE-B3220AD57CC4}"/>
              </a:ext>
            </a:extLst>
          </p:cNvPr>
          <p:cNvSpPr/>
          <p:nvPr/>
        </p:nvSpPr>
        <p:spPr>
          <a:xfrm>
            <a:off x="1143988" y="5791217"/>
            <a:ext cx="10509663" cy="584775"/>
          </a:xfrm>
          <a:prstGeom prst="rect">
            <a:avLst/>
          </a:prstGeom>
        </p:spPr>
        <p:txBody>
          <a:bodyPr wrap="square">
            <a:spAutoFit/>
          </a:bodyPr>
          <a:lstStyle/>
          <a:p>
            <a:pPr algn="ctr"/>
            <a:r>
              <a:rPr lang="en-US" sz="1600" dirty="0">
                <a:hlinkClick r:id="rId5"/>
              </a:rPr>
              <a:t>https://www.theguardian.com/global-development/2017/dec/05/ethiopia-industrial-park-government-investment-boost-economy-low-wages</a:t>
            </a:r>
            <a:endParaRPr lang="en-US" sz="1600" dirty="0"/>
          </a:p>
        </p:txBody>
      </p:sp>
      <p:sp>
        <p:nvSpPr>
          <p:cNvPr id="11" name="TextBox 10">
            <a:extLst>
              <a:ext uri="{FF2B5EF4-FFF2-40B4-BE49-F238E27FC236}">
                <a16:creationId xmlns:a16="http://schemas.microsoft.com/office/drawing/2014/main" id="{CAC4D025-0811-442B-9B70-9EBF45DA4709}"/>
              </a:ext>
            </a:extLst>
          </p:cNvPr>
          <p:cNvSpPr txBox="1"/>
          <p:nvPr/>
        </p:nvSpPr>
        <p:spPr>
          <a:xfrm rot="19074979">
            <a:off x="230537" y="1298386"/>
            <a:ext cx="2152745" cy="830997"/>
          </a:xfrm>
          <a:prstGeom prst="rect">
            <a:avLst/>
          </a:prstGeom>
          <a:noFill/>
          <a:ln w="28575">
            <a:solidFill>
              <a:schemeClr val="accent1"/>
            </a:solidFill>
          </a:ln>
        </p:spPr>
        <p:txBody>
          <a:bodyPr wrap="square" rtlCol="0">
            <a:spAutoFit/>
          </a:bodyPr>
          <a:lstStyle/>
          <a:p>
            <a:pPr algn="ctr"/>
            <a:r>
              <a:rPr lang="en-US" sz="2400" b="1" dirty="0"/>
              <a:t>Basic manufacturing</a:t>
            </a:r>
          </a:p>
        </p:txBody>
      </p:sp>
    </p:spTree>
    <p:extLst>
      <p:ext uri="{BB962C8B-B14F-4D97-AF65-F5344CB8AC3E}">
        <p14:creationId xmlns:p14="http://schemas.microsoft.com/office/powerpoint/2010/main" val="30672973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1FB3B4-ECFC-414C-B8E6-2ED92F6E2DA3}"/>
              </a:ext>
            </a:extLst>
          </p:cNvPr>
          <p:cNvSpPr/>
          <p:nvPr/>
        </p:nvSpPr>
        <p:spPr>
          <a:xfrm>
            <a:off x="3994366" y="651395"/>
            <a:ext cx="4203267" cy="400110"/>
          </a:xfrm>
          <a:prstGeom prst="rect">
            <a:avLst/>
          </a:prstGeom>
          <a:ln>
            <a:solidFill>
              <a:schemeClr val="accent1"/>
            </a:solidFill>
          </a:ln>
        </p:spPr>
        <p:txBody>
          <a:bodyPr wrap="none">
            <a:spAutoFit/>
          </a:bodyPr>
          <a:lstStyle/>
          <a:p>
            <a:r>
              <a:rPr lang="en-US" sz="2000" dirty="0">
                <a:hlinkClick r:id="rId2"/>
              </a:rPr>
              <a:t>http://www.ipdc.gov.et/index.php/en/</a:t>
            </a:r>
            <a:endParaRPr lang="en-US" sz="2000" dirty="0"/>
          </a:p>
        </p:txBody>
      </p:sp>
      <p:sp>
        <p:nvSpPr>
          <p:cNvPr id="3" name="TextBox 2">
            <a:extLst>
              <a:ext uri="{FF2B5EF4-FFF2-40B4-BE49-F238E27FC236}">
                <a16:creationId xmlns:a16="http://schemas.microsoft.com/office/drawing/2014/main" id="{7149BE24-9696-43B1-B238-DBD3B0CD6964}"/>
              </a:ext>
            </a:extLst>
          </p:cNvPr>
          <p:cNvSpPr txBox="1"/>
          <p:nvPr/>
        </p:nvSpPr>
        <p:spPr>
          <a:xfrm>
            <a:off x="498763" y="0"/>
            <a:ext cx="11507189" cy="646331"/>
          </a:xfrm>
          <a:prstGeom prst="rect">
            <a:avLst/>
          </a:prstGeom>
          <a:noFill/>
        </p:spPr>
        <p:txBody>
          <a:bodyPr wrap="square" rtlCol="0">
            <a:spAutoFit/>
          </a:bodyPr>
          <a:lstStyle/>
          <a:p>
            <a:r>
              <a:rPr lang="en-US" sz="3600" b="1" dirty="0">
                <a:effectLst>
                  <a:outerShdw blurRad="38100" dist="38100" dir="2700000" algn="tl">
                    <a:srgbClr val="000000">
                      <a:alpha val="43137"/>
                    </a:srgbClr>
                  </a:outerShdw>
                </a:effectLst>
              </a:rPr>
              <a:t>Ethiopia’s Industrial Parks Development Corporation - IPDC</a:t>
            </a:r>
          </a:p>
        </p:txBody>
      </p:sp>
      <p:sp>
        <p:nvSpPr>
          <p:cNvPr id="4" name="Rectangle 3">
            <a:extLst>
              <a:ext uri="{FF2B5EF4-FFF2-40B4-BE49-F238E27FC236}">
                <a16:creationId xmlns:a16="http://schemas.microsoft.com/office/drawing/2014/main" id="{33F5893E-7AFE-453A-88AB-316419B4BB4F}"/>
              </a:ext>
            </a:extLst>
          </p:cNvPr>
          <p:cNvSpPr/>
          <p:nvPr/>
        </p:nvSpPr>
        <p:spPr>
          <a:xfrm>
            <a:off x="2351313" y="1492401"/>
            <a:ext cx="9575769" cy="1446550"/>
          </a:xfrm>
          <a:prstGeom prst="rect">
            <a:avLst/>
          </a:prstGeom>
        </p:spPr>
        <p:txBody>
          <a:bodyPr wrap="square">
            <a:spAutoFit/>
          </a:bodyPr>
          <a:lstStyle/>
          <a:p>
            <a:r>
              <a:rPr lang="en-US" sz="3200" b="1" dirty="0">
                <a:solidFill>
                  <a:schemeClr val="accent3">
                    <a:lumMod val="75000"/>
                  </a:schemeClr>
                </a:solidFill>
                <a:latin typeface="trebuchet ms" panose="020B0603020202020204" pitchFamily="34" charset="0"/>
              </a:rPr>
              <a:t>Vision, goal, strategies….</a:t>
            </a:r>
          </a:p>
          <a:p>
            <a:r>
              <a:rPr lang="en-US" sz="2800" dirty="0">
                <a:solidFill>
                  <a:srgbClr val="444444"/>
                </a:solidFill>
                <a:latin typeface="trebuchet ms" panose="020B0603020202020204" pitchFamily="34" charset="0"/>
              </a:rPr>
              <a:t>…..to support the country’s progress towards becoming a middle-income country by the year 2025</a:t>
            </a:r>
            <a:endParaRPr lang="en-US" sz="2800" dirty="0"/>
          </a:p>
        </p:txBody>
      </p:sp>
      <p:sp>
        <p:nvSpPr>
          <p:cNvPr id="5" name="Rectangle 4">
            <a:extLst>
              <a:ext uri="{FF2B5EF4-FFF2-40B4-BE49-F238E27FC236}">
                <a16:creationId xmlns:a16="http://schemas.microsoft.com/office/drawing/2014/main" id="{9D037E1E-B1FF-4668-AF08-75F3B14294E8}"/>
              </a:ext>
            </a:extLst>
          </p:cNvPr>
          <p:cNvSpPr/>
          <p:nvPr/>
        </p:nvSpPr>
        <p:spPr>
          <a:xfrm>
            <a:off x="811778" y="5365599"/>
            <a:ext cx="11115304" cy="830997"/>
          </a:xfrm>
          <a:prstGeom prst="rect">
            <a:avLst/>
          </a:prstGeom>
        </p:spPr>
        <p:txBody>
          <a:bodyPr wrap="square">
            <a:spAutoFit/>
          </a:bodyPr>
          <a:lstStyle/>
          <a:p>
            <a:r>
              <a:rPr lang="en-US" sz="2400" dirty="0">
                <a:solidFill>
                  <a:srgbClr val="444444"/>
                </a:solidFill>
                <a:latin typeface="trebuchet ms" panose="020B0603020202020204" pitchFamily="34" charset="0"/>
              </a:rPr>
              <a:t>IPC will develop additional parks in Mekelle, Jima, Dire </a:t>
            </a:r>
            <a:r>
              <a:rPr lang="en-US" sz="2400" dirty="0" err="1">
                <a:solidFill>
                  <a:srgbClr val="444444"/>
                </a:solidFill>
                <a:latin typeface="trebuchet ms" panose="020B0603020202020204" pitchFamily="34" charset="0"/>
              </a:rPr>
              <a:t>Dawa</a:t>
            </a:r>
            <a:r>
              <a:rPr lang="en-US" sz="2400" dirty="0">
                <a:solidFill>
                  <a:srgbClr val="444444"/>
                </a:solidFill>
                <a:latin typeface="trebuchet ms" panose="020B0603020202020204" pitchFamily="34" charset="0"/>
              </a:rPr>
              <a:t>, </a:t>
            </a:r>
            <a:r>
              <a:rPr lang="en-US" sz="2400" dirty="0" err="1">
                <a:solidFill>
                  <a:srgbClr val="444444"/>
                </a:solidFill>
                <a:latin typeface="trebuchet ms" panose="020B0603020202020204" pitchFamily="34" charset="0"/>
              </a:rPr>
              <a:t>Kombolcha</a:t>
            </a:r>
            <a:r>
              <a:rPr lang="en-US" sz="2400" dirty="0">
                <a:solidFill>
                  <a:srgbClr val="444444"/>
                </a:solidFill>
                <a:latin typeface="trebuchet ms" panose="020B0603020202020204" pitchFamily="34" charset="0"/>
              </a:rPr>
              <a:t>, and </a:t>
            </a:r>
            <a:r>
              <a:rPr lang="en-US" sz="2400" dirty="0" err="1">
                <a:solidFill>
                  <a:srgbClr val="444444"/>
                </a:solidFill>
                <a:latin typeface="trebuchet ms" panose="020B0603020202020204" pitchFamily="34" charset="0"/>
              </a:rPr>
              <a:t>Adama</a:t>
            </a:r>
            <a:r>
              <a:rPr lang="en-US" sz="2400" dirty="0">
                <a:solidFill>
                  <a:srgbClr val="444444"/>
                </a:solidFill>
                <a:latin typeface="trebuchet ms" panose="020B0603020202020204" pitchFamily="34" charset="0"/>
              </a:rPr>
              <a:t> with sizes ranging from 500 to 2000 hectare</a:t>
            </a:r>
            <a:endParaRPr lang="en-US" sz="2400" dirty="0"/>
          </a:p>
        </p:txBody>
      </p:sp>
      <p:sp>
        <p:nvSpPr>
          <p:cNvPr id="6" name="TextBox 5">
            <a:extLst>
              <a:ext uri="{FF2B5EF4-FFF2-40B4-BE49-F238E27FC236}">
                <a16:creationId xmlns:a16="http://schemas.microsoft.com/office/drawing/2014/main" id="{8F1E2317-D3E7-4354-A0C3-22BD86D740AB}"/>
              </a:ext>
            </a:extLst>
          </p:cNvPr>
          <p:cNvSpPr txBox="1"/>
          <p:nvPr/>
        </p:nvSpPr>
        <p:spPr>
          <a:xfrm>
            <a:off x="2351313" y="3244334"/>
            <a:ext cx="3744686" cy="1815882"/>
          </a:xfrm>
          <a:prstGeom prst="rect">
            <a:avLst/>
          </a:prstGeom>
          <a:noFill/>
        </p:spPr>
        <p:txBody>
          <a:bodyPr wrap="square" rtlCol="0">
            <a:spAutoFit/>
          </a:bodyPr>
          <a:lstStyle/>
          <a:p>
            <a:r>
              <a:rPr lang="en-US" sz="2800" dirty="0"/>
              <a:t>Bole </a:t>
            </a:r>
            <a:r>
              <a:rPr lang="en-US" sz="2800" dirty="0" err="1"/>
              <a:t>Lemi</a:t>
            </a:r>
            <a:endParaRPr lang="en-US" sz="2800" dirty="0"/>
          </a:p>
          <a:p>
            <a:r>
              <a:rPr lang="en-US" sz="2800" dirty="0"/>
              <a:t>Addis Industrial Park</a:t>
            </a:r>
          </a:p>
          <a:p>
            <a:r>
              <a:rPr lang="en-US" sz="2800" dirty="0" err="1"/>
              <a:t>Kilinto</a:t>
            </a:r>
            <a:endParaRPr lang="en-US" sz="2800" dirty="0"/>
          </a:p>
          <a:p>
            <a:r>
              <a:rPr lang="en-US" sz="2800" dirty="0" err="1"/>
              <a:t>Hawasa</a:t>
            </a:r>
            <a:endParaRPr lang="en-US" sz="2800" dirty="0"/>
          </a:p>
        </p:txBody>
      </p:sp>
      <p:sp>
        <p:nvSpPr>
          <p:cNvPr id="7" name="TextBox 6">
            <a:extLst>
              <a:ext uri="{FF2B5EF4-FFF2-40B4-BE49-F238E27FC236}">
                <a16:creationId xmlns:a16="http://schemas.microsoft.com/office/drawing/2014/main" id="{08E5A971-569B-43F7-B5DF-A0EC3A13262D}"/>
              </a:ext>
            </a:extLst>
          </p:cNvPr>
          <p:cNvSpPr txBox="1"/>
          <p:nvPr/>
        </p:nvSpPr>
        <p:spPr>
          <a:xfrm rot="19074979">
            <a:off x="230537" y="1298386"/>
            <a:ext cx="2152745" cy="830997"/>
          </a:xfrm>
          <a:prstGeom prst="rect">
            <a:avLst/>
          </a:prstGeom>
          <a:noFill/>
          <a:ln w="28575">
            <a:solidFill>
              <a:schemeClr val="accent1"/>
            </a:solidFill>
          </a:ln>
        </p:spPr>
        <p:txBody>
          <a:bodyPr wrap="square" rtlCol="0">
            <a:spAutoFit/>
          </a:bodyPr>
          <a:lstStyle/>
          <a:p>
            <a:pPr algn="ctr"/>
            <a:r>
              <a:rPr lang="en-US" sz="2400" b="1" dirty="0"/>
              <a:t>Basic manufacturing</a:t>
            </a:r>
          </a:p>
        </p:txBody>
      </p:sp>
    </p:spTree>
    <p:extLst>
      <p:ext uri="{BB962C8B-B14F-4D97-AF65-F5344CB8AC3E}">
        <p14:creationId xmlns:p14="http://schemas.microsoft.com/office/powerpoint/2010/main" val="36924148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490927-8697-4D57-A412-37EC008AC25F}"/>
              </a:ext>
            </a:extLst>
          </p:cNvPr>
          <p:cNvSpPr/>
          <p:nvPr/>
        </p:nvSpPr>
        <p:spPr>
          <a:xfrm>
            <a:off x="1935678" y="93645"/>
            <a:ext cx="9658596" cy="5816977"/>
          </a:xfrm>
          <a:prstGeom prst="rect">
            <a:avLst/>
          </a:prstGeom>
        </p:spPr>
        <p:txBody>
          <a:bodyPr wrap="square">
            <a:spAutoFit/>
          </a:bodyPr>
          <a:lstStyle/>
          <a:p>
            <a:r>
              <a:rPr lang="en-US" sz="3100" dirty="0" err="1">
                <a:solidFill>
                  <a:srgbClr val="121212"/>
                </a:solidFill>
                <a:latin typeface="Guardian Text Egyptian Web"/>
              </a:rPr>
              <a:t>Tsegaye</a:t>
            </a:r>
            <a:r>
              <a:rPr lang="en-US" sz="3100" dirty="0">
                <a:solidFill>
                  <a:srgbClr val="121212"/>
                </a:solidFill>
                <a:latin typeface="Guardian Text Egyptian Web"/>
              </a:rPr>
              <a:t> </a:t>
            </a:r>
            <a:r>
              <a:rPr lang="en-US" sz="3100" dirty="0" err="1">
                <a:solidFill>
                  <a:srgbClr val="121212"/>
                </a:solidFill>
                <a:latin typeface="Guardian Text Egyptian Web"/>
              </a:rPr>
              <a:t>Teferra</a:t>
            </a:r>
            <a:r>
              <a:rPr lang="en-US" sz="3100" dirty="0">
                <a:solidFill>
                  <a:srgbClr val="121212"/>
                </a:solidFill>
                <a:latin typeface="Guardian Text Egyptian Web"/>
              </a:rPr>
              <a:t>, a cloth-cutter for Sri Lanka’s </a:t>
            </a:r>
            <a:r>
              <a:rPr lang="en-US" sz="3100" dirty="0" err="1">
                <a:solidFill>
                  <a:srgbClr val="121212"/>
                </a:solidFill>
                <a:latin typeface="Guardian Text Egyptian Web"/>
              </a:rPr>
              <a:t>Hirdaramani</a:t>
            </a:r>
            <a:r>
              <a:rPr lang="en-US" sz="3100" dirty="0">
                <a:solidFill>
                  <a:srgbClr val="121212"/>
                </a:solidFill>
                <a:latin typeface="Guardian Text Egyptian Web"/>
              </a:rPr>
              <a:t> garment company, receives a monthly salary of 650 birr (£17) for working eight hours a day, six days a week. </a:t>
            </a:r>
          </a:p>
          <a:p>
            <a:endParaRPr lang="en-US" sz="3100" dirty="0">
              <a:solidFill>
                <a:srgbClr val="121212"/>
              </a:solidFill>
              <a:latin typeface="Guardian Text Egyptian Web"/>
            </a:endParaRPr>
          </a:p>
          <a:p>
            <a:r>
              <a:rPr lang="en-US" sz="3100" dirty="0">
                <a:solidFill>
                  <a:srgbClr val="121212"/>
                </a:solidFill>
                <a:latin typeface="Guardian Text Egyptian Web"/>
              </a:rPr>
              <a:t>His rent is 600 birr, so he shares a room with a friend. He’s looking for better-paid work. “People come from the countryside for jobs, and then they start begging their families for money,” </a:t>
            </a:r>
            <a:r>
              <a:rPr lang="en-US" sz="3100" dirty="0" err="1">
                <a:solidFill>
                  <a:srgbClr val="121212"/>
                </a:solidFill>
                <a:latin typeface="Guardian Text Egyptian Web"/>
              </a:rPr>
              <a:t>Tsegaye</a:t>
            </a:r>
            <a:r>
              <a:rPr lang="en-US" sz="3100" dirty="0">
                <a:solidFill>
                  <a:srgbClr val="121212"/>
                </a:solidFill>
                <a:latin typeface="Guardian Text Egyptian Web"/>
              </a:rPr>
              <a:t> says. </a:t>
            </a:r>
          </a:p>
          <a:p>
            <a:endParaRPr lang="en-US" sz="3100" dirty="0">
              <a:solidFill>
                <a:srgbClr val="121212"/>
              </a:solidFill>
              <a:latin typeface="Guardian Text Egyptian Web"/>
            </a:endParaRPr>
          </a:p>
          <a:p>
            <a:r>
              <a:rPr lang="en-US" sz="3100" dirty="0">
                <a:solidFill>
                  <a:srgbClr val="121212"/>
                </a:solidFill>
                <a:latin typeface="Guardian Text Egyptian Web"/>
              </a:rPr>
              <a:t>Another worker sharing a 600-birr room is </a:t>
            </a:r>
            <a:r>
              <a:rPr lang="en-US" sz="3100" dirty="0" err="1">
                <a:solidFill>
                  <a:srgbClr val="121212"/>
                </a:solidFill>
                <a:latin typeface="Guardian Text Egyptian Web"/>
              </a:rPr>
              <a:t>Mihret</a:t>
            </a:r>
            <a:r>
              <a:rPr lang="en-US" sz="3100" dirty="0">
                <a:solidFill>
                  <a:srgbClr val="121212"/>
                </a:solidFill>
                <a:latin typeface="Guardian Text Egyptian Web"/>
              </a:rPr>
              <a:t> </a:t>
            </a:r>
            <a:r>
              <a:rPr lang="en-US" sz="3100" dirty="0" err="1">
                <a:solidFill>
                  <a:srgbClr val="121212"/>
                </a:solidFill>
                <a:latin typeface="Guardian Text Egyptian Web"/>
              </a:rPr>
              <a:t>Gobeso</a:t>
            </a:r>
            <a:r>
              <a:rPr lang="en-US" sz="3100" dirty="0">
                <a:solidFill>
                  <a:srgbClr val="121212"/>
                </a:solidFill>
                <a:latin typeface="Guardian Text Egyptian Web"/>
              </a:rPr>
              <a:t>, 18…..who works nine hours a day, six days a week for 850 birr a month. “The salary is not good,” </a:t>
            </a:r>
            <a:r>
              <a:rPr lang="en-US" sz="3100" dirty="0" err="1">
                <a:solidFill>
                  <a:srgbClr val="121212"/>
                </a:solidFill>
                <a:latin typeface="Guardian Text Egyptian Web"/>
              </a:rPr>
              <a:t>Mihret</a:t>
            </a:r>
            <a:r>
              <a:rPr lang="en-US" sz="3100" dirty="0">
                <a:solidFill>
                  <a:srgbClr val="121212"/>
                </a:solidFill>
                <a:latin typeface="Guardian Text Egyptian Web"/>
              </a:rPr>
              <a:t> says.</a:t>
            </a:r>
            <a:endParaRPr lang="en-US" sz="3100" dirty="0"/>
          </a:p>
        </p:txBody>
      </p:sp>
      <p:sp>
        <p:nvSpPr>
          <p:cNvPr id="4" name="TextBox 3">
            <a:extLst>
              <a:ext uri="{FF2B5EF4-FFF2-40B4-BE49-F238E27FC236}">
                <a16:creationId xmlns:a16="http://schemas.microsoft.com/office/drawing/2014/main" id="{19223529-BF81-4458-ACAC-D13309EDBA6F}"/>
              </a:ext>
            </a:extLst>
          </p:cNvPr>
          <p:cNvSpPr txBox="1"/>
          <p:nvPr/>
        </p:nvSpPr>
        <p:spPr>
          <a:xfrm rot="18129644">
            <a:off x="947" y="1494840"/>
            <a:ext cx="2152745" cy="830997"/>
          </a:xfrm>
          <a:prstGeom prst="rect">
            <a:avLst/>
          </a:prstGeom>
          <a:noFill/>
          <a:ln w="28575">
            <a:solidFill>
              <a:schemeClr val="accent1"/>
            </a:solidFill>
          </a:ln>
        </p:spPr>
        <p:txBody>
          <a:bodyPr wrap="square" rtlCol="0">
            <a:spAutoFit/>
          </a:bodyPr>
          <a:lstStyle/>
          <a:p>
            <a:pPr algn="ctr"/>
            <a:r>
              <a:rPr lang="en-US" sz="2400" b="1" dirty="0"/>
              <a:t>Basic manufacturing</a:t>
            </a:r>
          </a:p>
        </p:txBody>
      </p:sp>
    </p:spTree>
    <p:extLst>
      <p:ext uri="{BB962C8B-B14F-4D97-AF65-F5344CB8AC3E}">
        <p14:creationId xmlns:p14="http://schemas.microsoft.com/office/powerpoint/2010/main" val="869553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799C10-EAA5-4BC1-8F35-92CF95125B9B}"/>
              </a:ext>
            </a:extLst>
          </p:cNvPr>
          <p:cNvSpPr txBox="1"/>
          <p:nvPr/>
        </p:nvSpPr>
        <p:spPr>
          <a:xfrm>
            <a:off x="1155031" y="14436"/>
            <a:ext cx="10384034" cy="769441"/>
          </a:xfrm>
          <a:prstGeom prst="rect">
            <a:avLst/>
          </a:prstGeom>
          <a:noFill/>
        </p:spPr>
        <p:txBody>
          <a:bodyPr wrap="square" rtlCol="0">
            <a:spAutoFit/>
          </a:bodyPr>
          <a:lstStyle/>
          <a:p>
            <a:pPr algn="ctr"/>
            <a:r>
              <a:rPr lang="en-US" sz="4400" b="1" dirty="0"/>
              <a:t>Ethiopia’s Population Today and this Year</a:t>
            </a:r>
          </a:p>
        </p:txBody>
      </p:sp>
      <p:graphicFrame>
        <p:nvGraphicFramePr>
          <p:cNvPr id="5" name="Table 4">
            <a:extLst>
              <a:ext uri="{FF2B5EF4-FFF2-40B4-BE49-F238E27FC236}">
                <a16:creationId xmlns:a16="http://schemas.microsoft.com/office/drawing/2014/main" id="{2CBABD58-247F-4997-A87D-06FEAEAE0476}"/>
              </a:ext>
            </a:extLst>
          </p:cNvPr>
          <p:cNvGraphicFramePr>
            <a:graphicFrameLocks noGrp="1"/>
          </p:cNvGraphicFramePr>
          <p:nvPr>
            <p:extLst>
              <p:ext uri="{D42A27DB-BD31-4B8C-83A1-F6EECF244321}">
                <p14:modId xmlns:p14="http://schemas.microsoft.com/office/powerpoint/2010/main" val="3001676681"/>
              </p:ext>
            </p:extLst>
          </p:nvPr>
        </p:nvGraphicFramePr>
        <p:xfrm>
          <a:off x="2406317" y="1207974"/>
          <a:ext cx="8017843" cy="4442052"/>
        </p:xfrm>
        <a:graphic>
          <a:graphicData uri="http://schemas.openxmlformats.org/drawingml/2006/table">
            <a:tbl>
              <a:tblPr>
                <a:tableStyleId>{5C22544A-7EE6-4342-B048-85BDC9FD1C3A}</a:tableStyleId>
              </a:tblPr>
              <a:tblGrid>
                <a:gridCol w="5390146">
                  <a:extLst>
                    <a:ext uri="{9D8B030D-6E8A-4147-A177-3AD203B41FA5}">
                      <a16:colId xmlns:a16="http://schemas.microsoft.com/office/drawing/2014/main" val="2926731448"/>
                    </a:ext>
                  </a:extLst>
                </a:gridCol>
                <a:gridCol w="2627697">
                  <a:extLst>
                    <a:ext uri="{9D8B030D-6E8A-4147-A177-3AD203B41FA5}">
                      <a16:colId xmlns:a16="http://schemas.microsoft.com/office/drawing/2014/main" val="3180824833"/>
                    </a:ext>
                  </a:extLst>
                </a:gridCol>
              </a:tblGrid>
              <a:tr h="739541">
                <a:tc>
                  <a:txBody>
                    <a:bodyPr/>
                    <a:lstStyle/>
                    <a:p>
                      <a:pPr algn="l" fontAlgn="b"/>
                      <a:r>
                        <a:rPr lang="en-US" sz="3200" b="1" u="none" strike="noStrike" dirty="0">
                          <a:effectLst/>
                        </a:rPr>
                        <a:t>Births this year</a:t>
                      </a:r>
                      <a:endParaRPr lang="en-US" sz="3200" b="1" i="0" u="none" strike="noStrike" dirty="0">
                        <a:solidFill>
                          <a:srgbClr val="000000"/>
                        </a:solidFill>
                        <a:effectLst/>
                        <a:latin typeface="Calibri" panose="020F0502020204030204" pitchFamily="34" charset="0"/>
                      </a:endParaRPr>
                    </a:p>
                  </a:txBody>
                  <a:tcPr marL="8822" marR="8822" marT="8822" marB="0" anchor="b">
                    <a:lnR w="12700" cap="flat" cmpd="sng" algn="ctr">
                      <a:solidFill>
                        <a:schemeClr val="accent3">
                          <a:lumMod val="75000"/>
                        </a:schemeClr>
                      </a:solidFill>
                      <a:prstDash val="solid"/>
                      <a:round/>
                      <a:headEnd type="none" w="med" len="med"/>
                      <a:tailEnd type="none" w="med" len="med"/>
                    </a:lnR>
                    <a:lnB w="12700" cap="flat" cmpd="sng" algn="ctr">
                      <a:solidFill>
                        <a:schemeClr val="accent3">
                          <a:lumMod val="75000"/>
                        </a:schemeClr>
                      </a:solidFill>
                      <a:prstDash val="solid"/>
                      <a:round/>
                      <a:headEnd type="none" w="med" len="med"/>
                      <a:tailEnd type="none" w="med" len="med"/>
                    </a:lnB>
                  </a:tcPr>
                </a:tc>
                <a:tc>
                  <a:txBody>
                    <a:bodyPr/>
                    <a:lstStyle/>
                    <a:p>
                      <a:pPr algn="r" rtl="0" fontAlgn="ctr"/>
                      <a:r>
                        <a:rPr lang="en-US" sz="4800" b="1" u="none" strike="noStrike" dirty="0">
                          <a:solidFill>
                            <a:schemeClr val="accent3">
                              <a:lumMod val="75000"/>
                            </a:schemeClr>
                          </a:solidFill>
                          <a:effectLst/>
                        </a:rPr>
                        <a:t>3,030,276</a:t>
                      </a:r>
                      <a:endParaRPr lang="en-US" sz="4800" b="1" i="0" u="none" strike="noStrike" dirty="0">
                        <a:solidFill>
                          <a:schemeClr val="accent3">
                            <a:lumMod val="75000"/>
                          </a:schemeClr>
                        </a:solidFill>
                        <a:effectLst/>
                        <a:latin typeface="Calibri" panose="020F0502020204030204" pitchFamily="34" charset="0"/>
                      </a:endParaRPr>
                    </a:p>
                  </a:txBody>
                  <a:tcPr marL="8822" marR="79396" marT="8822" marB="0" anchor="ctr">
                    <a:lnL w="12700" cap="flat" cmpd="sng" algn="ctr">
                      <a:solidFill>
                        <a:schemeClr val="accent3">
                          <a:lumMod val="75000"/>
                        </a:schemeClr>
                      </a:solidFill>
                      <a:prstDash val="solid"/>
                      <a:round/>
                      <a:headEnd type="none" w="med" len="med"/>
                      <a:tailEnd type="none" w="med" len="med"/>
                    </a:lnL>
                    <a:lnB w="12700" cap="flat" cmpd="sng" algn="ctr">
                      <a:solidFill>
                        <a:schemeClr val="accent3">
                          <a:lumMod val="75000"/>
                        </a:schemeClr>
                      </a:solidFill>
                      <a:prstDash val="solid"/>
                      <a:round/>
                      <a:headEnd type="none" w="med" len="med"/>
                      <a:tailEnd type="none" w="med" len="med"/>
                    </a:lnB>
                  </a:tcPr>
                </a:tc>
                <a:extLst>
                  <a:ext uri="{0D108BD9-81ED-4DB2-BD59-A6C34878D82A}">
                    <a16:rowId xmlns:a16="http://schemas.microsoft.com/office/drawing/2014/main" val="1015089467"/>
                  </a:ext>
                </a:extLst>
              </a:tr>
              <a:tr h="739541">
                <a:tc>
                  <a:txBody>
                    <a:bodyPr/>
                    <a:lstStyle/>
                    <a:p>
                      <a:pPr algn="l" fontAlgn="b"/>
                      <a:r>
                        <a:rPr lang="en-US" sz="3200" b="1" u="none" strike="noStrike" dirty="0">
                          <a:effectLst/>
                        </a:rPr>
                        <a:t>Births today</a:t>
                      </a:r>
                      <a:endParaRPr lang="en-US" sz="3200" b="1" i="0" u="none" strike="noStrike" dirty="0">
                        <a:solidFill>
                          <a:srgbClr val="000000"/>
                        </a:solidFill>
                        <a:effectLst/>
                        <a:latin typeface="Calibri" panose="020F0502020204030204" pitchFamily="34" charset="0"/>
                      </a:endParaRPr>
                    </a:p>
                  </a:txBody>
                  <a:tcPr marL="8822" marR="8822" marT="8822" marB="0" anchor="b">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tcPr>
                </a:tc>
                <a:tc>
                  <a:txBody>
                    <a:bodyPr/>
                    <a:lstStyle/>
                    <a:p>
                      <a:pPr algn="r" rtl="0" fontAlgn="ctr"/>
                      <a:r>
                        <a:rPr lang="en-US" sz="4800" b="1" u="none" strike="noStrike" dirty="0">
                          <a:solidFill>
                            <a:schemeClr val="accent3">
                              <a:lumMod val="75000"/>
                            </a:schemeClr>
                          </a:solidFill>
                          <a:effectLst/>
                        </a:rPr>
                        <a:t>7,305</a:t>
                      </a:r>
                      <a:endParaRPr lang="en-US" sz="4800" b="1" i="0" u="none" strike="noStrike" dirty="0">
                        <a:solidFill>
                          <a:schemeClr val="accent3">
                            <a:lumMod val="75000"/>
                          </a:schemeClr>
                        </a:solidFill>
                        <a:effectLst/>
                        <a:latin typeface="Calibri" panose="020F0502020204030204" pitchFamily="34" charset="0"/>
                      </a:endParaRPr>
                    </a:p>
                  </a:txBody>
                  <a:tcPr marL="8822" marR="79396" marT="8822" marB="0" anchor="ctr">
                    <a:lnL w="12700" cap="flat" cmpd="sng" algn="ctr">
                      <a:solidFill>
                        <a:schemeClr val="accent3">
                          <a:lumMod val="75000"/>
                        </a:schemeClr>
                      </a:solidFill>
                      <a:prstDash val="solid"/>
                      <a:round/>
                      <a:headEnd type="none" w="med" len="med"/>
                      <a:tailEnd type="none" w="med" len="med"/>
                    </a:lnL>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tcPr>
                </a:tc>
                <a:extLst>
                  <a:ext uri="{0D108BD9-81ED-4DB2-BD59-A6C34878D82A}">
                    <a16:rowId xmlns:a16="http://schemas.microsoft.com/office/drawing/2014/main" val="2933561110"/>
                  </a:ext>
                </a:extLst>
              </a:tr>
              <a:tr h="739541">
                <a:tc>
                  <a:txBody>
                    <a:bodyPr/>
                    <a:lstStyle/>
                    <a:p>
                      <a:pPr algn="l" fontAlgn="b"/>
                      <a:r>
                        <a:rPr lang="en-US" sz="3200" b="1" u="none" strike="noStrike" dirty="0">
                          <a:effectLst/>
                        </a:rPr>
                        <a:t>Deaths this year</a:t>
                      </a:r>
                      <a:endParaRPr lang="en-US" sz="3200" b="1" i="0" u="none" strike="noStrike" dirty="0">
                        <a:solidFill>
                          <a:srgbClr val="000000"/>
                        </a:solidFill>
                        <a:effectLst/>
                        <a:latin typeface="Calibri" panose="020F0502020204030204" pitchFamily="34" charset="0"/>
                      </a:endParaRPr>
                    </a:p>
                  </a:txBody>
                  <a:tcPr marL="8822" marR="8822" marT="8822" marB="0" anchor="b">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tcPr>
                </a:tc>
                <a:tc>
                  <a:txBody>
                    <a:bodyPr/>
                    <a:lstStyle/>
                    <a:p>
                      <a:pPr algn="r" rtl="0" fontAlgn="ctr"/>
                      <a:r>
                        <a:rPr lang="en-US" sz="4800" b="1" u="none" strike="noStrike" dirty="0">
                          <a:solidFill>
                            <a:schemeClr val="accent3">
                              <a:lumMod val="75000"/>
                            </a:schemeClr>
                          </a:solidFill>
                          <a:effectLst/>
                        </a:rPr>
                        <a:t>711,987</a:t>
                      </a:r>
                      <a:endParaRPr lang="en-US" sz="4800" b="1" i="0" u="none" strike="noStrike" dirty="0">
                        <a:solidFill>
                          <a:schemeClr val="accent3">
                            <a:lumMod val="75000"/>
                          </a:schemeClr>
                        </a:solidFill>
                        <a:effectLst/>
                        <a:latin typeface="Calibri" panose="020F0502020204030204" pitchFamily="34" charset="0"/>
                      </a:endParaRPr>
                    </a:p>
                  </a:txBody>
                  <a:tcPr marL="8822" marR="79396" marT="8822" marB="0" anchor="ctr">
                    <a:lnL w="12700" cap="flat" cmpd="sng" algn="ctr">
                      <a:solidFill>
                        <a:schemeClr val="accent3">
                          <a:lumMod val="75000"/>
                        </a:schemeClr>
                      </a:solidFill>
                      <a:prstDash val="solid"/>
                      <a:round/>
                      <a:headEnd type="none" w="med" len="med"/>
                      <a:tailEnd type="none" w="med" len="med"/>
                    </a:lnL>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tcPr>
                </a:tc>
                <a:extLst>
                  <a:ext uri="{0D108BD9-81ED-4DB2-BD59-A6C34878D82A}">
                    <a16:rowId xmlns:a16="http://schemas.microsoft.com/office/drawing/2014/main" val="292009803"/>
                  </a:ext>
                </a:extLst>
              </a:tr>
              <a:tr h="739541">
                <a:tc>
                  <a:txBody>
                    <a:bodyPr/>
                    <a:lstStyle/>
                    <a:p>
                      <a:pPr algn="l" fontAlgn="b"/>
                      <a:r>
                        <a:rPr lang="en-US" sz="3200" b="1" u="none" strike="noStrike" dirty="0">
                          <a:effectLst/>
                        </a:rPr>
                        <a:t>Deaths today</a:t>
                      </a:r>
                      <a:endParaRPr lang="en-US" sz="3200" b="1" i="0" u="none" strike="noStrike" dirty="0">
                        <a:solidFill>
                          <a:srgbClr val="000000"/>
                        </a:solidFill>
                        <a:effectLst/>
                        <a:latin typeface="Calibri" panose="020F0502020204030204" pitchFamily="34" charset="0"/>
                      </a:endParaRPr>
                    </a:p>
                  </a:txBody>
                  <a:tcPr marL="8822" marR="8822" marT="8822" marB="0" anchor="b">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tcPr>
                </a:tc>
                <a:tc>
                  <a:txBody>
                    <a:bodyPr/>
                    <a:lstStyle/>
                    <a:p>
                      <a:pPr algn="r" rtl="0" fontAlgn="ctr"/>
                      <a:r>
                        <a:rPr lang="en-US" sz="4800" b="1" u="none" strike="noStrike" dirty="0">
                          <a:solidFill>
                            <a:schemeClr val="accent3">
                              <a:lumMod val="75000"/>
                            </a:schemeClr>
                          </a:solidFill>
                          <a:effectLst/>
                        </a:rPr>
                        <a:t>1,716</a:t>
                      </a:r>
                      <a:endParaRPr lang="en-US" sz="4800" b="1" i="0" u="none" strike="noStrike" dirty="0">
                        <a:solidFill>
                          <a:schemeClr val="accent3">
                            <a:lumMod val="75000"/>
                          </a:schemeClr>
                        </a:solidFill>
                        <a:effectLst/>
                        <a:latin typeface="Calibri" panose="020F0502020204030204" pitchFamily="34" charset="0"/>
                      </a:endParaRPr>
                    </a:p>
                  </a:txBody>
                  <a:tcPr marL="8822" marR="79396" marT="8822" marB="0" anchor="ctr">
                    <a:lnL w="12700" cap="flat" cmpd="sng" algn="ctr">
                      <a:solidFill>
                        <a:schemeClr val="accent3">
                          <a:lumMod val="75000"/>
                        </a:schemeClr>
                      </a:solidFill>
                      <a:prstDash val="solid"/>
                      <a:round/>
                      <a:headEnd type="none" w="med" len="med"/>
                      <a:tailEnd type="none" w="med" len="med"/>
                    </a:lnL>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tcPr>
                </a:tc>
                <a:extLst>
                  <a:ext uri="{0D108BD9-81ED-4DB2-BD59-A6C34878D82A}">
                    <a16:rowId xmlns:a16="http://schemas.microsoft.com/office/drawing/2014/main" val="2629289190"/>
                  </a:ext>
                </a:extLst>
              </a:tr>
              <a:tr h="739541">
                <a:tc>
                  <a:txBody>
                    <a:bodyPr/>
                    <a:lstStyle/>
                    <a:p>
                      <a:pPr algn="l" fontAlgn="b"/>
                      <a:r>
                        <a:rPr lang="en-US" sz="3200" b="1" u="none" strike="noStrike" dirty="0">
                          <a:effectLst/>
                        </a:rPr>
                        <a:t>Population growth this year</a:t>
                      </a:r>
                      <a:endParaRPr lang="en-US" sz="3200" b="1" i="0" u="none" strike="noStrike" dirty="0">
                        <a:solidFill>
                          <a:srgbClr val="000000"/>
                        </a:solidFill>
                        <a:effectLst/>
                        <a:latin typeface="Calibri" panose="020F0502020204030204" pitchFamily="34" charset="0"/>
                      </a:endParaRPr>
                    </a:p>
                  </a:txBody>
                  <a:tcPr marL="8822" marR="8822" marT="8822" marB="0" anchor="b">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tcPr>
                </a:tc>
                <a:tc>
                  <a:txBody>
                    <a:bodyPr/>
                    <a:lstStyle/>
                    <a:p>
                      <a:pPr algn="r" rtl="0" fontAlgn="ctr"/>
                      <a:r>
                        <a:rPr lang="en-US" sz="4800" b="1" u="none" strike="noStrike" dirty="0">
                          <a:solidFill>
                            <a:schemeClr val="accent3">
                              <a:lumMod val="75000"/>
                            </a:schemeClr>
                          </a:solidFill>
                          <a:effectLst/>
                        </a:rPr>
                        <a:t>2,306,438</a:t>
                      </a:r>
                      <a:endParaRPr lang="en-US" sz="4800" b="1" i="0" u="none" strike="noStrike" dirty="0">
                        <a:solidFill>
                          <a:schemeClr val="accent3">
                            <a:lumMod val="75000"/>
                          </a:schemeClr>
                        </a:solidFill>
                        <a:effectLst/>
                        <a:latin typeface="Calibri" panose="020F0502020204030204" pitchFamily="34" charset="0"/>
                      </a:endParaRPr>
                    </a:p>
                  </a:txBody>
                  <a:tcPr marL="8822" marR="79396" marT="8822" marB="0" anchor="ctr">
                    <a:lnL w="12700" cap="flat" cmpd="sng" algn="ctr">
                      <a:solidFill>
                        <a:schemeClr val="accent3">
                          <a:lumMod val="75000"/>
                        </a:schemeClr>
                      </a:solidFill>
                      <a:prstDash val="solid"/>
                      <a:round/>
                      <a:headEnd type="none" w="med" len="med"/>
                      <a:tailEnd type="none" w="med" len="med"/>
                    </a:lnL>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tcPr>
                </a:tc>
                <a:extLst>
                  <a:ext uri="{0D108BD9-81ED-4DB2-BD59-A6C34878D82A}">
                    <a16:rowId xmlns:a16="http://schemas.microsoft.com/office/drawing/2014/main" val="1292809028"/>
                  </a:ext>
                </a:extLst>
              </a:tr>
              <a:tr h="739541">
                <a:tc>
                  <a:txBody>
                    <a:bodyPr/>
                    <a:lstStyle/>
                    <a:p>
                      <a:pPr algn="l" fontAlgn="b"/>
                      <a:r>
                        <a:rPr lang="en-US" sz="3200" b="1" u="none" strike="noStrike" dirty="0">
                          <a:effectLst/>
                        </a:rPr>
                        <a:t>Population growth today</a:t>
                      </a:r>
                      <a:endParaRPr lang="en-US" sz="3200" b="1" i="0" u="none" strike="noStrike" dirty="0">
                        <a:solidFill>
                          <a:srgbClr val="000000"/>
                        </a:solidFill>
                        <a:effectLst/>
                        <a:latin typeface="Calibri" panose="020F0502020204030204" pitchFamily="34" charset="0"/>
                      </a:endParaRPr>
                    </a:p>
                  </a:txBody>
                  <a:tcPr marL="8822" marR="8822" marT="8822" marB="0" anchor="b">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tcPr>
                </a:tc>
                <a:tc>
                  <a:txBody>
                    <a:bodyPr/>
                    <a:lstStyle/>
                    <a:p>
                      <a:pPr algn="r" rtl="0" fontAlgn="ctr"/>
                      <a:r>
                        <a:rPr lang="en-US" sz="4800" b="1" u="none" strike="noStrike" dirty="0">
                          <a:solidFill>
                            <a:schemeClr val="accent3">
                              <a:lumMod val="75000"/>
                            </a:schemeClr>
                          </a:solidFill>
                          <a:effectLst/>
                        </a:rPr>
                        <a:t>5,560</a:t>
                      </a:r>
                      <a:endParaRPr lang="en-US" sz="4800" b="1" i="0" u="none" strike="noStrike" dirty="0">
                        <a:solidFill>
                          <a:schemeClr val="accent3">
                            <a:lumMod val="75000"/>
                          </a:schemeClr>
                        </a:solidFill>
                        <a:effectLst/>
                        <a:latin typeface="Calibri" panose="020F0502020204030204" pitchFamily="34" charset="0"/>
                      </a:endParaRPr>
                    </a:p>
                  </a:txBody>
                  <a:tcPr marL="8822" marR="79396" marT="8822" marB="0" anchor="ctr">
                    <a:lnL w="12700" cap="flat" cmpd="sng" algn="ctr">
                      <a:solidFill>
                        <a:schemeClr val="accent3">
                          <a:lumMod val="75000"/>
                        </a:schemeClr>
                      </a:solidFill>
                      <a:prstDash val="solid"/>
                      <a:round/>
                      <a:headEnd type="none" w="med" len="med"/>
                      <a:tailEnd type="none" w="med" len="med"/>
                    </a:lnL>
                    <a:lnT w="12700" cap="flat" cmpd="sng" algn="ctr">
                      <a:solidFill>
                        <a:schemeClr val="accent3">
                          <a:lumMod val="75000"/>
                        </a:schemeClr>
                      </a:solidFill>
                      <a:prstDash val="solid"/>
                      <a:round/>
                      <a:headEnd type="none" w="med" len="med"/>
                      <a:tailEnd type="none" w="med" len="med"/>
                    </a:lnT>
                  </a:tcPr>
                </a:tc>
                <a:extLst>
                  <a:ext uri="{0D108BD9-81ED-4DB2-BD59-A6C34878D82A}">
                    <a16:rowId xmlns:a16="http://schemas.microsoft.com/office/drawing/2014/main" val="1792832477"/>
                  </a:ext>
                </a:extLst>
              </a:tr>
            </a:tbl>
          </a:graphicData>
        </a:graphic>
      </p:graphicFrame>
      <p:sp>
        <p:nvSpPr>
          <p:cNvPr id="7" name="Rectangle 6">
            <a:extLst>
              <a:ext uri="{FF2B5EF4-FFF2-40B4-BE49-F238E27FC236}">
                <a16:creationId xmlns:a16="http://schemas.microsoft.com/office/drawing/2014/main" id="{908AED6F-4E0A-4EF0-B8B8-1FCE26B6BDCF}"/>
              </a:ext>
            </a:extLst>
          </p:cNvPr>
          <p:cNvSpPr/>
          <p:nvPr/>
        </p:nvSpPr>
        <p:spPr>
          <a:xfrm>
            <a:off x="3434664" y="6032061"/>
            <a:ext cx="3878882" cy="369332"/>
          </a:xfrm>
          <a:prstGeom prst="rect">
            <a:avLst/>
          </a:prstGeom>
        </p:spPr>
        <p:txBody>
          <a:bodyPr wrap="none">
            <a:spAutoFit/>
          </a:bodyPr>
          <a:lstStyle/>
          <a:p>
            <a:r>
              <a:rPr lang="en-US" dirty="0">
                <a:hlinkClick r:id="rId2"/>
              </a:rPr>
              <a:t>https://countrymeters.info/en/Ethiopia</a:t>
            </a:r>
            <a:endParaRPr lang="en-US" dirty="0"/>
          </a:p>
        </p:txBody>
      </p:sp>
    </p:spTree>
    <p:extLst>
      <p:ext uri="{BB962C8B-B14F-4D97-AF65-F5344CB8AC3E}">
        <p14:creationId xmlns:p14="http://schemas.microsoft.com/office/powerpoint/2010/main" val="3119659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12F2D6-0B79-4663-BB9D-7D22A32F9383}"/>
              </a:ext>
            </a:extLst>
          </p:cNvPr>
          <p:cNvSpPr txBox="1"/>
          <p:nvPr/>
        </p:nvSpPr>
        <p:spPr>
          <a:xfrm>
            <a:off x="2475876" y="3429000"/>
            <a:ext cx="7540051" cy="1200329"/>
          </a:xfrm>
          <a:prstGeom prst="rect">
            <a:avLst/>
          </a:prstGeom>
          <a:solidFill>
            <a:schemeClr val="accent2">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7200" b="1" dirty="0"/>
              <a:t>Transportation</a:t>
            </a:r>
          </a:p>
        </p:txBody>
      </p:sp>
      <p:sp>
        <p:nvSpPr>
          <p:cNvPr id="3" name="TextBox 2">
            <a:extLst>
              <a:ext uri="{FF2B5EF4-FFF2-40B4-BE49-F238E27FC236}">
                <a16:creationId xmlns:a16="http://schemas.microsoft.com/office/drawing/2014/main" id="{BFBF9DD5-67AF-4161-A840-748174FF8B68}"/>
              </a:ext>
            </a:extLst>
          </p:cNvPr>
          <p:cNvSpPr txBox="1"/>
          <p:nvPr/>
        </p:nvSpPr>
        <p:spPr>
          <a:xfrm>
            <a:off x="2053883" y="509666"/>
            <a:ext cx="7764674" cy="1107996"/>
          </a:xfrm>
          <a:prstGeom prst="rect">
            <a:avLst/>
          </a:prstGeom>
          <a:noFill/>
          <a:ln w="57150">
            <a:solidFill>
              <a:schemeClr val="accent2"/>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6600" b="1" dirty="0"/>
              <a:t>Conference Theme 7</a:t>
            </a:r>
          </a:p>
        </p:txBody>
      </p:sp>
    </p:spTree>
    <p:extLst>
      <p:ext uri="{BB962C8B-B14F-4D97-AF65-F5344CB8AC3E}">
        <p14:creationId xmlns:p14="http://schemas.microsoft.com/office/powerpoint/2010/main" val="5375269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11A2D2-0E18-47BF-BABB-F0E0B9575E38}"/>
              </a:ext>
            </a:extLst>
          </p:cNvPr>
          <p:cNvSpPr/>
          <p:nvPr/>
        </p:nvSpPr>
        <p:spPr>
          <a:xfrm>
            <a:off x="1739318" y="3120356"/>
            <a:ext cx="9359318" cy="2739211"/>
          </a:xfrm>
          <a:prstGeom prst="rect">
            <a:avLst/>
          </a:prstGeom>
          <a:ln>
            <a:solidFill>
              <a:schemeClr val="accent1"/>
            </a:solidFill>
          </a:ln>
        </p:spPr>
        <p:txBody>
          <a:bodyPr wrap="square">
            <a:spAutoFit/>
          </a:bodyPr>
          <a:lstStyle/>
          <a:p>
            <a:r>
              <a:rPr lang="en-US" sz="2800" b="1" dirty="0"/>
              <a:t> </a:t>
            </a:r>
            <a:r>
              <a:rPr lang="en-US" sz="2800" b="1" dirty="0">
                <a:solidFill>
                  <a:schemeClr val="accent3">
                    <a:lumMod val="75000"/>
                  </a:schemeClr>
                </a:solidFill>
                <a:effectLst>
                  <a:outerShdw blurRad="38100" dist="38100" dir="2700000" algn="tl">
                    <a:srgbClr val="000000">
                      <a:alpha val="43137"/>
                    </a:srgbClr>
                  </a:outerShdw>
                </a:effectLst>
              </a:rPr>
              <a:t>As of the end of FY 2017/18 Ethiopia, </a:t>
            </a:r>
          </a:p>
          <a:p>
            <a:pPr marL="285750" indent="-285750">
              <a:buFont typeface="Arial" panose="020B0604020202020204" pitchFamily="34" charset="0"/>
              <a:buChar char="•"/>
            </a:pPr>
            <a:r>
              <a:rPr lang="en-US" dirty="0"/>
              <a:t>Had 120,171 kilometers (74,670 miles) of all-weather roads (about 32% of the required road network)</a:t>
            </a:r>
          </a:p>
          <a:p>
            <a:pPr marL="285750" indent="-285750">
              <a:buFont typeface="Arial" panose="020B0604020202020204" pitchFamily="34" charset="0"/>
              <a:buChar char="•"/>
            </a:pPr>
            <a:r>
              <a:rPr lang="en-US" dirty="0"/>
              <a:t>Has invested Birr 142 billion ($7.1 billion) in road construction projects over the past 16 years, of which $5.4 billion (77 %) has been financed by internal sources </a:t>
            </a:r>
          </a:p>
          <a:p>
            <a:pPr marL="285750" indent="-285750">
              <a:buFont typeface="Arial" panose="020B0604020202020204" pitchFamily="34" charset="0"/>
              <a:buChar char="•"/>
            </a:pPr>
            <a:r>
              <a:rPr lang="en-US" dirty="0"/>
              <a:t> Has also invested heavily in the railways; inland dry ports, and air ports </a:t>
            </a:r>
          </a:p>
          <a:p>
            <a:pPr marL="285750" indent="-285750">
              <a:buFont typeface="Arial" panose="020B0604020202020204" pitchFamily="34" charset="0"/>
              <a:buChar char="•"/>
            </a:pPr>
            <a:r>
              <a:rPr lang="en-US" dirty="0"/>
              <a:t>Has built the Ethiopia-Djibouti Corridor (construction by China’s Rail Engineering Corporation and China Civil Engineering Construction Corporation) as a key conduit for trade and an important gateway with over 95% of Ethiopia’s import &amp; export flow</a:t>
            </a:r>
          </a:p>
        </p:txBody>
      </p:sp>
      <p:sp>
        <p:nvSpPr>
          <p:cNvPr id="3" name="Rectangle 2">
            <a:extLst>
              <a:ext uri="{FF2B5EF4-FFF2-40B4-BE49-F238E27FC236}">
                <a16:creationId xmlns:a16="http://schemas.microsoft.com/office/drawing/2014/main" id="{0751CBA3-F415-485A-AAFF-A8189504EA2A}"/>
              </a:ext>
            </a:extLst>
          </p:cNvPr>
          <p:cNvSpPr/>
          <p:nvPr/>
        </p:nvSpPr>
        <p:spPr>
          <a:xfrm>
            <a:off x="3048000" y="5949701"/>
            <a:ext cx="9144000" cy="338554"/>
          </a:xfrm>
          <a:prstGeom prst="rect">
            <a:avLst/>
          </a:prstGeom>
        </p:spPr>
        <p:txBody>
          <a:bodyPr wrap="square">
            <a:spAutoFit/>
          </a:bodyPr>
          <a:lstStyle/>
          <a:p>
            <a:r>
              <a:rPr lang="en-US" sz="1600" dirty="0">
                <a:hlinkClick r:id="rId2"/>
              </a:rPr>
              <a:t>https://unctad.org/meetings/en/Presentation/aldc2019_ethiopia_servicestrade_Bekele_UNCC_en.pdf</a:t>
            </a:r>
            <a:endParaRPr lang="en-US" sz="1600" dirty="0"/>
          </a:p>
        </p:txBody>
      </p:sp>
      <p:sp>
        <p:nvSpPr>
          <p:cNvPr id="4" name="Rectangle 3">
            <a:extLst>
              <a:ext uri="{FF2B5EF4-FFF2-40B4-BE49-F238E27FC236}">
                <a16:creationId xmlns:a16="http://schemas.microsoft.com/office/drawing/2014/main" id="{A17ADF97-8D01-4386-B7D9-A7755C47FD38}"/>
              </a:ext>
            </a:extLst>
          </p:cNvPr>
          <p:cNvSpPr/>
          <p:nvPr/>
        </p:nvSpPr>
        <p:spPr>
          <a:xfrm>
            <a:off x="478172" y="197579"/>
            <a:ext cx="10956023" cy="2492990"/>
          </a:xfrm>
          <a:prstGeom prst="rect">
            <a:avLst/>
          </a:prstGeom>
          <a:ln>
            <a:solidFill>
              <a:schemeClr val="accent1"/>
            </a:solidFill>
          </a:ln>
        </p:spPr>
        <p:txBody>
          <a:bodyPr wrap="square">
            <a:spAutoFit/>
          </a:bodyPr>
          <a:lstStyle/>
          <a:p>
            <a:r>
              <a:rPr lang="en-US" sz="3200" b="1" dirty="0">
                <a:solidFill>
                  <a:schemeClr val="accent3">
                    <a:lumMod val="75000"/>
                  </a:schemeClr>
                </a:solidFill>
                <a:effectLst>
                  <a:outerShdw blurRad="38100" dist="38100" dir="2700000" algn="tl">
                    <a:srgbClr val="000000">
                      <a:alpha val="43137"/>
                    </a:srgbClr>
                  </a:outerShdw>
                </a:effectLst>
              </a:rPr>
              <a:t>Efficient transport services and infrastructure in Ethiopia:</a:t>
            </a:r>
          </a:p>
          <a:p>
            <a:pPr marL="742950" lvl="1" indent="-285750">
              <a:buFont typeface="Arial" panose="020B0604020202020204" pitchFamily="34" charset="0"/>
              <a:buChar char="•"/>
            </a:pPr>
            <a:r>
              <a:rPr lang="en-US" sz="2800" dirty="0"/>
              <a:t> </a:t>
            </a:r>
            <a:r>
              <a:rPr lang="en-US" sz="2400" dirty="0"/>
              <a:t>Are vital to exploiting the economic strengths of all of the country’s regions</a:t>
            </a:r>
          </a:p>
          <a:p>
            <a:pPr marL="742950" lvl="1" indent="-285750">
              <a:buFont typeface="Arial" panose="020B0604020202020204" pitchFamily="34" charset="0"/>
              <a:buChar char="•"/>
            </a:pPr>
            <a:r>
              <a:rPr lang="en-US" sz="2400" dirty="0"/>
              <a:t>Support internal markets and economic growth while enabling economic and social cohesion </a:t>
            </a:r>
          </a:p>
          <a:p>
            <a:pPr marL="742950" lvl="1" indent="-285750">
              <a:buFont typeface="Arial" panose="020B0604020202020204" pitchFamily="34" charset="0"/>
              <a:buChar char="•"/>
            </a:pPr>
            <a:r>
              <a:rPr lang="en-US" sz="2400" dirty="0"/>
              <a:t>Influence trade competitiveness through impacts on production processes and expanded choice of trading partners </a:t>
            </a:r>
          </a:p>
        </p:txBody>
      </p:sp>
    </p:spTree>
    <p:extLst>
      <p:ext uri="{BB962C8B-B14F-4D97-AF65-F5344CB8AC3E}">
        <p14:creationId xmlns:p14="http://schemas.microsoft.com/office/powerpoint/2010/main" val="85402303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749D79-B40B-4202-B553-FF9FE308CB66}"/>
              </a:ext>
            </a:extLst>
          </p:cNvPr>
          <p:cNvSpPr/>
          <p:nvPr/>
        </p:nvSpPr>
        <p:spPr>
          <a:xfrm>
            <a:off x="553673" y="336332"/>
            <a:ext cx="9940955" cy="4708981"/>
          </a:xfrm>
          <a:prstGeom prst="rect">
            <a:avLst/>
          </a:prstGeom>
        </p:spPr>
        <p:txBody>
          <a:bodyPr wrap="square">
            <a:spAutoFit/>
          </a:bodyPr>
          <a:lstStyle/>
          <a:p>
            <a:pPr fontAlgn="base"/>
            <a:r>
              <a:rPr lang="en-US" sz="2000" dirty="0">
                <a:solidFill>
                  <a:srgbClr val="1B1B1B"/>
                </a:solidFill>
                <a:latin typeface="inherit"/>
              </a:rPr>
              <a:t>In 2018, the President of Kenya and Prime Minister of Ethiopia met to discuss future and complete joint projects. </a:t>
            </a:r>
          </a:p>
          <a:p>
            <a:pPr fontAlgn="base"/>
            <a:endParaRPr lang="en-US" sz="2000" dirty="0">
              <a:solidFill>
                <a:srgbClr val="1B1B1B"/>
              </a:solidFill>
              <a:latin typeface="inherit"/>
            </a:endParaRPr>
          </a:p>
          <a:p>
            <a:pPr fontAlgn="base"/>
            <a:r>
              <a:rPr lang="en-US" sz="2000" dirty="0">
                <a:solidFill>
                  <a:srgbClr val="1B1B1B"/>
                </a:solidFill>
                <a:latin typeface="inherit"/>
              </a:rPr>
              <a:t>Improving Ethiopia’s ability to reach ports in Kenya will help strengthen its trading powers</a:t>
            </a:r>
            <a:endParaRPr lang="en-US" sz="2000" dirty="0">
              <a:solidFill>
                <a:srgbClr val="1B1B1B"/>
              </a:solidFill>
              <a:latin typeface="open sans"/>
            </a:endParaRPr>
          </a:p>
          <a:p>
            <a:pPr fontAlgn="base"/>
            <a:endParaRPr lang="en-US" sz="2000" dirty="0">
              <a:solidFill>
                <a:srgbClr val="1B1B1B"/>
              </a:solidFill>
              <a:latin typeface="inherit"/>
            </a:endParaRPr>
          </a:p>
          <a:p>
            <a:pPr fontAlgn="base"/>
            <a:r>
              <a:rPr lang="en-US" sz="2000" dirty="0">
                <a:solidFill>
                  <a:srgbClr val="1B1B1B"/>
                </a:solidFill>
                <a:latin typeface="inherit"/>
              </a:rPr>
              <a:t>Efficient internal mobility also depends on infrastructure development, especially as outlying cities become important manufacturing and construction hubs and goods such as sugar, coffee and coal need to reach the neighboring without delay</a:t>
            </a:r>
          </a:p>
          <a:p>
            <a:pPr fontAlgn="base"/>
            <a:endParaRPr lang="en-US" sz="2000" dirty="0">
              <a:solidFill>
                <a:srgbClr val="1B1B1B"/>
              </a:solidFill>
              <a:latin typeface="inherit"/>
            </a:endParaRPr>
          </a:p>
          <a:p>
            <a:pPr fontAlgn="base"/>
            <a:r>
              <a:rPr lang="en-US" sz="2000" dirty="0">
                <a:solidFill>
                  <a:srgbClr val="1B1B1B"/>
                </a:solidFill>
                <a:latin typeface="inherit"/>
              </a:rPr>
              <a:t>Ethiopian plans to spend over $4 billion on </a:t>
            </a:r>
            <a:r>
              <a:rPr lang="en-US" sz="2000" dirty="0">
                <a:solidFill>
                  <a:srgbClr val="0C4FDF"/>
                </a:solidFill>
                <a:latin typeface="inherit"/>
                <a:hlinkClick r:id="rId2"/>
              </a:rPr>
              <a:t>domestic road projects</a:t>
            </a:r>
            <a:r>
              <a:rPr lang="en-US" sz="2000" dirty="0">
                <a:solidFill>
                  <a:srgbClr val="1B1B1B"/>
                </a:solidFill>
                <a:latin typeface="inherit"/>
              </a:rPr>
              <a:t> over the next ten years with the capital city Addis Ababa as a transportation hub. </a:t>
            </a:r>
          </a:p>
          <a:p>
            <a:pPr fontAlgn="base"/>
            <a:endParaRPr lang="en-US" sz="2000" dirty="0">
              <a:solidFill>
                <a:srgbClr val="1B1B1B"/>
              </a:solidFill>
              <a:latin typeface="inherit"/>
            </a:endParaRPr>
          </a:p>
          <a:p>
            <a:pPr fontAlgn="base"/>
            <a:r>
              <a:rPr lang="en-US" sz="2000" dirty="0">
                <a:solidFill>
                  <a:srgbClr val="1B1B1B"/>
                </a:solidFill>
                <a:latin typeface="inherit"/>
              </a:rPr>
              <a:t>“Everyone is pitching in up front — the World Bank has invested $309 million, the European Union has invested $300 million and the African Development Bank has invested $104 million up front.”</a:t>
            </a:r>
            <a:endParaRPr lang="en-US" sz="2000" b="0" i="0" dirty="0">
              <a:solidFill>
                <a:srgbClr val="1B1B1B"/>
              </a:solidFill>
              <a:effectLst/>
              <a:latin typeface="open sans"/>
            </a:endParaRPr>
          </a:p>
        </p:txBody>
      </p:sp>
      <p:sp>
        <p:nvSpPr>
          <p:cNvPr id="3" name="Rectangle 2">
            <a:extLst>
              <a:ext uri="{FF2B5EF4-FFF2-40B4-BE49-F238E27FC236}">
                <a16:creationId xmlns:a16="http://schemas.microsoft.com/office/drawing/2014/main" id="{72CAD0A1-43C3-40CC-8795-8FB2F0BCD83A}"/>
              </a:ext>
            </a:extLst>
          </p:cNvPr>
          <p:cNvSpPr/>
          <p:nvPr/>
        </p:nvSpPr>
        <p:spPr>
          <a:xfrm>
            <a:off x="2340575" y="5291535"/>
            <a:ext cx="3759362" cy="261610"/>
          </a:xfrm>
          <a:prstGeom prst="rect">
            <a:avLst/>
          </a:prstGeom>
        </p:spPr>
        <p:txBody>
          <a:bodyPr wrap="none">
            <a:spAutoFit/>
          </a:bodyPr>
          <a:lstStyle/>
          <a:p>
            <a:r>
              <a:rPr lang="en-US" sz="1100" dirty="0">
                <a:hlinkClick r:id="rId3"/>
              </a:rPr>
              <a:t>https://www.borgenmagazine.com/infrastructure-in-ethiopia/</a:t>
            </a:r>
            <a:endParaRPr lang="en-US" sz="1100" dirty="0"/>
          </a:p>
        </p:txBody>
      </p:sp>
      <p:sp>
        <p:nvSpPr>
          <p:cNvPr id="4" name="Rectangle 3">
            <a:extLst>
              <a:ext uri="{FF2B5EF4-FFF2-40B4-BE49-F238E27FC236}">
                <a16:creationId xmlns:a16="http://schemas.microsoft.com/office/drawing/2014/main" id="{B4AC83E8-50DD-41BD-8125-318F1912E9EE}"/>
              </a:ext>
            </a:extLst>
          </p:cNvPr>
          <p:cNvSpPr/>
          <p:nvPr/>
        </p:nvSpPr>
        <p:spPr>
          <a:xfrm>
            <a:off x="1202421" y="5553145"/>
            <a:ext cx="10332441" cy="646331"/>
          </a:xfrm>
          <a:prstGeom prst="rect">
            <a:avLst/>
          </a:prstGeom>
          <a:ln w="28575">
            <a:solidFill>
              <a:schemeClr val="accent1"/>
            </a:solidFill>
          </a:ln>
        </p:spPr>
        <p:txBody>
          <a:bodyPr wrap="square">
            <a:spAutoFit/>
          </a:bodyPr>
          <a:lstStyle/>
          <a:p>
            <a:r>
              <a:rPr lang="en-US" dirty="0">
                <a:solidFill>
                  <a:srgbClr val="333333"/>
                </a:solidFill>
                <a:latin typeface="Open Sans"/>
              </a:rPr>
              <a:t>“The proposed Urban Institutional and Infrastructure Development Program (UIIDP or Operation) will support the objectives of the [World Bank’s] Ethiopia Country Partnership Framework”</a:t>
            </a:r>
            <a:endParaRPr lang="en-US" dirty="0"/>
          </a:p>
        </p:txBody>
      </p:sp>
      <p:sp>
        <p:nvSpPr>
          <p:cNvPr id="5" name="Rectangle 4">
            <a:extLst>
              <a:ext uri="{FF2B5EF4-FFF2-40B4-BE49-F238E27FC236}">
                <a16:creationId xmlns:a16="http://schemas.microsoft.com/office/drawing/2014/main" id="{37835A19-854C-4572-A944-3811B07A9211}"/>
              </a:ext>
            </a:extLst>
          </p:cNvPr>
          <p:cNvSpPr/>
          <p:nvPr/>
        </p:nvSpPr>
        <p:spPr>
          <a:xfrm>
            <a:off x="5452845" y="6123812"/>
            <a:ext cx="7670332" cy="276999"/>
          </a:xfrm>
          <a:prstGeom prst="rect">
            <a:avLst/>
          </a:prstGeom>
        </p:spPr>
        <p:txBody>
          <a:bodyPr wrap="square">
            <a:spAutoFit/>
          </a:bodyPr>
          <a:lstStyle/>
          <a:p>
            <a:r>
              <a:rPr lang="en-US" sz="1200" dirty="0">
                <a:hlinkClick r:id="rId4"/>
              </a:rPr>
              <a:t>https://projects.worldbank.org/en/projects-operations/project-detail/P163452?lang=en</a:t>
            </a:r>
            <a:endParaRPr lang="en-US" sz="1200" dirty="0"/>
          </a:p>
        </p:txBody>
      </p:sp>
    </p:spTree>
    <p:extLst>
      <p:ext uri="{BB962C8B-B14F-4D97-AF65-F5344CB8AC3E}">
        <p14:creationId xmlns:p14="http://schemas.microsoft.com/office/powerpoint/2010/main" val="9772043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E8E4A3-EC1C-48F6-BAC2-31A25A6CB61E}"/>
              </a:ext>
            </a:extLst>
          </p:cNvPr>
          <p:cNvSpPr/>
          <p:nvPr/>
        </p:nvSpPr>
        <p:spPr>
          <a:xfrm>
            <a:off x="4686649" y="889843"/>
            <a:ext cx="6096000" cy="5078313"/>
          </a:xfrm>
          <a:prstGeom prst="rect">
            <a:avLst/>
          </a:prstGeom>
          <a:ln>
            <a:solidFill>
              <a:schemeClr val="accent1"/>
            </a:solidFill>
          </a:ln>
        </p:spPr>
        <p:txBody>
          <a:bodyPr>
            <a:spAutoFit/>
          </a:bodyPr>
          <a:lstStyle/>
          <a:p>
            <a:r>
              <a:rPr lang="en-US" dirty="0"/>
              <a:t>“The upgraded roads are reported to contribute to </a:t>
            </a:r>
            <a:r>
              <a:rPr lang="en-US" b="1" dirty="0">
                <a:solidFill>
                  <a:srgbClr val="FF0000"/>
                </a:solidFill>
              </a:rPr>
              <a:t>improved health</a:t>
            </a:r>
            <a:r>
              <a:rPr lang="en-US" dirty="0"/>
              <a:t> of residents along the road corridors. A survey of the project corridors indicated that these indicators improved over the period 2012- 2016. For instance, the number of clinic, usually associated with urbanization, increased by 50 percent. This rise could be due to increase in population normally associated with provision of infrastructure. Furthermore, </a:t>
            </a:r>
            <a:r>
              <a:rPr lang="en-US" b="1" dirty="0">
                <a:solidFill>
                  <a:srgbClr val="FF0000"/>
                </a:solidFill>
              </a:rPr>
              <a:t>time spent to travel to health facilities improved </a:t>
            </a:r>
            <a:r>
              <a:rPr lang="en-US" dirty="0"/>
              <a:t>due to better condition of roads. The </a:t>
            </a:r>
            <a:r>
              <a:rPr lang="en-US" b="1" dirty="0">
                <a:solidFill>
                  <a:srgbClr val="FF0000"/>
                </a:solidFill>
              </a:rPr>
              <a:t>delivery of children in health clinic increased by 50 percent </a:t>
            </a:r>
            <a:r>
              <a:rPr lang="en-US" dirty="0"/>
              <a:t>within the study period (2012-2016). This increase could be attributed to the improved services at health facilities, </a:t>
            </a:r>
            <a:r>
              <a:rPr lang="en-US" b="1" dirty="0">
                <a:solidFill>
                  <a:srgbClr val="FF0000"/>
                </a:solidFill>
              </a:rPr>
              <a:t>availability of ambulance services, improved roads, availability of trained birth attendants </a:t>
            </a:r>
            <a:r>
              <a:rPr lang="en-US" dirty="0"/>
              <a:t>at the health facilities, and level of awareness by women, in particular pregnant mothers. The upgraded roads </a:t>
            </a:r>
            <a:r>
              <a:rPr lang="en-US" b="1" dirty="0">
                <a:solidFill>
                  <a:srgbClr val="FF0000"/>
                </a:solidFill>
              </a:rPr>
              <a:t>improved the supply and accessibility of farm inputs </a:t>
            </a:r>
            <a:r>
              <a:rPr lang="en-US" dirty="0"/>
              <a:t>in project locations, enabling more farmers to have access to farm inputs such improved seeds and fertilizers” </a:t>
            </a:r>
          </a:p>
        </p:txBody>
      </p:sp>
      <p:sp>
        <p:nvSpPr>
          <p:cNvPr id="3" name="Rectangle 2">
            <a:extLst>
              <a:ext uri="{FF2B5EF4-FFF2-40B4-BE49-F238E27FC236}">
                <a16:creationId xmlns:a16="http://schemas.microsoft.com/office/drawing/2014/main" id="{09D8ACE0-070D-456A-A72B-4EBDCD666246}"/>
              </a:ext>
            </a:extLst>
          </p:cNvPr>
          <p:cNvSpPr/>
          <p:nvPr/>
        </p:nvSpPr>
        <p:spPr>
          <a:xfrm>
            <a:off x="497747" y="621396"/>
            <a:ext cx="3495413" cy="5478423"/>
          </a:xfrm>
          <a:prstGeom prst="rect">
            <a:avLst/>
          </a:prstGeom>
          <a:ln>
            <a:solidFill>
              <a:schemeClr val="accent1"/>
            </a:solidFill>
          </a:ln>
        </p:spPr>
        <p:txBody>
          <a:bodyPr wrap="square">
            <a:spAutoFit/>
          </a:bodyPr>
          <a:lstStyle/>
          <a:p>
            <a:r>
              <a:rPr lang="en-US" sz="1400" dirty="0"/>
              <a:t>“ANNEX 10: SUMMARY OF FINDINGS OF THE TRANSPORT AND POVERTY OBSERVATORY STUDY 1. The </a:t>
            </a:r>
            <a:r>
              <a:rPr lang="en-US" sz="1400" b="1" u="sng" dirty="0">
                <a:solidFill>
                  <a:srgbClr val="FF0000"/>
                </a:solidFill>
              </a:rPr>
              <a:t>study</a:t>
            </a:r>
            <a:r>
              <a:rPr lang="en-US" sz="1400" dirty="0"/>
              <a:t> involved four RSDP IV project roads, namely, </a:t>
            </a:r>
            <a:r>
              <a:rPr lang="en-US" sz="1400" dirty="0" err="1">
                <a:solidFill>
                  <a:srgbClr val="FF0000"/>
                </a:solidFill>
              </a:rPr>
              <a:t>Apost-Wendo-Negelle</a:t>
            </a:r>
            <a:r>
              <a:rPr lang="en-US" sz="1400" dirty="0">
                <a:solidFill>
                  <a:srgbClr val="FF0000"/>
                </a:solidFill>
              </a:rPr>
              <a:t>, </a:t>
            </a:r>
            <a:r>
              <a:rPr lang="en-US" sz="1400" dirty="0" err="1">
                <a:solidFill>
                  <a:srgbClr val="FF0000"/>
                </a:solidFill>
              </a:rPr>
              <a:t>MekenajoDembidolo</a:t>
            </a:r>
            <a:r>
              <a:rPr lang="en-US" sz="1400" dirty="0">
                <a:solidFill>
                  <a:srgbClr val="FF0000"/>
                </a:solidFill>
              </a:rPr>
              <a:t>,</a:t>
            </a:r>
            <a:r>
              <a:rPr lang="en-US" sz="1400" dirty="0"/>
              <a:t> </a:t>
            </a:r>
            <a:r>
              <a:rPr lang="en-US" sz="1400" dirty="0" err="1">
                <a:solidFill>
                  <a:srgbClr val="FF0000"/>
                </a:solidFill>
              </a:rPr>
              <a:t>Kombolcha</a:t>
            </a:r>
            <a:r>
              <a:rPr lang="en-US" sz="1400" dirty="0">
                <a:solidFill>
                  <a:srgbClr val="FF0000"/>
                </a:solidFill>
              </a:rPr>
              <a:t>-</a:t>
            </a:r>
            <a:r>
              <a:rPr lang="en-US" sz="1400" dirty="0" err="1">
                <a:solidFill>
                  <a:srgbClr val="FF0000"/>
                </a:solidFill>
              </a:rPr>
              <a:t>Bati</a:t>
            </a:r>
            <a:r>
              <a:rPr lang="en-US" sz="1400" dirty="0">
                <a:solidFill>
                  <a:srgbClr val="FF0000"/>
                </a:solidFill>
              </a:rPr>
              <a:t>-Mill, and </a:t>
            </a:r>
            <a:r>
              <a:rPr lang="en-US" sz="1400" dirty="0" err="1">
                <a:solidFill>
                  <a:srgbClr val="FF0000"/>
                </a:solidFill>
              </a:rPr>
              <a:t>Ankober</a:t>
            </a:r>
            <a:r>
              <a:rPr lang="en-US" sz="1400" dirty="0">
                <a:solidFill>
                  <a:srgbClr val="FF0000"/>
                </a:solidFill>
              </a:rPr>
              <a:t>-Aliyu Amba-Awash </a:t>
            </a:r>
            <a:r>
              <a:rPr lang="en-US" sz="1400" dirty="0" err="1">
                <a:solidFill>
                  <a:srgbClr val="FF0000"/>
                </a:solidFill>
              </a:rPr>
              <a:t>Arba</a:t>
            </a:r>
            <a:r>
              <a:rPr lang="en-US" sz="1400" dirty="0"/>
              <a:t>. It was carried out from 2012 to 2016. The four road corridors had a combined length of 667 km, covering 25 woredas with an </a:t>
            </a:r>
            <a:r>
              <a:rPr lang="en-US" sz="1400" dirty="0">
                <a:solidFill>
                  <a:srgbClr val="FF0000"/>
                </a:solidFill>
              </a:rPr>
              <a:t>estimated population of about 1.65 million in 2015 </a:t>
            </a:r>
            <a:r>
              <a:rPr lang="en-US" sz="1400" dirty="0"/>
              <a:t>(Woreda Administration). The woredas are located in 10 administrative zones in the Afar, Amhara, and Oromiya regions and Southern Nations, Nationalities, and Peoples’ Region. The main objective of the study is to produce evidence-based socioeconomic and income-related influence of the project roads on poverty reduction. The study was a panel </a:t>
            </a:r>
            <a:r>
              <a:rPr lang="en-US" sz="1400" b="1" dirty="0">
                <a:solidFill>
                  <a:srgbClr val="FF0000"/>
                </a:solidFill>
              </a:rPr>
              <a:t>study</a:t>
            </a:r>
            <a:r>
              <a:rPr lang="en-US" sz="1400" dirty="0"/>
              <a:t> that </a:t>
            </a:r>
            <a:r>
              <a:rPr lang="en-US" sz="1400" b="1" dirty="0">
                <a:solidFill>
                  <a:srgbClr val="FF0000"/>
                </a:solidFill>
              </a:rPr>
              <a:t>took five years to complete</a:t>
            </a:r>
            <a:r>
              <a:rPr lang="en-US" sz="1400" dirty="0"/>
              <a:t>. In the first year, a baseline survey was done; the subsequent three years were devoted to monitoring and scouting the evolving trends on selected indicators measuring contributions of the project roads to poverty reduction”</a:t>
            </a:r>
          </a:p>
        </p:txBody>
      </p:sp>
      <p:sp>
        <p:nvSpPr>
          <p:cNvPr id="4" name="Rectangle 3">
            <a:extLst>
              <a:ext uri="{FF2B5EF4-FFF2-40B4-BE49-F238E27FC236}">
                <a16:creationId xmlns:a16="http://schemas.microsoft.com/office/drawing/2014/main" id="{41878AD3-1F63-4296-B54B-09A57A8982CA}"/>
              </a:ext>
            </a:extLst>
          </p:cNvPr>
          <p:cNvSpPr/>
          <p:nvPr/>
        </p:nvSpPr>
        <p:spPr>
          <a:xfrm>
            <a:off x="4390239" y="6099819"/>
            <a:ext cx="7617205" cy="307777"/>
          </a:xfrm>
          <a:prstGeom prst="rect">
            <a:avLst/>
          </a:prstGeom>
        </p:spPr>
        <p:txBody>
          <a:bodyPr wrap="square">
            <a:spAutoFit/>
          </a:bodyPr>
          <a:lstStyle/>
          <a:p>
            <a:r>
              <a:rPr lang="en-US" sz="1400" dirty="0">
                <a:hlinkClick r:id="rId2"/>
              </a:rPr>
              <a:t>http://documents.worldbank.org/curated/en/183691528124593286/pdf/ICR00004205-06012018.pdf</a:t>
            </a:r>
            <a:endParaRPr lang="en-US" sz="1400" dirty="0"/>
          </a:p>
        </p:txBody>
      </p:sp>
    </p:spTree>
    <p:extLst>
      <p:ext uri="{BB962C8B-B14F-4D97-AF65-F5344CB8AC3E}">
        <p14:creationId xmlns:p14="http://schemas.microsoft.com/office/powerpoint/2010/main" val="7728049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12F2D6-0B79-4663-BB9D-7D22A32F9383}"/>
              </a:ext>
            </a:extLst>
          </p:cNvPr>
          <p:cNvSpPr txBox="1"/>
          <p:nvPr/>
        </p:nvSpPr>
        <p:spPr>
          <a:xfrm>
            <a:off x="2325974" y="1460241"/>
            <a:ext cx="7540051" cy="4524315"/>
          </a:xfrm>
          <a:prstGeom prst="rect">
            <a:avLst/>
          </a:prstGeom>
          <a:solidFill>
            <a:schemeClr val="accent2">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7200" b="1" dirty="0"/>
              <a:t>Information and Communication Technologies (ICT) Infrastructure</a:t>
            </a:r>
          </a:p>
        </p:txBody>
      </p:sp>
      <p:sp>
        <p:nvSpPr>
          <p:cNvPr id="3" name="TextBox 2">
            <a:extLst>
              <a:ext uri="{FF2B5EF4-FFF2-40B4-BE49-F238E27FC236}">
                <a16:creationId xmlns:a16="http://schemas.microsoft.com/office/drawing/2014/main" id="{BFBF9DD5-67AF-4161-A840-748174FF8B68}"/>
              </a:ext>
            </a:extLst>
          </p:cNvPr>
          <p:cNvSpPr txBox="1"/>
          <p:nvPr/>
        </p:nvSpPr>
        <p:spPr>
          <a:xfrm>
            <a:off x="2213663" y="145772"/>
            <a:ext cx="7764674" cy="1107996"/>
          </a:xfrm>
          <a:prstGeom prst="rect">
            <a:avLst/>
          </a:prstGeom>
          <a:noFill/>
          <a:ln w="57150">
            <a:solidFill>
              <a:schemeClr val="accent2"/>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6600" b="1" dirty="0"/>
              <a:t>Conference Theme 8</a:t>
            </a:r>
          </a:p>
        </p:txBody>
      </p:sp>
    </p:spTree>
    <p:extLst>
      <p:ext uri="{BB962C8B-B14F-4D97-AF65-F5344CB8AC3E}">
        <p14:creationId xmlns:p14="http://schemas.microsoft.com/office/powerpoint/2010/main" val="23322247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F1BC39-9FC5-4FED-8B16-37DF7EA07145}"/>
              </a:ext>
            </a:extLst>
          </p:cNvPr>
          <p:cNvSpPr/>
          <p:nvPr/>
        </p:nvSpPr>
        <p:spPr>
          <a:xfrm>
            <a:off x="1400961" y="1107347"/>
            <a:ext cx="7743039" cy="1855893"/>
          </a:xfrm>
          <a:prstGeom prst="rect">
            <a:avLst/>
          </a:prstGeom>
        </p:spPr>
        <p:txBody>
          <a:bodyPr wrap="square">
            <a:spAutoFit/>
          </a:bodyPr>
          <a:lstStyle/>
          <a:p>
            <a:pPr marR="0" lvl="0" algn="just">
              <a:lnSpc>
                <a:spcPct val="107000"/>
              </a:lnSpc>
              <a:spcBef>
                <a:spcPts val="0"/>
              </a:spcBef>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We are in an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information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age. The last millennium gave rise to feudal societies marked by strict hierarchical systems of power centered around land ownership </a:t>
            </a:r>
          </a:p>
          <a:p>
            <a:pPr marR="0" lvl="0" algn="just">
              <a:lnSpc>
                <a:spcPct val="107000"/>
              </a:lnSpc>
              <a:spcBef>
                <a:spcPts val="0"/>
              </a:spcBef>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This system was ended by the industrial revolution of three centuries ago which is itself being supplanted by the information age that is based on the creation of information and services and driven primarily by knowledge, with greater powers in the hands of those storing and distributing information.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F0026818-0209-4A23-A50D-896C6D2EE52D}"/>
              </a:ext>
            </a:extLst>
          </p:cNvPr>
          <p:cNvSpPr/>
          <p:nvPr/>
        </p:nvSpPr>
        <p:spPr>
          <a:xfrm>
            <a:off x="3229762" y="5974869"/>
            <a:ext cx="6962862" cy="276999"/>
          </a:xfrm>
          <a:prstGeom prst="rect">
            <a:avLst/>
          </a:prstGeom>
        </p:spPr>
        <p:txBody>
          <a:bodyPr wrap="square">
            <a:spAutoFit/>
          </a:bodyPr>
          <a:lstStyle/>
          <a:p>
            <a:r>
              <a:rPr lang="en-US" sz="1200" u="sng"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2"/>
              </a:rPr>
              <a:t>https://courses.lumenlearning.com/sociology/chapter/types-of-societies/</a:t>
            </a:r>
            <a:endParaRPr lang="en-US" sz="1200" dirty="0"/>
          </a:p>
        </p:txBody>
      </p:sp>
      <p:sp>
        <p:nvSpPr>
          <p:cNvPr id="4" name="Rectangle 3">
            <a:extLst>
              <a:ext uri="{FF2B5EF4-FFF2-40B4-BE49-F238E27FC236}">
                <a16:creationId xmlns:a16="http://schemas.microsoft.com/office/drawing/2014/main" id="{7FA03CD8-2456-4D77-8422-E8A7A1924182}"/>
              </a:ext>
            </a:extLst>
          </p:cNvPr>
          <p:cNvSpPr/>
          <p:nvPr/>
        </p:nvSpPr>
        <p:spPr>
          <a:xfrm>
            <a:off x="1400961" y="3105325"/>
            <a:ext cx="7743039" cy="1855893"/>
          </a:xfrm>
          <a:prstGeom prst="rect">
            <a:avLst/>
          </a:prstGeom>
        </p:spPr>
        <p:txBody>
          <a:bodyPr wrap="square">
            <a:spAutoFit/>
          </a:bodyPr>
          <a:lstStyle/>
          <a:p>
            <a:pPr marR="0" lvl="0" algn="just">
              <a:lnSpc>
                <a:spcPct val="107000"/>
              </a:lnSpc>
              <a:spcBef>
                <a:spcPts val="0"/>
              </a:spcBef>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We are in an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information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age. The last millennium gave rise to feudal societies marked by strict hierarchical systems of power centered around land ownership </a:t>
            </a:r>
          </a:p>
          <a:p>
            <a:pPr marR="0" lvl="0" algn="just">
              <a:lnSpc>
                <a:spcPct val="107000"/>
              </a:lnSpc>
              <a:spcBef>
                <a:spcPts val="0"/>
              </a:spcBef>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This system was ended by the industrial revolution of three centuries ago which is itself being supplanted by the information age that is based on the creation of information and services and driven primarily by knowledge, with greater powers in the hands of those storing and distributing information.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573738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A2F78D-E837-4E04-A38A-BD5F15C1EB3A}"/>
              </a:ext>
            </a:extLst>
          </p:cNvPr>
          <p:cNvSpPr>
            <a:spLocks noGrp="1"/>
          </p:cNvSpPr>
          <p:nvPr>
            <p:ph type="title"/>
          </p:nvPr>
        </p:nvSpPr>
        <p:spPr>
          <a:xfrm>
            <a:off x="1066800" y="949811"/>
            <a:ext cx="10058400" cy="4135491"/>
          </a:xfrm>
          <a:prstGeom prst="rect">
            <a:avLst/>
          </a:prstGeom>
        </p:spPr>
        <p:txBody>
          <a:bodyPr wrap="square">
            <a:spAutoFit/>
          </a:bodyPr>
          <a:lstStyle/>
          <a:p>
            <a:pPr marR="0" lvl="0">
              <a:lnSpc>
                <a:spcPct val="107000"/>
              </a:lnSpc>
              <a:spcBef>
                <a:spcPts val="0"/>
              </a:spcBef>
              <a:spcAft>
                <a:spcPts val="0"/>
              </a:spcAft>
            </a:pPr>
            <a:r>
              <a:rPr lang="en-US" sz="4000" b="1"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We are in an information age. </a:t>
            </a:r>
            <a:br>
              <a:rPr lang="en-US" sz="2800" dirty="0">
                <a:latin typeface="Times New Roman" panose="02020603050405020304" pitchFamily="18" charset="0"/>
                <a:ea typeface="Calibri" panose="020F0502020204030204" pitchFamily="34" charset="0"/>
                <a:cs typeface="Times New Roman" panose="02020603050405020304" pitchFamily="18" charset="0"/>
              </a:rPr>
            </a:br>
            <a:br>
              <a:rPr lang="en-US" sz="2800" dirty="0">
                <a:latin typeface="Times New Roman" panose="02020603050405020304" pitchFamily="18"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The last millennium gave rise to feudal societies marked by strict hierarchical systems of power centered around land ownership.  </a:t>
            </a:r>
            <a:br>
              <a:rPr lang="en-US" sz="2800" dirty="0">
                <a:latin typeface="Times New Roman" panose="02020603050405020304" pitchFamily="18" charset="0"/>
                <a:ea typeface="Calibri" panose="020F0502020204030204" pitchFamily="34" charset="0"/>
                <a:cs typeface="Times New Roman" panose="02020603050405020304" pitchFamily="18" charset="0"/>
              </a:rPr>
            </a:b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This system was ended by the industrial revolution of three centuries ago which is itself being supplanted by the information age based on: </a:t>
            </a:r>
            <a:br>
              <a:rPr lang="en-US" sz="2800" dirty="0">
                <a:latin typeface="Times New Roman" panose="02020603050405020304" pitchFamily="18" charset="0"/>
                <a:ea typeface="Calibri" panose="020F0502020204030204" pitchFamily="34" charset="0"/>
                <a:cs typeface="Times New Roman" panose="02020603050405020304" pitchFamily="18" charset="0"/>
              </a:rPr>
            </a:br>
            <a:br>
              <a:rPr lang="en-US" sz="2800" dirty="0">
                <a:latin typeface="Times New Roman" panose="02020603050405020304" pitchFamily="18" charset="0"/>
                <a:ea typeface="Calibri" panose="020F0502020204030204" pitchFamily="34" charset="0"/>
                <a:cs typeface="Times New Roman" panose="02020603050405020304" pitchFamily="18" charset="0"/>
              </a:rPr>
            </a:b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A52FF789-4C35-4FEC-B232-5967F1EAF6BF}"/>
              </a:ext>
            </a:extLst>
          </p:cNvPr>
          <p:cNvSpPr/>
          <p:nvPr/>
        </p:nvSpPr>
        <p:spPr>
          <a:xfrm>
            <a:off x="2908039" y="4740150"/>
            <a:ext cx="8596605" cy="1384995"/>
          </a:xfrm>
          <a:prstGeom prst="rect">
            <a:avLst/>
          </a:prstGeom>
          <a:ln>
            <a:solidFill>
              <a:schemeClr val="accent3"/>
            </a:solidFill>
          </a:ln>
        </p:spPr>
        <p:txBody>
          <a:bodyPr wrap="square">
            <a:spAutoFit/>
          </a:bodyPr>
          <a:lstStyle/>
          <a:p>
            <a:pPr marL="285750" indent="-285750">
              <a:buFont typeface="Arial" panose="020B0604020202020204" pitchFamily="34" charset="0"/>
              <a:buChar char="•"/>
            </a:pPr>
            <a:r>
              <a:rPr lang="en-US" sz="2800" dirty="0">
                <a:latin typeface="Times New Roman" panose="02020603050405020304" pitchFamily="18" charset="0"/>
                <a:ea typeface="Calibri" panose="020F0502020204030204" pitchFamily="34" charset="0"/>
                <a:cs typeface="Times New Roman" panose="02020603050405020304" pitchFamily="18" charset="0"/>
              </a:rPr>
              <a:t>the creation of information and services, and is</a:t>
            </a:r>
          </a:p>
          <a:p>
            <a:pPr marL="285750" indent="-285750">
              <a:buFont typeface="Arial" panose="020B0604020202020204" pitchFamily="34" charset="0"/>
              <a:buChar char="•"/>
            </a:pPr>
            <a:r>
              <a:rPr lang="en-US" sz="2800" dirty="0">
                <a:latin typeface="Times New Roman" panose="02020603050405020304" pitchFamily="18" charset="0"/>
                <a:ea typeface="Calibri" panose="020F0502020204030204" pitchFamily="34" charset="0"/>
                <a:cs typeface="Times New Roman" panose="02020603050405020304" pitchFamily="18" charset="0"/>
              </a:rPr>
              <a:t>driven primarily by knowledge, with greater powers in the hands of those storing and distributing information. </a:t>
            </a:r>
            <a:endParaRPr lang="en-US" sz="2800" dirty="0"/>
          </a:p>
        </p:txBody>
      </p:sp>
    </p:spTree>
    <p:extLst>
      <p:ext uri="{BB962C8B-B14F-4D97-AF65-F5344CB8AC3E}">
        <p14:creationId xmlns:p14="http://schemas.microsoft.com/office/powerpoint/2010/main" val="240380719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C9BC77-FEB3-459A-B828-307DE113426D}"/>
              </a:ext>
            </a:extLst>
          </p:cNvPr>
          <p:cNvSpPr/>
          <p:nvPr/>
        </p:nvSpPr>
        <p:spPr>
          <a:xfrm>
            <a:off x="102637" y="0"/>
            <a:ext cx="11775231" cy="6166560"/>
          </a:xfrm>
          <a:prstGeom prst="rect">
            <a:avLst/>
          </a:prstGeom>
        </p:spPr>
        <p:txBody>
          <a:bodyPr wrap="square">
            <a:spAutoFit/>
          </a:bodyPr>
          <a:lstStyle/>
          <a:p>
            <a:pPr algn="just">
              <a:lnSpc>
                <a:spcPct val="107000"/>
              </a:lnSpc>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Ethiopia established the Ministry of Communication and Information Technology (MCIT) in 2010 in recognition of the critical role ICT has in national </a:t>
            </a:r>
          </a:p>
          <a:p>
            <a:pPr algn="just">
              <a:lnSpc>
                <a:spcPct val="107000"/>
              </a:lnSpc>
              <a:spcAft>
                <a:spcPts val="800"/>
              </a:spcAft>
            </a:pPr>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Proclamation No. 916/2015 gave the MCIT a mandate to promote ICT as a key component in achieving the 17 UN Sustainable Development Goals (SDGs). </a:t>
            </a:r>
          </a:p>
          <a:p>
            <a:pPr algn="just">
              <a:lnSpc>
                <a:spcPct val="107000"/>
              </a:lnSpc>
              <a:spcAft>
                <a:spcPts val="800"/>
              </a:spcAft>
            </a:pPr>
            <a:endParaRPr lang="en-US" sz="1100"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gn="just">
              <a:lnSpc>
                <a:spcPct val="107000"/>
              </a:lnSpc>
              <a:spcAft>
                <a:spcPts val="800"/>
              </a:spcAft>
              <a:buFont typeface="Courier New" panose="02070309020205020404" pitchFamily="49" charset="0"/>
              <a:buChar char="o"/>
            </a:pPr>
            <a:r>
              <a:rPr lang="en-US" dirty="0">
                <a:latin typeface="Times New Roman" panose="02020603050405020304" pitchFamily="18" charset="0"/>
                <a:ea typeface="Calibri" panose="020F0502020204030204" pitchFamily="34" charset="0"/>
                <a:cs typeface="Times New Roman" panose="02020603050405020304" pitchFamily="18" charset="0"/>
              </a:rPr>
              <a:t>Specifically, goal #9 places emphasis on technological progress and the </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bridging of digital divides </a:t>
            </a:r>
            <a:r>
              <a:rPr lang="en-US" dirty="0">
                <a:latin typeface="Times New Roman" panose="02020603050405020304" pitchFamily="18" charset="0"/>
                <a:ea typeface="Calibri" panose="020F0502020204030204" pitchFamily="34" charset="0"/>
                <a:cs typeface="Times New Roman" panose="02020603050405020304" pitchFamily="18" charset="0"/>
              </a:rPr>
              <a:t>to find lasting solutions for the country’s economic and environmental woes. </a:t>
            </a:r>
          </a:p>
          <a:p>
            <a:pPr marL="742950" lvl="1" indent="-285750" algn="just">
              <a:lnSpc>
                <a:spcPct val="107000"/>
              </a:lnSpc>
              <a:spcAft>
                <a:spcPts val="800"/>
              </a:spcAft>
              <a:buFont typeface="Courier New" panose="02070309020205020404" pitchFamily="49" charset="0"/>
              <a:buChar char="o"/>
            </a:pPr>
            <a:r>
              <a:rPr lang="en-US" dirty="0">
                <a:latin typeface="Times New Roman" panose="02020603050405020304" pitchFamily="18" charset="0"/>
                <a:ea typeface="Calibri" panose="020F0502020204030204" pitchFamily="34" charset="0"/>
                <a:cs typeface="Times New Roman" panose="02020603050405020304" pitchFamily="18" charset="0"/>
              </a:rPr>
              <a:t>In particular, item 9c sets 2020 as the target for realizing the goal of </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affordable broadband </a:t>
            </a:r>
            <a:r>
              <a:rPr lang="en-US" dirty="0">
                <a:latin typeface="Times New Roman" panose="02020603050405020304" pitchFamily="18" charset="0"/>
                <a:ea typeface="Calibri" panose="020F0502020204030204" pitchFamily="34" charset="0"/>
                <a:cs typeface="Times New Roman" panose="02020603050405020304" pitchFamily="18" charset="0"/>
              </a:rPr>
              <a:t>access for all Ethiopians. </a:t>
            </a:r>
          </a:p>
          <a:p>
            <a:pPr algn="just">
              <a:lnSpc>
                <a:spcPct val="107000"/>
              </a:lnSpc>
              <a:spcAft>
                <a:spcPts val="800"/>
              </a:spcAft>
            </a:pPr>
            <a:endParaRPr lang="en-US" sz="105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Ensuring that ICT is an integral part of the national education system by achieving </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 critical mass of computer literate teachers</a:t>
            </a:r>
            <a:r>
              <a:rPr lang="en-US" dirty="0">
                <a:latin typeface="Times New Roman" panose="02020603050405020304" pitchFamily="18" charset="0"/>
                <a:ea typeface="Calibri" panose="020F0502020204030204" pitchFamily="34" charset="0"/>
                <a:cs typeface="Times New Roman" panose="02020603050405020304" pitchFamily="18" charset="0"/>
              </a:rPr>
              <a:t>, and expanding quality ICT education to make it accessible to all is another lofty goal. </a:t>
            </a:r>
          </a:p>
          <a:p>
            <a:pPr marL="285750" indent="-285750" algn="just">
              <a:lnSpc>
                <a:spcPct val="107000"/>
              </a:lnSpc>
              <a:spcAft>
                <a:spcPts val="800"/>
              </a:spcAft>
              <a:buFont typeface="Wingdings" panose="05000000000000000000" pitchFamily="2"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Ethiopia’s ICT infrastructure has seen significant expansion in the past few years with </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mobile telecommunications </a:t>
            </a:r>
            <a:r>
              <a:rPr lang="en-US" dirty="0">
                <a:latin typeface="Times New Roman" panose="02020603050405020304" pitchFamily="18" charset="0"/>
                <a:ea typeface="Calibri" panose="020F0502020204030204" pitchFamily="34" charset="0"/>
                <a:cs typeface="Times New Roman" panose="02020603050405020304" pitchFamily="18" charset="0"/>
              </a:rPr>
              <a:t>growing from a mere 1 million subscribers in 2007 to </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39 million in 2014/15</a:t>
            </a:r>
            <a:r>
              <a:rPr lang="en-US" dirty="0">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Similarly, the proportion of the rural population living within a 5 kilometers radius of mobile telephone services increased from 62 percent to 96 percent, and the number of internet users increased from fewer than a million to more than four million. Nevertheless, diffusion of ICT in Ethiopia remains sluggish in comparison to regional and global peers.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142DA031-A4E2-45FE-BF2E-58D59BA9EA50}"/>
              </a:ext>
            </a:extLst>
          </p:cNvPr>
          <p:cNvSpPr/>
          <p:nvPr/>
        </p:nvSpPr>
        <p:spPr>
          <a:xfrm>
            <a:off x="712236" y="6038223"/>
            <a:ext cx="10767527" cy="256673"/>
          </a:xfrm>
          <a:prstGeom prst="rect">
            <a:avLst/>
          </a:prstGeom>
        </p:spPr>
        <p:txBody>
          <a:bodyPr wrap="square">
            <a:spAutoFit/>
          </a:bodyPr>
          <a:lstStyle/>
          <a:p>
            <a:pPr>
              <a:lnSpc>
                <a:spcPct val="107000"/>
              </a:lnSpc>
            </a:pPr>
            <a:r>
              <a:rPr lang="en-US" sz="1050"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hlinkClick r:id="rId2"/>
              </a:rPr>
              <a:t>http://www.mcit.gov.et/documents/20181/22562/The+National+Information+and++Communication+Technology++%28ICT%29+Policy+and+Strategy/45d74e1f-6eff-4607-bba9-342462a7be13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157560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A44C73-2AB1-4D2E-8256-41D392BA3F61}"/>
              </a:ext>
            </a:extLst>
          </p:cNvPr>
          <p:cNvSpPr/>
          <p:nvPr/>
        </p:nvSpPr>
        <p:spPr>
          <a:xfrm>
            <a:off x="786881" y="401201"/>
            <a:ext cx="10618237" cy="5210144"/>
          </a:xfrm>
          <a:prstGeom prst="rect">
            <a:avLst/>
          </a:prstGeom>
        </p:spPr>
        <p:txBody>
          <a:bodyPr wrap="square">
            <a:spAutoFit/>
          </a:bodyPr>
          <a:lstStyle/>
          <a:p>
            <a:pPr algn="just">
              <a:lnSpc>
                <a:spcPct val="107000"/>
              </a:lnSpc>
            </a:pPr>
            <a:r>
              <a:rPr lang="en-US" sz="2400" dirty="0">
                <a:latin typeface="Times New Roman" panose="02020603050405020304" pitchFamily="18" charset="0"/>
                <a:ea typeface="Calibri" panose="020F0502020204030204" pitchFamily="34" charset="0"/>
                <a:cs typeface="Times New Roman" panose="02020603050405020304" pitchFamily="18" charset="0"/>
              </a:rPr>
              <a:t>Ethiopia’s 2016 national ICT policy and strategy draft shows the development of this sector to be one of the country’s top strategic priorities, with significant roles for infrastructure development as set out in GTP II. </a:t>
            </a:r>
          </a:p>
          <a:p>
            <a:pPr algn="just">
              <a:lnSpc>
                <a:spcPct val="107000"/>
              </a:lnSpc>
            </a:pP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en-US" sz="2400" dirty="0">
                <a:latin typeface="Times New Roman" panose="02020603050405020304" pitchFamily="18" charset="0"/>
                <a:ea typeface="Calibri" panose="020F0502020204030204" pitchFamily="34" charset="0"/>
                <a:cs typeface="Times New Roman" panose="02020603050405020304" pitchFamily="18" charset="0"/>
              </a:rPr>
              <a:t>The government’s vision is to transform Ethiopia, a country once synonymous with poverty, to a Middle-Income economy and society using next generation ICT.  </a:t>
            </a:r>
          </a:p>
          <a:p>
            <a:pPr algn="just">
              <a:lnSpc>
                <a:spcPct val="107000"/>
              </a:lnSpc>
            </a:pP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en-US" sz="2400" dirty="0">
                <a:latin typeface="Times New Roman" panose="02020603050405020304" pitchFamily="18" charset="0"/>
                <a:ea typeface="Calibri" panose="020F0502020204030204" pitchFamily="34" charset="0"/>
                <a:cs typeface="Times New Roman" panose="02020603050405020304" pitchFamily="18" charset="0"/>
              </a:rPr>
              <a:t>More importantly, the policy and strategy draft views e-Government as an effective way of improving public service delivery and accelerate the ease of doing business for enterprises.  </a:t>
            </a:r>
          </a:p>
          <a:p>
            <a:pPr algn="just">
              <a:lnSpc>
                <a:spcPct val="107000"/>
              </a:lnSpc>
            </a:pP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en-US" sz="2400" dirty="0">
                <a:latin typeface="Times New Roman" panose="02020603050405020304" pitchFamily="18" charset="0"/>
                <a:ea typeface="Calibri" panose="020F0502020204030204" pitchFamily="34" charset="0"/>
                <a:cs typeface="Times New Roman" panose="02020603050405020304" pitchFamily="18" charset="0"/>
              </a:rPr>
              <a:t>It was in recognition of this fact that the government developed and implemented an e-Government Strategy during the 2011 – 2015 plan period.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888BBA90-E019-4284-A4FC-9171A66BC902}"/>
              </a:ext>
            </a:extLst>
          </p:cNvPr>
          <p:cNvSpPr/>
          <p:nvPr/>
        </p:nvSpPr>
        <p:spPr>
          <a:xfrm>
            <a:off x="4394719" y="5929965"/>
            <a:ext cx="5747658" cy="445699"/>
          </a:xfrm>
          <a:prstGeom prst="rect">
            <a:avLst/>
          </a:prstGeom>
        </p:spPr>
        <p:txBody>
          <a:bodyPr wrap="square">
            <a:spAutoFit/>
          </a:bodyPr>
          <a:lstStyle/>
          <a:p>
            <a:pPr>
              <a:lnSpc>
                <a:spcPct val="107000"/>
              </a:lnSpc>
            </a:pPr>
            <a:r>
              <a:rPr lang="en-US" sz="1050"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hlinkClick r:id="rId2"/>
              </a:rPr>
              <a:t>http://www.mcit.gov.et/documents/20181/22562/The+National+Information+and++Communication+Technology++%28ICT%29+Policy+and+Strategy/45d74e1f-6eff-4607-bba9-342462a7be13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574863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12F2D6-0B79-4663-BB9D-7D22A32F9383}"/>
              </a:ext>
            </a:extLst>
          </p:cNvPr>
          <p:cNvSpPr txBox="1"/>
          <p:nvPr/>
        </p:nvSpPr>
        <p:spPr>
          <a:xfrm>
            <a:off x="1968759" y="3037114"/>
            <a:ext cx="8607005" cy="1200329"/>
          </a:xfrm>
          <a:prstGeom prst="rect">
            <a:avLst/>
          </a:prstGeom>
          <a:solidFill>
            <a:schemeClr val="accent2">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7200" b="1" dirty="0"/>
              <a:t>Access to Health Care</a:t>
            </a:r>
          </a:p>
        </p:txBody>
      </p:sp>
      <p:sp>
        <p:nvSpPr>
          <p:cNvPr id="3" name="TextBox 2">
            <a:extLst>
              <a:ext uri="{FF2B5EF4-FFF2-40B4-BE49-F238E27FC236}">
                <a16:creationId xmlns:a16="http://schemas.microsoft.com/office/drawing/2014/main" id="{BFBF9DD5-67AF-4161-A840-748174FF8B68}"/>
              </a:ext>
            </a:extLst>
          </p:cNvPr>
          <p:cNvSpPr txBox="1"/>
          <p:nvPr/>
        </p:nvSpPr>
        <p:spPr>
          <a:xfrm>
            <a:off x="2053883" y="509666"/>
            <a:ext cx="7764674" cy="1107996"/>
          </a:xfrm>
          <a:prstGeom prst="rect">
            <a:avLst/>
          </a:prstGeom>
          <a:noFill/>
          <a:ln w="57150">
            <a:solidFill>
              <a:schemeClr val="accent2"/>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6600" b="1" dirty="0"/>
              <a:t>Conference Theme 9</a:t>
            </a:r>
          </a:p>
        </p:txBody>
      </p:sp>
    </p:spTree>
    <p:extLst>
      <p:ext uri="{BB962C8B-B14F-4D97-AF65-F5344CB8AC3E}">
        <p14:creationId xmlns:p14="http://schemas.microsoft.com/office/powerpoint/2010/main" val="2259828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F6AF3F2-A4AE-4F31-A2DF-44664DCC0D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0950" y="0"/>
            <a:ext cx="46101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0F9F099-623F-428D-8589-153AAC3CF853}"/>
              </a:ext>
            </a:extLst>
          </p:cNvPr>
          <p:cNvSpPr txBox="1"/>
          <p:nvPr/>
        </p:nvSpPr>
        <p:spPr>
          <a:xfrm>
            <a:off x="125500" y="176935"/>
            <a:ext cx="2661165" cy="2554545"/>
          </a:xfrm>
          <a:prstGeom prst="rect">
            <a:avLst/>
          </a:prstGeom>
          <a:noFill/>
        </p:spPr>
        <p:txBody>
          <a:bodyPr wrap="square" rtlCol="0">
            <a:spAutoFit/>
          </a:bodyPr>
          <a:lstStyle/>
          <a:p>
            <a:r>
              <a:rPr lang="en-US" sz="4000" b="1" dirty="0">
                <a:solidFill>
                  <a:srgbClr val="008000"/>
                </a:solidFill>
                <a:effectLst>
                  <a:outerShdw blurRad="38100" dist="38100" dir="2700000" algn="tl">
                    <a:srgbClr val="000000">
                      <a:alpha val="43137"/>
                    </a:srgbClr>
                  </a:outerShdw>
                </a:effectLst>
              </a:rPr>
              <a:t>FACES BEHIND THE NUMBERS</a:t>
            </a:r>
          </a:p>
        </p:txBody>
      </p:sp>
      <p:sp>
        <p:nvSpPr>
          <p:cNvPr id="3" name="TextBox 2">
            <a:extLst>
              <a:ext uri="{FF2B5EF4-FFF2-40B4-BE49-F238E27FC236}">
                <a16:creationId xmlns:a16="http://schemas.microsoft.com/office/drawing/2014/main" id="{2B96402E-9858-4ED5-9AC1-313F785BED2C}"/>
              </a:ext>
            </a:extLst>
          </p:cNvPr>
          <p:cNvSpPr txBox="1"/>
          <p:nvPr/>
        </p:nvSpPr>
        <p:spPr>
          <a:xfrm>
            <a:off x="-11822" y="2782669"/>
            <a:ext cx="3802772" cy="646331"/>
          </a:xfrm>
          <a:prstGeom prst="rect">
            <a:avLst/>
          </a:prstGeom>
          <a:noFill/>
        </p:spPr>
        <p:txBody>
          <a:bodyPr wrap="none" rtlCol="0">
            <a:spAutoFit/>
          </a:bodyPr>
          <a:lstStyle/>
          <a:p>
            <a:r>
              <a:rPr lang="en-US" dirty="0">
                <a:hlinkClick r:id="rId3"/>
              </a:rPr>
              <a:t>www.EthioDemographyAndHealth.Org</a:t>
            </a:r>
            <a:endParaRPr lang="en-US" dirty="0"/>
          </a:p>
          <a:p>
            <a:endParaRPr lang="en-US" dirty="0"/>
          </a:p>
        </p:txBody>
      </p:sp>
      <p:pic>
        <p:nvPicPr>
          <p:cNvPr id="1028" name="Picture 4">
            <a:extLst>
              <a:ext uri="{FF2B5EF4-FFF2-40B4-BE49-F238E27FC236}">
                <a16:creationId xmlns:a16="http://schemas.microsoft.com/office/drawing/2014/main" id="{AF8CA695-C0A4-44E4-AB65-D7941C0A40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2914" y="0"/>
            <a:ext cx="45942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CDE8899-9EE9-4B8A-8704-4877D7D86D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2914" y="766276"/>
            <a:ext cx="7620000" cy="49149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79D08062-FBED-48C2-A688-6E8B30DCBEE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22914" y="0"/>
            <a:ext cx="45593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Oromiyaa, East Africa">
            <a:extLst>
              <a:ext uri="{FF2B5EF4-FFF2-40B4-BE49-F238E27FC236}">
                <a16:creationId xmlns:a16="http://schemas.microsoft.com/office/drawing/2014/main" id="{CCDF5A81-79D7-42DE-89C5-A8FE4D2FF28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25875" y="0"/>
            <a:ext cx="454025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E77BC78-4031-4E2A-AE69-34160BE4E26C}"/>
              </a:ext>
            </a:extLst>
          </p:cNvPr>
          <p:cNvSpPr/>
          <p:nvPr/>
        </p:nvSpPr>
        <p:spPr>
          <a:xfrm>
            <a:off x="3722914" y="6484835"/>
            <a:ext cx="5303503" cy="369332"/>
          </a:xfrm>
          <a:prstGeom prst="rect">
            <a:avLst/>
          </a:prstGeom>
        </p:spPr>
        <p:txBody>
          <a:bodyPr wrap="none">
            <a:spAutoFit/>
          </a:bodyPr>
          <a:lstStyle/>
          <a:p>
            <a:r>
              <a:rPr lang="en-US" dirty="0">
                <a:hlinkClick r:id="rId8"/>
              </a:rPr>
              <a:t>https://www.pinterest.com/pin/56295064065191890/</a:t>
            </a:r>
            <a:endParaRPr lang="en-US" dirty="0"/>
          </a:p>
        </p:txBody>
      </p:sp>
      <p:pic>
        <p:nvPicPr>
          <p:cNvPr id="1038" name="Picture 14">
            <a:extLst>
              <a:ext uri="{FF2B5EF4-FFF2-40B4-BE49-F238E27FC236}">
                <a16:creationId xmlns:a16="http://schemas.microsoft.com/office/drawing/2014/main" id="{53E3D38C-1CD0-4FEC-9848-9590B860993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20033" y="679437"/>
            <a:ext cx="6784769" cy="5088577"/>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E4340AA9-E4FC-4A65-B5D7-7290B7041AF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90950" y="667693"/>
            <a:ext cx="6231824" cy="532255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B2223974-6386-49CB-A68D-E221E25CFDC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20033" y="0"/>
            <a:ext cx="54451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3057F3F5-1B02-45C0-89D0-9AA31B35683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86745" y="16366"/>
            <a:ext cx="51435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6B63A464-1B53-4DC9-92B9-9780D1AC466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72370" y="0"/>
            <a:ext cx="48466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a:extLst>
              <a:ext uri="{FF2B5EF4-FFF2-40B4-BE49-F238E27FC236}">
                <a16:creationId xmlns:a16="http://schemas.microsoft.com/office/drawing/2014/main" id="{946301B1-086D-4385-B56D-F3D9C43854A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86745" y="32731"/>
            <a:ext cx="489426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a:extLst>
              <a:ext uri="{FF2B5EF4-FFF2-40B4-BE49-F238E27FC236}">
                <a16:creationId xmlns:a16="http://schemas.microsoft.com/office/drawing/2014/main" id="{E30EAECD-499E-4960-8B42-9AFE562F956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72370" y="-3833"/>
            <a:ext cx="47879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a:extLst>
              <a:ext uri="{FF2B5EF4-FFF2-40B4-BE49-F238E27FC236}">
                <a16:creationId xmlns:a16="http://schemas.microsoft.com/office/drawing/2014/main" id="{897A9B09-BA92-4214-8736-D6A248457E7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722913" y="539654"/>
            <a:ext cx="8257326" cy="5088577"/>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a:extLst>
              <a:ext uri="{FF2B5EF4-FFF2-40B4-BE49-F238E27FC236}">
                <a16:creationId xmlns:a16="http://schemas.microsoft.com/office/drawing/2014/main" id="{3CAD3145-0975-4965-BE5D-58842CC32254}"/>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11588" y="0"/>
            <a:ext cx="45688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a:extLst>
              <a:ext uri="{FF2B5EF4-FFF2-40B4-BE49-F238E27FC236}">
                <a16:creationId xmlns:a16="http://schemas.microsoft.com/office/drawing/2014/main" id="{C57B3750-6286-4F72-87A7-4EE8E5974C5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702277" y="-36564"/>
            <a:ext cx="456406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a:extLst>
              <a:ext uri="{FF2B5EF4-FFF2-40B4-BE49-F238E27FC236}">
                <a16:creationId xmlns:a16="http://schemas.microsoft.com/office/drawing/2014/main" id="{23AA5311-4D56-4D1F-BF0C-ECDC32A22BBE}"/>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720032" y="-12348"/>
            <a:ext cx="514508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a:extLst>
              <a:ext uri="{FF2B5EF4-FFF2-40B4-BE49-F238E27FC236}">
                <a16:creationId xmlns:a16="http://schemas.microsoft.com/office/drawing/2014/main" id="{5976E500-4D21-49B9-83D8-681322386B36}"/>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748619" y="539654"/>
            <a:ext cx="7643751" cy="5732813"/>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a:extLst>
              <a:ext uri="{FF2B5EF4-FFF2-40B4-BE49-F238E27FC236}">
                <a16:creationId xmlns:a16="http://schemas.microsoft.com/office/drawing/2014/main" id="{6D3F0E15-5BD5-4D21-AA1B-43D81168A67B}"/>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748618" y="694382"/>
            <a:ext cx="7334250" cy="5495925"/>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a:extLst>
              <a:ext uri="{FF2B5EF4-FFF2-40B4-BE49-F238E27FC236}">
                <a16:creationId xmlns:a16="http://schemas.microsoft.com/office/drawing/2014/main" id="{DA26A573-80AC-4C5C-8A15-26DBF6E0E8A8}"/>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840406" y="11868"/>
            <a:ext cx="51498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a:extLst>
              <a:ext uri="{FF2B5EF4-FFF2-40B4-BE49-F238E27FC236}">
                <a16:creationId xmlns:a16="http://schemas.microsoft.com/office/drawing/2014/main" id="{0A00DA71-FD23-4BE2-82C8-20D34A36B435}"/>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772368" y="539654"/>
            <a:ext cx="8001824" cy="6001368"/>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44">
            <a:extLst>
              <a:ext uri="{FF2B5EF4-FFF2-40B4-BE49-F238E27FC236}">
                <a16:creationId xmlns:a16="http://schemas.microsoft.com/office/drawing/2014/main" id="{5FB78B9C-463A-49B9-BEDD-B8A417BE71CB}"/>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720031" y="313168"/>
            <a:ext cx="8530712" cy="6158535"/>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a:extLst>
              <a:ext uri="{FF2B5EF4-FFF2-40B4-BE49-F238E27FC236}">
                <a16:creationId xmlns:a16="http://schemas.microsoft.com/office/drawing/2014/main" id="{1D69BE00-FAAA-40C4-BD77-C5A29F177185}"/>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881036" y="313169"/>
            <a:ext cx="8185464" cy="6133582"/>
          </a:xfrm>
          <a:prstGeom prst="rect">
            <a:avLst/>
          </a:prstGeom>
          <a:noFill/>
          <a:extLst>
            <a:ext uri="{909E8E84-426E-40DD-AFC4-6F175D3DCCD1}">
              <a14:hiddenFill xmlns:a14="http://schemas.microsoft.com/office/drawing/2010/main">
                <a:solidFill>
                  <a:srgbClr val="FFFFFF"/>
                </a:solidFill>
              </a14:hiddenFill>
            </a:ext>
          </a:extLst>
        </p:spPr>
      </p:pic>
      <p:pic>
        <p:nvPicPr>
          <p:cNvPr id="1072" name="Picture 48">
            <a:extLst>
              <a:ext uri="{FF2B5EF4-FFF2-40B4-BE49-F238E27FC236}">
                <a16:creationId xmlns:a16="http://schemas.microsoft.com/office/drawing/2014/main" id="{38D94CAF-639B-4E88-97E9-D7FEBC94F621}"/>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748617" y="176935"/>
            <a:ext cx="8656755" cy="6492566"/>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50">
            <a:extLst>
              <a:ext uri="{FF2B5EF4-FFF2-40B4-BE49-F238E27FC236}">
                <a16:creationId xmlns:a16="http://schemas.microsoft.com/office/drawing/2014/main" id="{A9926124-E933-404C-9571-A396656378C8}"/>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3757948" y="0"/>
            <a:ext cx="47974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a:extLst>
              <a:ext uri="{FF2B5EF4-FFF2-40B4-BE49-F238E27FC236}">
                <a16:creationId xmlns:a16="http://schemas.microsoft.com/office/drawing/2014/main" id="{0E935782-A5DD-4E3A-A2A6-97D8234CDAC3}"/>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726407" y="-49040"/>
            <a:ext cx="514508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a:extLst>
              <a:ext uri="{FF2B5EF4-FFF2-40B4-BE49-F238E27FC236}">
                <a16:creationId xmlns:a16="http://schemas.microsoft.com/office/drawing/2014/main" id="{D93BA04F-1925-41A6-82B8-4385E407D7BB}"/>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3774602" y="-24696"/>
            <a:ext cx="45926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80" name="Picture 56" descr="Image result for ethiopia professional  women">
            <a:extLst>
              <a:ext uri="{FF2B5EF4-FFF2-40B4-BE49-F238E27FC236}">
                <a16:creationId xmlns:a16="http://schemas.microsoft.com/office/drawing/2014/main" id="{BA3108EF-7B9C-44AC-B4DF-A8E89D0B8939}"/>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765018" y="1259546"/>
            <a:ext cx="8537946" cy="4802595"/>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descr="Related image">
            <a:extLst>
              <a:ext uri="{FF2B5EF4-FFF2-40B4-BE49-F238E27FC236}">
                <a16:creationId xmlns:a16="http://schemas.microsoft.com/office/drawing/2014/main" id="{7936E8F6-323F-46CB-9303-BE33E4C6ABBF}"/>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687198" y="0"/>
            <a:ext cx="102901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27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0"/>
                                        <p:tgtEl>
                                          <p:spTgt spid="1026"/>
                                        </p:tgtEl>
                                      </p:cBhvr>
                                    </p:animEffect>
                                    <p:anim calcmode="lin" valueType="num">
                                      <p:cBhvr>
                                        <p:cTn id="8" dur="5000" fill="hold"/>
                                        <p:tgtEl>
                                          <p:spTgt spid="1026"/>
                                        </p:tgtEl>
                                        <p:attrNameLst>
                                          <p:attrName>ppt_x</p:attrName>
                                        </p:attrNameLst>
                                      </p:cBhvr>
                                      <p:tavLst>
                                        <p:tav tm="0">
                                          <p:val>
                                            <p:strVal val="#ppt_x"/>
                                          </p:val>
                                        </p:tav>
                                        <p:tav tm="100000">
                                          <p:val>
                                            <p:strVal val="#ppt_x"/>
                                          </p:val>
                                        </p:tav>
                                      </p:tavLst>
                                    </p:anim>
                                    <p:anim calcmode="lin" valueType="num">
                                      <p:cBhvr>
                                        <p:cTn id="9" dur="5000" fill="hold"/>
                                        <p:tgtEl>
                                          <p:spTgt spid="1026"/>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5"/>
                                            </p:cond>
                                          </p:stCondLst>
                                        </p:cTn>
                                        <p:tgtEl>
                                          <p:spTgt spid="1026"/>
                                        </p:tgtEl>
                                        <p:attrNameLst>
                                          <p:attrName>style.visibility</p:attrName>
                                        </p:attrNameLst>
                                      </p:cBhvr>
                                      <p:to>
                                        <p:strVal val="hidden"/>
                                      </p:to>
                                    </p:set>
                                  </p:subTnLst>
                                </p:cTn>
                              </p:par>
                            </p:childTnLst>
                          </p:cTn>
                        </p:par>
                        <p:par>
                          <p:cTn id="10" fill="hold">
                            <p:stCondLst>
                              <p:cond delay="5000"/>
                            </p:stCondLst>
                            <p:childTnLst>
                              <p:par>
                                <p:cTn id="11" presetID="42" presetClass="entr" presetSubtype="0" fill="hold" nodeType="after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fade">
                                      <p:cBhvr>
                                        <p:cTn id="13" dur="5000"/>
                                        <p:tgtEl>
                                          <p:spTgt spid="1028"/>
                                        </p:tgtEl>
                                      </p:cBhvr>
                                    </p:animEffect>
                                    <p:anim calcmode="lin" valueType="num">
                                      <p:cBhvr>
                                        <p:cTn id="14" dur="5000" fill="hold"/>
                                        <p:tgtEl>
                                          <p:spTgt spid="1028"/>
                                        </p:tgtEl>
                                        <p:attrNameLst>
                                          <p:attrName>ppt_x</p:attrName>
                                        </p:attrNameLst>
                                      </p:cBhvr>
                                      <p:tavLst>
                                        <p:tav tm="0">
                                          <p:val>
                                            <p:strVal val="#ppt_x"/>
                                          </p:val>
                                        </p:tav>
                                        <p:tav tm="100000">
                                          <p:val>
                                            <p:strVal val="#ppt_x"/>
                                          </p:val>
                                        </p:tav>
                                      </p:tavLst>
                                    </p:anim>
                                    <p:anim calcmode="lin" valueType="num">
                                      <p:cBhvr>
                                        <p:cTn id="15" dur="5000" fill="hold"/>
                                        <p:tgtEl>
                                          <p:spTgt spid="1028"/>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1"/>
                                            </p:cond>
                                          </p:stCondLst>
                                        </p:cTn>
                                        <p:tgtEl>
                                          <p:spTgt spid="1028"/>
                                        </p:tgtEl>
                                        <p:attrNameLst>
                                          <p:attrName>style.visibility</p:attrName>
                                        </p:attrNameLst>
                                      </p:cBhvr>
                                      <p:to>
                                        <p:strVal val="hidden"/>
                                      </p:to>
                                    </p:set>
                                  </p:subTnLst>
                                </p:cTn>
                              </p:par>
                            </p:childTnLst>
                          </p:cTn>
                        </p:par>
                        <p:par>
                          <p:cTn id="16" fill="hold">
                            <p:stCondLst>
                              <p:cond delay="10000"/>
                            </p:stCondLst>
                            <p:childTnLst>
                              <p:par>
                                <p:cTn id="17" presetID="42" presetClass="entr" presetSubtype="0" fill="hold" nodeType="afterEffect">
                                  <p:stCondLst>
                                    <p:cond delay="0"/>
                                  </p:stCondLst>
                                  <p:childTnLst>
                                    <p:set>
                                      <p:cBhvr>
                                        <p:cTn id="18" dur="1" fill="hold">
                                          <p:stCondLst>
                                            <p:cond delay="0"/>
                                          </p:stCondLst>
                                        </p:cTn>
                                        <p:tgtEl>
                                          <p:spTgt spid="1030"/>
                                        </p:tgtEl>
                                        <p:attrNameLst>
                                          <p:attrName>style.visibility</p:attrName>
                                        </p:attrNameLst>
                                      </p:cBhvr>
                                      <p:to>
                                        <p:strVal val="visible"/>
                                      </p:to>
                                    </p:set>
                                    <p:animEffect transition="in" filter="fade">
                                      <p:cBhvr>
                                        <p:cTn id="19" dur="5000"/>
                                        <p:tgtEl>
                                          <p:spTgt spid="1030"/>
                                        </p:tgtEl>
                                      </p:cBhvr>
                                    </p:animEffect>
                                    <p:anim calcmode="lin" valueType="num">
                                      <p:cBhvr>
                                        <p:cTn id="20" dur="5000" fill="hold"/>
                                        <p:tgtEl>
                                          <p:spTgt spid="1030"/>
                                        </p:tgtEl>
                                        <p:attrNameLst>
                                          <p:attrName>ppt_x</p:attrName>
                                        </p:attrNameLst>
                                      </p:cBhvr>
                                      <p:tavLst>
                                        <p:tav tm="0">
                                          <p:val>
                                            <p:strVal val="#ppt_x"/>
                                          </p:val>
                                        </p:tav>
                                        <p:tav tm="100000">
                                          <p:val>
                                            <p:strVal val="#ppt_x"/>
                                          </p:val>
                                        </p:tav>
                                      </p:tavLst>
                                    </p:anim>
                                    <p:anim calcmode="lin" valueType="num">
                                      <p:cBhvr>
                                        <p:cTn id="21" dur="5000" fill="hold"/>
                                        <p:tgtEl>
                                          <p:spTgt spid="1030"/>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7"/>
                                            </p:cond>
                                          </p:stCondLst>
                                        </p:cTn>
                                        <p:tgtEl>
                                          <p:spTgt spid="1030"/>
                                        </p:tgtEl>
                                        <p:attrNameLst>
                                          <p:attrName>style.visibility</p:attrName>
                                        </p:attrNameLst>
                                      </p:cBhvr>
                                      <p:to>
                                        <p:strVal val="hidden"/>
                                      </p:to>
                                    </p:set>
                                  </p:subTnLst>
                                </p:cTn>
                              </p:par>
                            </p:childTnLst>
                          </p:cTn>
                        </p:par>
                        <p:par>
                          <p:cTn id="22" fill="hold">
                            <p:stCondLst>
                              <p:cond delay="15000"/>
                            </p:stCondLst>
                            <p:childTnLst>
                              <p:par>
                                <p:cTn id="23" presetID="42" presetClass="entr" presetSubtype="0" fill="hold" nodeType="afterEffect">
                                  <p:stCondLst>
                                    <p:cond delay="0"/>
                                  </p:stCondLst>
                                  <p:childTnLst>
                                    <p:set>
                                      <p:cBhvr>
                                        <p:cTn id="24" dur="1" fill="hold">
                                          <p:stCondLst>
                                            <p:cond delay="0"/>
                                          </p:stCondLst>
                                        </p:cTn>
                                        <p:tgtEl>
                                          <p:spTgt spid="1032"/>
                                        </p:tgtEl>
                                        <p:attrNameLst>
                                          <p:attrName>style.visibility</p:attrName>
                                        </p:attrNameLst>
                                      </p:cBhvr>
                                      <p:to>
                                        <p:strVal val="visible"/>
                                      </p:to>
                                    </p:set>
                                    <p:animEffect transition="in" filter="fade">
                                      <p:cBhvr>
                                        <p:cTn id="25" dur="5000"/>
                                        <p:tgtEl>
                                          <p:spTgt spid="1032"/>
                                        </p:tgtEl>
                                      </p:cBhvr>
                                    </p:animEffect>
                                    <p:anim calcmode="lin" valueType="num">
                                      <p:cBhvr>
                                        <p:cTn id="26" dur="5000" fill="hold"/>
                                        <p:tgtEl>
                                          <p:spTgt spid="1032"/>
                                        </p:tgtEl>
                                        <p:attrNameLst>
                                          <p:attrName>ppt_x</p:attrName>
                                        </p:attrNameLst>
                                      </p:cBhvr>
                                      <p:tavLst>
                                        <p:tav tm="0">
                                          <p:val>
                                            <p:strVal val="#ppt_x"/>
                                          </p:val>
                                        </p:tav>
                                        <p:tav tm="100000">
                                          <p:val>
                                            <p:strVal val="#ppt_x"/>
                                          </p:val>
                                        </p:tav>
                                      </p:tavLst>
                                    </p:anim>
                                    <p:anim calcmode="lin" valueType="num">
                                      <p:cBhvr>
                                        <p:cTn id="27" dur="5000" fill="hold"/>
                                        <p:tgtEl>
                                          <p:spTgt spid="1032"/>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23"/>
                                            </p:cond>
                                          </p:stCondLst>
                                        </p:cTn>
                                        <p:tgtEl>
                                          <p:spTgt spid="1032"/>
                                        </p:tgtEl>
                                        <p:attrNameLst>
                                          <p:attrName>style.visibility</p:attrName>
                                        </p:attrNameLst>
                                      </p:cBhvr>
                                      <p:to>
                                        <p:strVal val="hidden"/>
                                      </p:to>
                                    </p:set>
                                  </p:subTnLst>
                                </p:cTn>
                              </p:par>
                            </p:childTnLst>
                          </p:cTn>
                        </p:par>
                        <p:par>
                          <p:cTn id="28" fill="hold">
                            <p:stCondLst>
                              <p:cond delay="20000"/>
                            </p:stCondLst>
                            <p:childTnLst>
                              <p:par>
                                <p:cTn id="29" presetID="42" presetClass="entr" presetSubtype="0" fill="hold" grpId="0" nodeType="after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0"/>
                                        <p:tgtEl>
                                          <p:spTgt spid="4"/>
                                        </p:tgtEl>
                                      </p:cBhvr>
                                    </p:animEffect>
                                    <p:anim calcmode="lin" valueType="num">
                                      <p:cBhvr>
                                        <p:cTn id="32" dur="5000" fill="hold"/>
                                        <p:tgtEl>
                                          <p:spTgt spid="4"/>
                                        </p:tgtEl>
                                        <p:attrNameLst>
                                          <p:attrName>ppt_x</p:attrName>
                                        </p:attrNameLst>
                                      </p:cBhvr>
                                      <p:tavLst>
                                        <p:tav tm="0">
                                          <p:val>
                                            <p:strVal val="#ppt_x"/>
                                          </p:val>
                                        </p:tav>
                                        <p:tav tm="100000">
                                          <p:val>
                                            <p:strVal val="#ppt_x"/>
                                          </p:val>
                                        </p:tav>
                                      </p:tavLst>
                                    </p:anim>
                                    <p:anim calcmode="lin" valueType="num">
                                      <p:cBhvr>
                                        <p:cTn id="33" dur="5000" fill="hold"/>
                                        <p:tgtEl>
                                          <p:spTgt spid="4"/>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29"/>
                                            </p:cond>
                                          </p:stCondLst>
                                        </p:cTn>
                                        <p:tgtEl>
                                          <p:spTgt spid="4"/>
                                        </p:tgtEl>
                                        <p:attrNameLst>
                                          <p:attrName>style.visibility</p:attrName>
                                        </p:attrNameLst>
                                      </p:cBhvr>
                                      <p:to>
                                        <p:strVal val="hidden"/>
                                      </p:to>
                                    </p:set>
                                  </p:subTnLst>
                                </p:cTn>
                              </p:par>
                              <p:par>
                                <p:cTn id="34" presetID="42" presetClass="entr" presetSubtype="0" fill="hold" nodeType="withEffect">
                                  <p:stCondLst>
                                    <p:cond delay="0"/>
                                  </p:stCondLst>
                                  <p:childTnLst>
                                    <p:set>
                                      <p:cBhvr>
                                        <p:cTn id="35" dur="1" fill="hold">
                                          <p:stCondLst>
                                            <p:cond delay="0"/>
                                          </p:stCondLst>
                                        </p:cTn>
                                        <p:tgtEl>
                                          <p:spTgt spid="1036"/>
                                        </p:tgtEl>
                                        <p:attrNameLst>
                                          <p:attrName>style.visibility</p:attrName>
                                        </p:attrNameLst>
                                      </p:cBhvr>
                                      <p:to>
                                        <p:strVal val="visible"/>
                                      </p:to>
                                    </p:set>
                                    <p:animEffect transition="in" filter="fade">
                                      <p:cBhvr>
                                        <p:cTn id="36" dur="5000"/>
                                        <p:tgtEl>
                                          <p:spTgt spid="1036"/>
                                        </p:tgtEl>
                                      </p:cBhvr>
                                    </p:animEffect>
                                    <p:anim calcmode="lin" valueType="num">
                                      <p:cBhvr>
                                        <p:cTn id="37" dur="5000" fill="hold"/>
                                        <p:tgtEl>
                                          <p:spTgt spid="1036"/>
                                        </p:tgtEl>
                                        <p:attrNameLst>
                                          <p:attrName>ppt_x</p:attrName>
                                        </p:attrNameLst>
                                      </p:cBhvr>
                                      <p:tavLst>
                                        <p:tav tm="0">
                                          <p:val>
                                            <p:strVal val="#ppt_x"/>
                                          </p:val>
                                        </p:tav>
                                        <p:tav tm="100000">
                                          <p:val>
                                            <p:strVal val="#ppt_x"/>
                                          </p:val>
                                        </p:tav>
                                      </p:tavLst>
                                    </p:anim>
                                    <p:anim calcmode="lin" valueType="num">
                                      <p:cBhvr>
                                        <p:cTn id="38" dur="5000" fill="hold"/>
                                        <p:tgtEl>
                                          <p:spTgt spid="1036"/>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34"/>
                                            </p:cond>
                                          </p:stCondLst>
                                        </p:cTn>
                                        <p:tgtEl>
                                          <p:spTgt spid="1036"/>
                                        </p:tgtEl>
                                        <p:attrNameLst>
                                          <p:attrName>style.visibility</p:attrName>
                                        </p:attrNameLst>
                                      </p:cBhvr>
                                      <p:to>
                                        <p:strVal val="hidden"/>
                                      </p:to>
                                    </p:set>
                                  </p:subTnLst>
                                </p:cTn>
                              </p:par>
                            </p:childTnLst>
                          </p:cTn>
                        </p:par>
                        <p:par>
                          <p:cTn id="39" fill="hold">
                            <p:stCondLst>
                              <p:cond delay="25000"/>
                            </p:stCondLst>
                            <p:childTnLst>
                              <p:par>
                                <p:cTn id="40" presetID="42" presetClass="entr" presetSubtype="0" fill="hold" nodeType="afterEffect">
                                  <p:stCondLst>
                                    <p:cond delay="0"/>
                                  </p:stCondLst>
                                  <p:childTnLst>
                                    <p:set>
                                      <p:cBhvr>
                                        <p:cTn id="41" dur="1" fill="hold">
                                          <p:stCondLst>
                                            <p:cond delay="0"/>
                                          </p:stCondLst>
                                        </p:cTn>
                                        <p:tgtEl>
                                          <p:spTgt spid="1038"/>
                                        </p:tgtEl>
                                        <p:attrNameLst>
                                          <p:attrName>style.visibility</p:attrName>
                                        </p:attrNameLst>
                                      </p:cBhvr>
                                      <p:to>
                                        <p:strVal val="visible"/>
                                      </p:to>
                                    </p:set>
                                    <p:animEffect transition="in" filter="fade">
                                      <p:cBhvr>
                                        <p:cTn id="42" dur="5000"/>
                                        <p:tgtEl>
                                          <p:spTgt spid="1038"/>
                                        </p:tgtEl>
                                      </p:cBhvr>
                                    </p:animEffect>
                                    <p:anim calcmode="lin" valueType="num">
                                      <p:cBhvr>
                                        <p:cTn id="43" dur="5000" fill="hold"/>
                                        <p:tgtEl>
                                          <p:spTgt spid="1038"/>
                                        </p:tgtEl>
                                        <p:attrNameLst>
                                          <p:attrName>ppt_x</p:attrName>
                                        </p:attrNameLst>
                                      </p:cBhvr>
                                      <p:tavLst>
                                        <p:tav tm="0">
                                          <p:val>
                                            <p:strVal val="#ppt_x"/>
                                          </p:val>
                                        </p:tav>
                                        <p:tav tm="100000">
                                          <p:val>
                                            <p:strVal val="#ppt_x"/>
                                          </p:val>
                                        </p:tav>
                                      </p:tavLst>
                                    </p:anim>
                                    <p:anim calcmode="lin" valueType="num">
                                      <p:cBhvr>
                                        <p:cTn id="44" dur="5000" fill="hold"/>
                                        <p:tgtEl>
                                          <p:spTgt spid="1038"/>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40"/>
                                            </p:cond>
                                          </p:stCondLst>
                                        </p:cTn>
                                        <p:tgtEl>
                                          <p:spTgt spid="1038"/>
                                        </p:tgtEl>
                                        <p:attrNameLst>
                                          <p:attrName>style.visibility</p:attrName>
                                        </p:attrNameLst>
                                      </p:cBhvr>
                                      <p:to>
                                        <p:strVal val="hidden"/>
                                      </p:to>
                                    </p:set>
                                  </p:subTnLst>
                                </p:cTn>
                              </p:par>
                            </p:childTnLst>
                          </p:cTn>
                        </p:par>
                        <p:par>
                          <p:cTn id="45" fill="hold">
                            <p:stCondLst>
                              <p:cond delay="30000"/>
                            </p:stCondLst>
                            <p:childTnLst>
                              <p:par>
                                <p:cTn id="46" presetID="42" presetClass="entr" presetSubtype="0" fill="hold" nodeType="afterEffect">
                                  <p:stCondLst>
                                    <p:cond delay="0"/>
                                  </p:stCondLst>
                                  <p:childTnLst>
                                    <p:set>
                                      <p:cBhvr>
                                        <p:cTn id="47" dur="1" fill="hold">
                                          <p:stCondLst>
                                            <p:cond delay="0"/>
                                          </p:stCondLst>
                                        </p:cTn>
                                        <p:tgtEl>
                                          <p:spTgt spid="1040"/>
                                        </p:tgtEl>
                                        <p:attrNameLst>
                                          <p:attrName>style.visibility</p:attrName>
                                        </p:attrNameLst>
                                      </p:cBhvr>
                                      <p:to>
                                        <p:strVal val="visible"/>
                                      </p:to>
                                    </p:set>
                                    <p:animEffect transition="in" filter="fade">
                                      <p:cBhvr>
                                        <p:cTn id="48" dur="5000"/>
                                        <p:tgtEl>
                                          <p:spTgt spid="1040"/>
                                        </p:tgtEl>
                                      </p:cBhvr>
                                    </p:animEffect>
                                    <p:anim calcmode="lin" valueType="num">
                                      <p:cBhvr>
                                        <p:cTn id="49" dur="5000" fill="hold"/>
                                        <p:tgtEl>
                                          <p:spTgt spid="1040"/>
                                        </p:tgtEl>
                                        <p:attrNameLst>
                                          <p:attrName>ppt_x</p:attrName>
                                        </p:attrNameLst>
                                      </p:cBhvr>
                                      <p:tavLst>
                                        <p:tav tm="0">
                                          <p:val>
                                            <p:strVal val="#ppt_x"/>
                                          </p:val>
                                        </p:tav>
                                        <p:tav tm="100000">
                                          <p:val>
                                            <p:strVal val="#ppt_x"/>
                                          </p:val>
                                        </p:tav>
                                      </p:tavLst>
                                    </p:anim>
                                    <p:anim calcmode="lin" valueType="num">
                                      <p:cBhvr>
                                        <p:cTn id="50" dur="5000" fill="hold"/>
                                        <p:tgtEl>
                                          <p:spTgt spid="1040"/>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46"/>
                                            </p:cond>
                                          </p:stCondLst>
                                        </p:cTn>
                                        <p:tgtEl>
                                          <p:spTgt spid="1040"/>
                                        </p:tgtEl>
                                        <p:attrNameLst>
                                          <p:attrName>style.visibility</p:attrName>
                                        </p:attrNameLst>
                                      </p:cBhvr>
                                      <p:to>
                                        <p:strVal val="hidden"/>
                                      </p:to>
                                    </p:set>
                                  </p:subTnLst>
                                </p:cTn>
                              </p:par>
                            </p:childTnLst>
                          </p:cTn>
                        </p:par>
                        <p:par>
                          <p:cTn id="51" fill="hold">
                            <p:stCondLst>
                              <p:cond delay="35000"/>
                            </p:stCondLst>
                            <p:childTnLst>
                              <p:par>
                                <p:cTn id="52" presetID="42" presetClass="entr" presetSubtype="0" fill="hold" nodeType="afterEffect">
                                  <p:stCondLst>
                                    <p:cond delay="0"/>
                                  </p:stCondLst>
                                  <p:childTnLst>
                                    <p:set>
                                      <p:cBhvr>
                                        <p:cTn id="53" dur="1" fill="hold">
                                          <p:stCondLst>
                                            <p:cond delay="0"/>
                                          </p:stCondLst>
                                        </p:cTn>
                                        <p:tgtEl>
                                          <p:spTgt spid="1042"/>
                                        </p:tgtEl>
                                        <p:attrNameLst>
                                          <p:attrName>style.visibility</p:attrName>
                                        </p:attrNameLst>
                                      </p:cBhvr>
                                      <p:to>
                                        <p:strVal val="visible"/>
                                      </p:to>
                                    </p:set>
                                    <p:animEffect transition="in" filter="fade">
                                      <p:cBhvr>
                                        <p:cTn id="54" dur="5000"/>
                                        <p:tgtEl>
                                          <p:spTgt spid="1042"/>
                                        </p:tgtEl>
                                      </p:cBhvr>
                                    </p:animEffect>
                                    <p:anim calcmode="lin" valueType="num">
                                      <p:cBhvr>
                                        <p:cTn id="55" dur="5000" fill="hold"/>
                                        <p:tgtEl>
                                          <p:spTgt spid="1042"/>
                                        </p:tgtEl>
                                        <p:attrNameLst>
                                          <p:attrName>ppt_x</p:attrName>
                                        </p:attrNameLst>
                                      </p:cBhvr>
                                      <p:tavLst>
                                        <p:tav tm="0">
                                          <p:val>
                                            <p:strVal val="#ppt_x"/>
                                          </p:val>
                                        </p:tav>
                                        <p:tav tm="100000">
                                          <p:val>
                                            <p:strVal val="#ppt_x"/>
                                          </p:val>
                                        </p:tav>
                                      </p:tavLst>
                                    </p:anim>
                                    <p:anim calcmode="lin" valueType="num">
                                      <p:cBhvr>
                                        <p:cTn id="56" dur="5000" fill="hold"/>
                                        <p:tgtEl>
                                          <p:spTgt spid="1042"/>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52"/>
                                            </p:cond>
                                          </p:stCondLst>
                                        </p:cTn>
                                        <p:tgtEl>
                                          <p:spTgt spid="1042"/>
                                        </p:tgtEl>
                                        <p:attrNameLst>
                                          <p:attrName>style.visibility</p:attrName>
                                        </p:attrNameLst>
                                      </p:cBhvr>
                                      <p:to>
                                        <p:strVal val="hidden"/>
                                      </p:to>
                                    </p:set>
                                  </p:subTnLst>
                                </p:cTn>
                              </p:par>
                            </p:childTnLst>
                          </p:cTn>
                        </p:par>
                        <p:par>
                          <p:cTn id="57" fill="hold">
                            <p:stCondLst>
                              <p:cond delay="40000"/>
                            </p:stCondLst>
                            <p:childTnLst>
                              <p:par>
                                <p:cTn id="58" presetID="42" presetClass="entr" presetSubtype="0" fill="hold" nodeType="afterEffect">
                                  <p:stCondLst>
                                    <p:cond delay="0"/>
                                  </p:stCondLst>
                                  <p:childTnLst>
                                    <p:set>
                                      <p:cBhvr>
                                        <p:cTn id="59" dur="1" fill="hold">
                                          <p:stCondLst>
                                            <p:cond delay="0"/>
                                          </p:stCondLst>
                                        </p:cTn>
                                        <p:tgtEl>
                                          <p:spTgt spid="1044"/>
                                        </p:tgtEl>
                                        <p:attrNameLst>
                                          <p:attrName>style.visibility</p:attrName>
                                        </p:attrNameLst>
                                      </p:cBhvr>
                                      <p:to>
                                        <p:strVal val="visible"/>
                                      </p:to>
                                    </p:set>
                                    <p:animEffect transition="in" filter="fade">
                                      <p:cBhvr>
                                        <p:cTn id="60" dur="5000"/>
                                        <p:tgtEl>
                                          <p:spTgt spid="1044"/>
                                        </p:tgtEl>
                                      </p:cBhvr>
                                    </p:animEffect>
                                    <p:anim calcmode="lin" valueType="num">
                                      <p:cBhvr>
                                        <p:cTn id="61" dur="5000" fill="hold"/>
                                        <p:tgtEl>
                                          <p:spTgt spid="1044"/>
                                        </p:tgtEl>
                                        <p:attrNameLst>
                                          <p:attrName>ppt_x</p:attrName>
                                        </p:attrNameLst>
                                      </p:cBhvr>
                                      <p:tavLst>
                                        <p:tav tm="0">
                                          <p:val>
                                            <p:strVal val="#ppt_x"/>
                                          </p:val>
                                        </p:tav>
                                        <p:tav tm="100000">
                                          <p:val>
                                            <p:strVal val="#ppt_x"/>
                                          </p:val>
                                        </p:tav>
                                      </p:tavLst>
                                    </p:anim>
                                    <p:anim calcmode="lin" valueType="num">
                                      <p:cBhvr>
                                        <p:cTn id="62" dur="5000" fill="hold"/>
                                        <p:tgtEl>
                                          <p:spTgt spid="1044"/>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58"/>
                                            </p:cond>
                                          </p:stCondLst>
                                        </p:cTn>
                                        <p:tgtEl>
                                          <p:spTgt spid="1044"/>
                                        </p:tgtEl>
                                        <p:attrNameLst>
                                          <p:attrName>style.visibility</p:attrName>
                                        </p:attrNameLst>
                                      </p:cBhvr>
                                      <p:to>
                                        <p:strVal val="hidden"/>
                                      </p:to>
                                    </p:set>
                                  </p:subTnLst>
                                </p:cTn>
                              </p:par>
                            </p:childTnLst>
                          </p:cTn>
                        </p:par>
                        <p:par>
                          <p:cTn id="63" fill="hold">
                            <p:stCondLst>
                              <p:cond delay="45000"/>
                            </p:stCondLst>
                            <p:childTnLst>
                              <p:par>
                                <p:cTn id="64" presetID="42" presetClass="entr" presetSubtype="0" fill="hold" nodeType="afterEffect">
                                  <p:stCondLst>
                                    <p:cond delay="0"/>
                                  </p:stCondLst>
                                  <p:childTnLst>
                                    <p:set>
                                      <p:cBhvr>
                                        <p:cTn id="65" dur="1" fill="hold">
                                          <p:stCondLst>
                                            <p:cond delay="0"/>
                                          </p:stCondLst>
                                        </p:cTn>
                                        <p:tgtEl>
                                          <p:spTgt spid="1046"/>
                                        </p:tgtEl>
                                        <p:attrNameLst>
                                          <p:attrName>style.visibility</p:attrName>
                                        </p:attrNameLst>
                                      </p:cBhvr>
                                      <p:to>
                                        <p:strVal val="visible"/>
                                      </p:to>
                                    </p:set>
                                    <p:animEffect transition="in" filter="fade">
                                      <p:cBhvr>
                                        <p:cTn id="66" dur="5000"/>
                                        <p:tgtEl>
                                          <p:spTgt spid="1046"/>
                                        </p:tgtEl>
                                      </p:cBhvr>
                                    </p:animEffect>
                                    <p:anim calcmode="lin" valueType="num">
                                      <p:cBhvr>
                                        <p:cTn id="67" dur="5000" fill="hold"/>
                                        <p:tgtEl>
                                          <p:spTgt spid="1046"/>
                                        </p:tgtEl>
                                        <p:attrNameLst>
                                          <p:attrName>ppt_x</p:attrName>
                                        </p:attrNameLst>
                                      </p:cBhvr>
                                      <p:tavLst>
                                        <p:tav tm="0">
                                          <p:val>
                                            <p:strVal val="#ppt_x"/>
                                          </p:val>
                                        </p:tav>
                                        <p:tav tm="100000">
                                          <p:val>
                                            <p:strVal val="#ppt_x"/>
                                          </p:val>
                                        </p:tav>
                                      </p:tavLst>
                                    </p:anim>
                                    <p:anim calcmode="lin" valueType="num">
                                      <p:cBhvr>
                                        <p:cTn id="68" dur="5000" fill="hold"/>
                                        <p:tgtEl>
                                          <p:spTgt spid="1046"/>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64"/>
                                            </p:cond>
                                          </p:stCondLst>
                                        </p:cTn>
                                        <p:tgtEl>
                                          <p:spTgt spid="1046"/>
                                        </p:tgtEl>
                                        <p:attrNameLst>
                                          <p:attrName>style.visibility</p:attrName>
                                        </p:attrNameLst>
                                      </p:cBhvr>
                                      <p:to>
                                        <p:strVal val="hidden"/>
                                      </p:to>
                                    </p:set>
                                  </p:subTnLst>
                                </p:cTn>
                              </p:par>
                            </p:childTnLst>
                          </p:cTn>
                        </p:par>
                        <p:par>
                          <p:cTn id="69" fill="hold">
                            <p:stCondLst>
                              <p:cond delay="50000"/>
                            </p:stCondLst>
                            <p:childTnLst>
                              <p:par>
                                <p:cTn id="70" presetID="42" presetClass="entr" presetSubtype="0" fill="hold" nodeType="afterEffect">
                                  <p:stCondLst>
                                    <p:cond delay="0"/>
                                  </p:stCondLst>
                                  <p:childTnLst>
                                    <p:set>
                                      <p:cBhvr>
                                        <p:cTn id="71" dur="1" fill="hold">
                                          <p:stCondLst>
                                            <p:cond delay="0"/>
                                          </p:stCondLst>
                                        </p:cTn>
                                        <p:tgtEl>
                                          <p:spTgt spid="1048"/>
                                        </p:tgtEl>
                                        <p:attrNameLst>
                                          <p:attrName>style.visibility</p:attrName>
                                        </p:attrNameLst>
                                      </p:cBhvr>
                                      <p:to>
                                        <p:strVal val="visible"/>
                                      </p:to>
                                    </p:set>
                                    <p:animEffect transition="in" filter="fade">
                                      <p:cBhvr>
                                        <p:cTn id="72" dur="5000"/>
                                        <p:tgtEl>
                                          <p:spTgt spid="1048"/>
                                        </p:tgtEl>
                                      </p:cBhvr>
                                    </p:animEffect>
                                    <p:anim calcmode="lin" valueType="num">
                                      <p:cBhvr>
                                        <p:cTn id="73" dur="5000" fill="hold"/>
                                        <p:tgtEl>
                                          <p:spTgt spid="1048"/>
                                        </p:tgtEl>
                                        <p:attrNameLst>
                                          <p:attrName>ppt_x</p:attrName>
                                        </p:attrNameLst>
                                      </p:cBhvr>
                                      <p:tavLst>
                                        <p:tav tm="0">
                                          <p:val>
                                            <p:strVal val="#ppt_x"/>
                                          </p:val>
                                        </p:tav>
                                        <p:tav tm="100000">
                                          <p:val>
                                            <p:strVal val="#ppt_x"/>
                                          </p:val>
                                        </p:tav>
                                      </p:tavLst>
                                    </p:anim>
                                    <p:anim calcmode="lin" valueType="num">
                                      <p:cBhvr>
                                        <p:cTn id="74" dur="5000" fill="hold"/>
                                        <p:tgtEl>
                                          <p:spTgt spid="1048"/>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70"/>
                                            </p:cond>
                                          </p:stCondLst>
                                        </p:cTn>
                                        <p:tgtEl>
                                          <p:spTgt spid="1048"/>
                                        </p:tgtEl>
                                        <p:attrNameLst>
                                          <p:attrName>style.visibility</p:attrName>
                                        </p:attrNameLst>
                                      </p:cBhvr>
                                      <p:to>
                                        <p:strVal val="hidden"/>
                                      </p:to>
                                    </p:set>
                                  </p:subTnLst>
                                </p:cTn>
                              </p:par>
                            </p:childTnLst>
                          </p:cTn>
                        </p:par>
                        <p:par>
                          <p:cTn id="75" fill="hold">
                            <p:stCondLst>
                              <p:cond delay="55000"/>
                            </p:stCondLst>
                            <p:childTnLst>
                              <p:par>
                                <p:cTn id="76" presetID="42" presetClass="entr" presetSubtype="0" fill="hold" nodeType="afterEffect">
                                  <p:stCondLst>
                                    <p:cond delay="0"/>
                                  </p:stCondLst>
                                  <p:childTnLst>
                                    <p:set>
                                      <p:cBhvr>
                                        <p:cTn id="77" dur="1" fill="hold">
                                          <p:stCondLst>
                                            <p:cond delay="0"/>
                                          </p:stCondLst>
                                        </p:cTn>
                                        <p:tgtEl>
                                          <p:spTgt spid="1050"/>
                                        </p:tgtEl>
                                        <p:attrNameLst>
                                          <p:attrName>style.visibility</p:attrName>
                                        </p:attrNameLst>
                                      </p:cBhvr>
                                      <p:to>
                                        <p:strVal val="visible"/>
                                      </p:to>
                                    </p:set>
                                    <p:animEffect transition="in" filter="fade">
                                      <p:cBhvr>
                                        <p:cTn id="78" dur="5000"/>
                                        <p:tgtEl>
                                          <p:spTgt spid="1050"/>
                                        </p:tgtEl>
                                      </p:cBhvr>
                                    </p:animEffect>
                                    <p:anim calcmode="lin" valueType="num">
                                      <p:cBhvr>
                                        <p:cTn id="79" dur="5000" fill="hold"/>
                                        <p:tgtEl>
                                          <p:spTgt spid="1050"/>
                                        </p:tgtEl>
                                        <p:attrNameLst>
                                          <p:attrName>ppt_x</p:attrName>
                                        </p:attrNameLst>
                                      </p:cBhvr>
                                      <p:tavLst>
                                        <p:tav tm="0">
                                          <p:val>
                                            <p:strVal val="#ppt_x"/>
                                          </p:val>
                                        </p:tav>
                                        <p:tav tm="100000">
                                          <p:val>
                                            <p:strVal val="#ppt_x"/>
                                          </p:val>
                                        </p:tav>
                                      </p:tavLst>
                                    </p:anim>
                                    <p:anim calcmode="lin" valueType="num">
                                      <p:cBhvr>
                                        <p:cTn id="80" dur="5000" fill="hold"/>
                                        <p:tgtEl>
                                          <p:spTgt spid="1050"/>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76"/>
                                            </p:cond>
                                          </p:stCondLst>
                                        </p:cTn>
                                        <p:tgtEl>
                                          <p:spTgt spid="1050"/>
                                        </p:tgtEl>
                                        <p:attrNameLst>
                                          <p:attrName>style.visibility</p:attrName>
                                        </p:attrNameLst>
                                      </p:cBhvr>
                                      <p:to>
                                        <p:strVal val="hidden"/>
                                      </p:to>
                                    </p:set>
                                  </p:subTnLst>
                                </p:cTn>
                              </p:par>
                            </p:childTnLst>
                          </p:cTn>
                        </p:par>
                        <p:par>
                          <p:cTn id="81" fill="hold">
                            <p:stCondLst>
                              <p:cond delay="60000"/>
                            </p:stCondLst>
                            <p:childTnLst>
                              <p:par>
                                <p:cTn id="82" presetID="42" presetClass="entr" presetSubtype="0" fill="hold" nodeType="afterEffect">
                                  <p:stCondLst>
                                    <p:cond delay="0"/>
                                  </p:stCondLst>
                                  <p:childTnLst>
                                    <p:set>
                                      <p:cBhvr>
                                        <p:cTn id="83" dur="1" fill="hold">
                                          <p:stCondLst>
                                            <p:cond delay="0"/>
                                          </p:stCondLst>
                                        </p:cTn>
                                        <p:tgtEl>
                                          <p:spTgt spid="1052"/>
                                        </p:tgtEl>
                                        <p:attrNameLst>
                                          <p:attrName>style.visibility</p:attrName>
                                        </p:attrNameLst>
                                      </p:cBhvr>
                                      <p:to>
                                        <p:strVal val="visible"/>
                                      </p:to>
                                    </p:set>
                                    <p:animEffect transition="in" filter="fade">
                                      <p:cBhvr>
                                        <p:cTn id="84" dur="5000"/>
                                        <p:tgtEl>
                                          <p:spTgt spid="1052"/>
                                        </p:tgtEl>
                                      </p:cBhvr>
                                    </p:animEffect>
                                    <p:anim calcmode="lin" valueType="num">
                                      <p:cBhvr>
                                        <p:cTn id="85" dur="5000" fill="hold"/>
                                        <p:tgtEl>
                                          <p:spTgt spid="1052"/>
                                        </p:tgtEl>
                                        <p:attrNameLst>
                                          <p:attrName>ppt_x</p:attrName>
                                        </p:attrNameLst>
                                      </p:cBhvr>
                                      <p:tavLst>
                                        <p:tav tm="0">
                                          <p:val>
                                            <p:strVal val="#ppt_x"/>
                                          </p:val>
                                        </p:tav>
                                        <p:tav tm="100000">
                                          <p:val>
                                            <p:strVal val="#ppt_x"/>
                                          </p:val>
                                        </p:tav>
                                      </p:tavLst>
                                    </p:anim>
                                    <p:anim calcmode="lin" valueType="num">
                                      <p:cBhvr>
                                        <p:cTn id="86" dur="5000" fill="hold"/>
                                        <p:tgtEl>
                                          <p:spTgt spid="1052"/>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82"/>
                                            </p:cond>
                                          </p:stCondLst>
                                        </p:cTn>
                                        <p:tgtEl>
                                          <p:spTgt spid="1052"/>
                                        </p:tgtEl>
                                        <p:attrNameLst>
                                          <p:attrName>style.visibility</p:attrName>
                                        </p:attrNameLst>
                                      </p:cBhvr>
                                      <p:to>
                                        <p:strVal val="hidden"/>
                                      </p:to>
                                    </p:set>
                                  </p:subTnLst>
                                </p:cTn>
                              </p:par>
                            </p:childTnLst>
                          </p:cTn>
                        </p:par>
                        <p:par>
                          <p:cTn id="87" fill="hold">
                            <p:stCondLst>
                              <p:cond delay="65000"/>
                            </p:stCondLst>
                            <p:childTnLst>
                              <p:par>
                                <p:cTn id="88" presetID="42" presetClass="entr" presetSubtype="0" fill="hold" nodeType="afterEffect">
                                  <p:stCondLst>
                                    <p:cond delay="0"/>
                                  </p:stCondLst>
                                  <p:childTnLst>
                                    <p:set>
                                      <p:cBhvr>
                                        <p:cTn id="89" dur="1" fill="hold">
                                          <p:stCondLst>
                                            <p:cond delay="0"/>
                                          </p:stCondLst>
                                        </p:cTn>
                                        <p:tgtEl>
                                          <p:spTgt spid="1054"/>
                                        </p:tgtEl>
                                        <p:attrNameLst>
                                          <p:attrName>style.visibility</p:attrName>
                                        </p:attrNameLst>
                                      </p:cBhvr>
                                      <p:to>
                                        <p:strVal val="visible"/>
                                      </p:to>
                                    </p:set>
                                    <p:animEffect transition="in" filter="fade">
                                      <p:cBhvr>
                                        <p:cTn id="90" dur="5000"/>
                                        <p:tgtEl>
                                          <p:spTgt spid="1054"/>
                                        </p:tgtEl>
                                      </p:cBhvr>
                                    </p:animEffect>
                                    <p:anim calcmode="lin" valueType="num">
                                      <p:cBhvr>
                                        <p:cTn id="91" dur="5000" fill="hold"/>
                                        <p:tgtEl>
                                          <p:spTgt spid="1054"/>
                                        </p:tgtEl>
                                        <p:attrNameLst>
                                          <p:attrName>ppt_x</p:attrName>
                                        </p:attrNameLst>
                                      </p:cBhvr>
                                      <p:tavLst>
                                        <p:tav tm="0">
                                          <p:val>
                                            <p:strVal val="#ppt_x"/>
                                          </p:val>
                                        </p:tav>
                                        <p:tav tm="100000">
                                          <p:val>
                                            <p:strVal val="#ppt_x"/>
                                          </p:val>
                                        </p:tav>
                                      </p:tavLst>
                                    </p:anim>
                                    <p:anim calcmode="lin" valueType="num">
                                      <p:cBhvr>
                                        <p:cTn id="92" dur="5000" fill="hold"/>
                                        <p:tgtEl>
                                          <p:spTgt spid="1054"/>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88"/>
                                            </p:cond>
                                          </p:stCondLst>
                                        </p:cTn>
                                        <p:tgtEl>
                                          <p:spTgt spid="1054"/>
                                        </p:tgtEl>
                                        <p:attrNameLst>
                                          <p:attrName>style.visibility</p:attrName>
                                        </p:attrNameLst>
                                      </p:cBhvr>
                                      <p:to>
                                        <p:strVal val="hidden"/>
                                      </p:to>
                                    </p:set>
                                  </p:subTnLst>
                                </p:cTn>
                              </p:par>
                            </p:childTnLst>
                          </p:cTn>
                        </p:par>
                        <p:par>
                          <p:cTn id="93" fill="hold">
                            <p:stCondLst>
                              <p:cond delay="70000"/>
                            </p:stCondLst>
                            <p:childTnLst>
                              <p:par>
                                <p:cTn id="94" presetID="42" presetClass="entr" presetSubtype="0" fill="hold" nodeType="afterEffect">
                                  <p:stCondLst>
                                    <p:cond delay="0"/>
                                  </p:stCondLst>
                                  <p:childTnLst>
                                    <p:set>
                                      <p:cBhvr>
                                        <p:cTn id="95" dur="1" fill="hold">
                                          <p:stCondLst>
                                            <p:cond delay="0"/>
                                          </p:stCondLst>
                                        </p:cTn>
                                        <p:tgtEl>
                                          <p:spTgt spid="1056"/>
                                        </p:tgtEl>
                                        <p:attrNameLst>
                                          <p:attrName>style.visibility</p:attrName>
                                        </p:attrNameLst>
                                      </p:cBhvr>
                                      <p:to>
                                        <p:strVal val="visible"/>
                                      </p:to>
                                    </p:set>
                                    <p:animEffect transition="in" filter="fade">
                                      <p:cBhvr>
                                        <p:cTn id="96" dur="5000"/>
                                        <p:tgtEl>
                                          <p:spTgt spid="1056"/>
                                        </p:tgtEl>
                                      </p:cBhvr>
                                    </p:animEffect>
                                    <p:anim calcmode="lin" valueType="num">
                                      <p:cBhvr>
                                        <p:cTn id="97" dur="5000" fill="hold"/>
                                        <p:tgtEl>
                                          <p:spTgt spid="1056"/>
                                        </p:tgtEl>
                                        <p:attrNameLst>
                                          <p:attrName>ppt_x</p:attrName>
                                        </p:attrNameLst>
                                      </p:cBhvr>
                                      <p:tavLst>
                                        <p:tav tm="0">
                                          <p:val>
                                            <p:strVal val="#ppt_x"/>
                                          </p:val>
                                        </p:tav>
                                        <p:tav tm="100000">
                                          <p:val>
                                            <p:strVal val="#ppt_x"/>
                                          </p:val>
                                        </p:tav>
                                      </p:tavLst>
                                    </p:anim>
                                    <p:anim calcmode="lin" valueType="num">
                                      <p:cBhvr>
                                        <p:cTn id="98" dur="5000" fill="hold"/>
                                        <p:tgtEl>
                                          <p:spTgt spid="1056"/>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94"/>
                                            </p:cond>
                                          </p:stCondLst>
                                        </p:cTn>
                                        <p:tgtEl>
                                          <p:spTgt spid="1056"/>
                                        </p:tgtEl>
                                        <p:attrNameLst>
                                          <p:attrName>style.visibility</p:attrName>
                                        </p:attrNameLst>
                                      </p:cBhvr>
                                      <p:to>
                                        <p:strVal val="hidden"/>
                                      </p:to>
                                    </p:set>
                                  </p:subTnLst>
                                </p:cTn>
                              </p:par>
                            </p:childTnLst>
                          </p:cTn>
                        </p:par>
                        <p:par>
                          <p:cTn id="99" fill="hold">
                            <p:stCondLst>
                              <p:cond delay="75000"/>
                            </p:stCondLst>
                            <p:childTnLst>
                              <p:par>
                                <p:cTn id="100" presetID="42" presetClass="entr" presetSubtype="0" fill="hold" nodeType="afterEffect">
                                  <p:stCondLst>
                                    <p:cond delay="0"/>
                                  </p:stCondLst>
                                  <p:childTnLst>
                                    <p:set>
                                      <p:cBhvr>
                                        <p:cTn id="101" dur="1" fill="hold">
                                          <p:stCondLst>
                                            <p:cond delay="0"/>
                                          </p:stCondLst>
                                        </p:cTn>
                                        <p:tgtEl>
                                          <p:spTgt spid="1058"/>
                                        </p:tgtEl>
                                        <p:attrNameLst>
                                          <p:attrName>style.visibility</p:attrName>
                                        </p:attrNameLst>
                                      </p:cBhvr>
                                      <p:to>
                                        <p:strVal val="visible"/>
                                      </p:to>
                                    </p:set>
                                    <p:animEffect transition="in" filter="fade">
                                      <p:cBhvr>
                                        <p:cTn id="102" dur="5000"/>
                                        <p:tgtEl>
                                          <p:spTgt spid="1058"/>
                                        </p:tgtEl>
                                      </p:cBhvr>
                                    </p:animEffect>
                                    <p:anim calcmode="lin" valueType="num">
                                      <p:cBhvr>
                                        <p:cTn id="103" dur="5000" fill="hold"/>
                                        <p:tgtEl>
                                          <p:spTgt spid="1058"/>
                                        </p:tgtEl>
                                        <p:attrNameLst>
                                          <p:attrName>ppt_x</p:attrName>
                                        </p:attrNameLst>
                                      </p:cBhvr>
                                      <p:tavLst>
                                        <p:tav tm="0">
                                          <p:val>
                                            <p:strVal val="#ppt_x"/>
                                          </p:val>
                                        </p:tav>
                                        <p:tav tm="100000">
                                          <p:val>
                                            <p:strVal val="#ppt_x"/>
                                          </p:val>
                                        </p:tav>
                                      </p:tavLst>
                                    </p:anim>
                                    <p:anim calcmode="lin" valueType="num">
                                      <p:cBhvr>
                                        <p:cTn id="104" dur="5000" fill="hold"/>
                                        <p:tgtEl>
                                          <p:spTgt spid="1058"/>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00"/>
                                            </p:cond>
                                          </p:stCondLst>
                                        </p:cTn>
                                        <p:tgtEl>
                                          <p:spTgt spid="1058"/>
                                        </p:tgtEl>
                                        <p:attrNameLst>
                                          <p:attrName>style.visibility</p:attrName>
                                        </p:attrNameLst>
                                      </p:cBhvr>
                                      <p:to>
                                        <p:strVal val="hidden"/>
                                      </p:to>
                                    </p:set>
                                  </p:subTnLst>
                                </p:cTn>
                              </p:par>
                            </p:childTnLst>
                          </p:cTn>
                        </p:par>
                        <p:par>
                          <p:cTn id="105" fill="hold">
                            <p:stCondLst>
                              <p:cond delay="80000"/>
                            </p:stCondLst>
                            <p:childTnLst>
                              <p:par>
                                <p:cTn id="106" presetID="42" presetClass="entr" presetSubtype="0" fill="hold" nodeType="afterEffect">
                                  <p:stCondLst>
                                    <p:cond delay="0"/>
                                  </p:stCondLst>
                                  <p:childTnLst>
                                    <p:set>
                                      <p:cBhvr>
                                        <p:cTn id="107" dur="1" fill="hold">
                                          <p:stCondLst>
                                            <p:cond delay="0"/>
                                          </p:stCondLst>
                                        </p:cTn>
                                        <p:tgtEl>
                                          <p:spTgt spid="1060"/>
                                        </p:tgtEl>
                                        <p:attrNameLst>
                                          <p:attrName>style.visibility</p:attrName>
                                        </p:attrNameLst>
                                      </p:cBhvr>
                                      <p:to>
                                        <p:strVal val="visible"/>
                                      </p:to>
                                    </p:set>
                                    <p:animEffect transition="in" filter="fade">
                                      <p:cBhvr>
                                        <p:cTn id="108" dur="5000"/>
                                        <p:tgtEl>
                                          <p:spTgt spid="1060"/>
                                        </p:tgtEl>
                                      </p:cBhvr>
                                    </p:animEffect>
                                    <p:anim calcmode="lin" valueType="num">
                                      <p:cBhvr>
                                        <p:cTn id="109" dur="5000" fill="hold"/>
                                        <p:tgtEl>
                                          <p:spTgt spid="1060"/>
                                        </p:tgtEl>
                                        <p:attrNameLst>
                                          <p:attrName>ppt_x</p:attrName>
                                        </p:attrNameLst>
                                      </p:cBhvr>
                                      <p:tavLst>
                                        <p:tav tm="0">
                                          <p:val>
                                            <p:strVal val="#ppt_x"/>
                                          </p:val>
                                        </p:tav>
                                        <p:tav tm="100000">
                                          <p:val>
                                            <p:strVal val="#ppt_x"/>
                                          </p:val>
                                        </p:tav>
                                      </p:tavLst>
                                    </p:anim>
                                    <p:anim calcmode="lin" valueType="num">
                                      <p:cBhvr>
                                        <p:cTn id="110" dur="5000" fill="hold"/>
                                        <p:tgtEl>
                                          <p:spTgt spid="1060"/>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06"/>
                                            </p:cond>
                                          </p:stCondLst>
                                        </p:cTn>
                                        <p:tgtEl>
                                          <p:spTgt spid="1060"/>
                                        </p:tgtEl>
                                        <p:attrNameLst>
                                          <p:attrName>style.visibility</p:attrName>
                                        </p:attrNameLst>
                                      </p:cBhvr>
                                      <p:to>
                                        <p:strVal val="hidden"/>
                                      </p:to>
                                    </p:set>
                                  </p:subTnLst>
                                </p:cTn>
                              </p:par>
                            </p:childTnLst>
                          </p:cTn>
                        </p:par>
                        <p:par>
                          <p:cTn id="111" fill="hold">
                            <p:stCondLst>
                              <p:cond delay="85000"/>
                            </p:stCondLst>
                            <p:childTnLst>
                              <p:par>
                                <p:cTn id="112" presetID="42" presetClass="entr" presetSubtype="0" fill="hold" nodeType="afterEffect">
                                  <p:stCondLst>
                                    <p:cond delay="0"/>
                                  </p:stCondLst>
                                  <p:childTnLst>
                                    <p:set>
                                      <p:cBhvr>
                                        <p:cTn id="113" dur="1" fill="hold">
                                          <p:stCondLst>
                                            <p:cond delay="0"/>
                                          </p:stCondLst>
                                        </p:cTn>
                                        <p:tgtEl>
                                          <p:spTgt spid="1062"/>
                                        </p:tgtEl>
                                        <p:attrNameLst>
                                          <p:attrName>style.visibility</p:attrName>
                                        </p:attrNameLst>
                                      </p:cBhvr>
                                      <p:to>
                                        <p:strVal val="visible"/>
                                      </p:to>
                                    </p:set>
                                    <p:animEffect transition="in" filter="fade">
                                      <p:cBhvr>
                                        <p:cTn id="114" dur="5000"/>
                                        <p:tgtEl>
                                          <p:spTgt spid="1062"/>
                                        </p:tgtEl>
                                      </p:cBhvr>
                                    </p:animEffect>
                                    <p:anim calcmode="lin" valueType="num">
                                      <p:cBhvr>
                                        <p:cTn id="115" dur="5000" fill="hold"/>
                                        <p:tgtEl>
                                          <p:spTgt spid="1062"/>
                                        </p:tgtEl>
                                        <p:attrNameLst>
                                          <p:attrName>ppt_x</p:attrName>
                                        </p:attrNameLst>
                                      </p:cBhvr>
                                      <p:tavLst>
                                        <p:tav tm="0">
                                          <p:val>
                                            <p:strVal val="#ppt_x"/>
                                          </p:val>
                                        </p:tav>
                                        <p:tav tm="100000">
                                          <p:val>
                                            <p:strVal val="#ppt_x"/>
                                          </p:val>
                                        </p:tav>
                                      </p:tavLst>
                                    </p:anim>
                                    <p:anim calcmode="lin" valueType="num">
                                      <p:cBhvr>
                                        <p:cTn id="116" dur="5000" fill="hold"/>
                                        <p:tgtEl>
                                          <p:spTgt spid="1062"/>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12"/>
                                            </p:cond>
                                          </p:stCondLst>
                                        </p:cTn>
                                        <p:tgtEl>
                                          <p:spTgt spid="1062"/>
                                        </p:tgtEl>
                                        <p:attrNameLst>
                                          <p:attrName>style.visibility</p:attrName>
                                        </p:attrNameLst>
                                      </p:cBhvr>
                                      <p:to>
                                        <p:strVal val="hidden"/>
                                      </p:to>
                                    </p:set>
                                  </p:subTnLst>
                                </p:cTn>
                              </p:par>
                            </p:childTnLst>
                          </p:cTn>
                        </p:par>
                        <p:par>
                          <p:cTn id="117" fill="hold">
                            <p:stCondLst>
                              <p:cond delay="90000"/>
                            </p:stCondLst>
                            <p:childTnLst>
                              <p:par>
                                <p:cTn id="118" presetID="42" presetClass="entr" presetSubtype="0" fill="hold" nodeType="afterEffect">
                                  <p:stCondLst>
                                    <p:cond delay="0"/>
                                  </p:stCondLst>
                                  <p:childTnLst>
                                    <p:set>
                                      <p:cBhvr>
                                        <p:cTn id="119" dur="1" fill="hold">
                                          <p:stCondLst>
                                            <p:cond delay="0"/>
                                          </p:stCondLst>
                                        </p:cTn>
                                        <p:tgtEl>
                                          <p:spTgt spid="1064"/>
                                        </p:tgtEl>
                                        <p:attrNameLst>
                                          <p:attrName>style.visibility</p:attrName>
                                        </p:attrNameLst>
                                      </p:cBhvr>
                                      <p:to>
                                        <p:strVal val="visible"/>
                                      </p:to>
                                    </p:set>
                                    <p:animEffect transition="in" filter="fade">
                                      <p:cBhvr>
                                        <p:cTn id="120" dur="5000"/>
                                        <p:tgtEl>
                                          <p:spTgt spid="1064"/>
                                        </p:tgtEl>
                                      </p:cBhvr>
                                    </p:animEffect>
                                    <p:anim calcmode="lin" valueType="num">
                                      <p:cBhvr>
                                        <p:cTn id="121" dur="5000" fill="hold"/>
                                        <p:tgtEl>
                                          <p:spTgt spid="1064"/>
                                        </p:tgtEl>
                                        <p:attrNameLst>
                                          <p:attrName>ppt_x</p:attrName>
                                        </p:attrNameLst>
                                      </p:cBhvr>
                                      <p:tavLst>
                                        <p:tav tm="0">
                                          <p:val>
                                            <p:strVal val="#ppt_x"/>
                                          </p:val>
                                        </p:tav>
                                        <p:tav tm="100000">
                                          <p:val>
                                            <p:strVal val="#ppt_x"/>
                                          </p:val>
                                        </p:tav>
                                      </p:tavLst>
                                    </p:anim>
                                    <p:anim calcmode="lin" valueType="num">
                                      <p:cBhvr>
                                        <p:cTn id="122" dur="5000" fill="hold"/>
                                        <p:tgtEl>
                                          <p:spTgt spid="1064"/>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18"/>
                                            </p:cond>
                                          </p:stCondLst>
                                        </p:cTn>
                                        <p:tgtEl>
                                          <p:spTgt spid="1064"/>
                                        </p:tgtEl>
                                        <p:attrNameLst>
                                          <p:attrName>style.visibility</p:attrName>
                                        </p:attrNameLst>
                                      </p:cBhvr>
                                      <p:to>
                                        <p:strVal val="hidden"/>
                                      </p:to>
                                    </p:set>
                                  </p:subTnLst>
                                </p:cTn>
                              </p:par>
                            </p:childTnLst>
                          </p:cTn>
                        </p:par>
                        <p:par>
                          <p:cTn id="123" fill="hold">
                            <p:stCondLst>
                              <p:cond delay="95000"/>
                            </p:stCondLst>
                            <p:childTnLst>
                              <p:par>
                                <p:cTn id="124" presetID="42" presetClass="entr" presetSubtype="0" fill="hold" nodeType="afterEffect">
                                  <p:stCondLst>
                                    <p:cond delay="0"/>
                                  </p:stCondLst>
                                  <p:childTnLst>
                                    <p:set>
                                      <p:cBhvr>
                                        <p:cTn id="125" dur="1" fill="hold">
                                          <p:stCondLst>
                                            <p:cond delay="0"/>
                                          </p:stCondLst>
                                        </p:cTn>
                                        <p:tgtEl>
                                          <p:spTgt spid="1066"/>
                                        </p:tgtEl>
                                        <p:attrNameLst>
                                          <p:attrName>style.visibility</p:attrName>
                                        </p:attrNameLst>
                                      </p:cBhvr>
                                      <p:to>
                                        <p:strVal val="visible"/>
                                      </p:to>
                                    </p:set>
                                    <p:animEffect transition="in" filter="fade">
                                      <p:cBhvr>
                                        <p:cTn id="126" dur="5000"/>
                                        <p:tgtEl>
                                          <p:spTgt spid="1066"/>
                                        </p:tgtEl>
                                      </p:cBhvr>
                                    </p:animEffect>
                                    <p:anim calcmode="lin" valueType="num">
                                      <p:cBhvr>
                                        <p:cTn id="127" dur="5000" fill="hold"/>
                                        <p:tgtEl>
                                          <p:spTgt spid="1066"/>
                                        </p:tgtEl>
                                        <p:attrNameLst>
                                          <p:attrName>ppt_x</p:attrName>
                                        </p:attrNameLst>
                                      </p:cBhvr>
                                      <p:tavLst>
                                        <p:tav tm="0">
                                          <p:val>
                                            <p:strVal val="#ppt_x"/>
                                          </p:val>
                                        </p:tav>
                                        <p:tav tm="100000">
                                          <p:val>
                                            <p:strVal val="#ppt_x"/>
                                          </p:val>
                                        </p:tav>
                                      </p:tavLst>
                                    </p:anim>
                                    <p:anim calcmode="lin" valueType="num">
                                      <p:cBhvr>
                                        <p:cTn id="128" dur="5000" fill="hold"/>
                                        <p:tgtEl>
                                          <p:spTgt spid="1066"/>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24"/>
                                            </p:cond>
                                          </p:stCondLst>
                                        </p:cTn>
                                        <p:tgtEl>
                                          <p:spTgt spid="1066"/>
                                        </p:tgtEl>
                                        <p:attrNameLst>
                                          <p:attrName>style.visibility</p:attrName>
                                        </p:attrNameLst>
                                      </p:cBhvr>
                                      <p:to>
                                        <p:strVal val="hidden"/>
                                      </p:to>
                                    </p:set>
                                  </p:subTnLst>
                                </p:cTn>
                              </p:par>
                            </p:childTnLst>
                          </p:cTn>
                        </p:par>
                        <p:par>
                          <p:cTn id="129" fill="hold">
                            <p:stCondLst>
                              <p:cond delay="100000"/>
                            </p:stCondLst>
                            <p:childTnLst>
                              <p:par>
                                <p:cTn id="130" presetID="42" presetClass="entr" presetSubtype="0" fill="hold" nodeType="afterEffect">
                                  <p:stCondLst>
                                    <p:cond delay="0"/>
                                  </p:stCondLst>
                                  <p:childTnLst>
                                    <p:set>
                                      <p:cBhvr>
                                        <p:cTn id="131" dur="1" fill="hold">
                                          <p:stCondLst>
                                            <p:cond delay="0"/>
                                          </p:stCondLst>
                                        </p:cTn>
                                        <p:tgtEl>
                                          <p:spTgt spid="1068"/>
                                        </p:tgtEl>
                                        <p:attrNameLst>
                                          <p:attrName>style.visibility</p:attrName>
                                        </p:attrNameLst>
                                      </p:cBhvr>
                                      <p:to>
                                        <p:strVal val="visible"/>
                                      </p:to>
                                    </p:set>
                                    <p:animEffect transition="in" filter="fade">
                                      <p:cBhvr>
                                        <p:cTn id="132" dur="5000"/>
                                        <p:tgtEl>
                                          <p:spTgt spid="1068"/>
                                        </p:tgtEl>
                                      </p:cBhvr>
                                    </p:animEffect>
                                    <p:anim calcmode="lin" valueType="num">
                                      <p:cBhvr>
                                        <p:cTn id="133" dur="5000" fill="hold"/>
                                        <p:tgtEl>
                                          <p:spTgt spid="1068"/>
                                        </p:tgtEl>
                                        <p:attrNameLst>
                                          <p:attrName>ppt_x</p:attrName>
                                        </p:attrNameLst>
                                      </p:cBhvr>
                                      <p:tavLst>
                                        <p:tav tm="0">
                                          <p:val>
                                            <p:strVal val="#ppt_x"/>
                                          </p:val>
                                        </p:tav>
                                        <p:tav tm="100000">
                                          <p:val>
                                            <p:strVal val="#ppt_x"/>
                                          </p:val>
                                        </p:tav>
                                      </p:tavLst>
                                    </p:anim>
                                    <p:anim calcmode="lin" valueType="num">
                                      <p:cBhvr>
                                        <p:cTn id="134" dur="5000" fill="hold"/>
                                        <p:tgtEl>
                                          <p:spTgt spid="1068"/>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30"/>
                                            </p:cond>
                                          </p:stCondLst>
                                        </p:cTn>
                                        <p:tgtEl>
                                          <p:spTgt spid="1068"/>
                                        </p:tgtEl>
                                        <p:attrNameLst>
                                          <p:attrName>style.visibility</p:attrName>
                                        </p:attrNameLst>
                                      </p:cBhvr>
                                      <p:to>
                                        <p:strVal val="hidden"/>
                                      </p:to>
                                    </p:set>
                                  </p:subTnLst>
                                </p:cTn>
                              </p:par>
                            </p:childTnLst>
                          </p:cTn>
                        </p:par>
                        <p:par>
                          <p:cTn id="135" fill="hold">
                            <p:stCondLst>
                              <p:cond delay="105000"/>
                            </p:stCondLst>
                            <p:childTnLst>
                              <p:par>
                                <p:cTn id="136" presetID="42" presetClass="entr" presetSubtype="0" fill="hold" nodeType="afterEffect">
                                  <p:stCondLst>
                                    <p:cond delay="0"/>
                                  </p:stCondLst>
                                  <p:childTnLst>
                                    <p:set>
                                      <p:cBhvr>
                                        <p:cTn id="137" dur="1" fill="hold">
                                          <p:stCondLst>
                                            <p:cond delay="0"/>
                                          </p:stCondLst>
                                        </p:cTn>
                                        <p:tgtEl>
                                          <p:spTgt spid="1070"/>
                                        </p:tgtEl>
                                        <p:attrNameLst>
                                          <p:attrName>style.visibility</p:attrName>
                                        </p:attrNameLst>
                                      </p:cBhvr>
                                      <p:to>
                                        <p:strVal val="visible"/>
                                      </p:to>
                                    </p:set>
                                    <p:animEffect transition="in" filter="fade">
                                      <p:cBhvr>
                                        <p:cTn id="138" dur="5000"/>
                                        <p:tgtEl>
                                          <p:spTgt spid="1070"/>
                                        </p:tgtEl>
                                      </p:cBhvr>
                                    </p:animEffect>
                                    <p:anim calcmode="lin" valueType="num">
                                      <p:cBhvr>
                                        <p:cTn id="139" dur="5000" fill="hold"/>
                                        <p:tgtEl>
                                          <p:spTgt spid="1070"/>
                                        </p:tgtEl>
                                        <p:attrNameLst>
                                          <p:attrName>ppt_x</p:attrName>
                                        </p:attrNameLst>
                                      </p:cBhvr>
                                      <p:tavLst>
                                        <p:tav tm="0">
                                          <p:val>
                                            <p:strVal val="#ppt_x"/>
                                          </p:val>
                                        </p:tav>
                                        <p:tav tm="100000">
                                          <p:val>
                                            <p:strVal val="#ppt_x"/>
                                          </p:val>
                                        </p:tav>
                                      </p:tavLst>
                                    </p:anim>
                                    <p:anim calcmode="lin" valueType="num">
                                      <p:cBhvr>
                                        <p:cTn id="140" dur="5000" fill="hold"/>
                                        <p:tgtEl>
                                          <p:spTgt spid="1070"/>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36"/>
                                            </p:cond>
                                          </p:stCondLst>
                                        </p:cTn>
                                        <p:tgtEl>
                                          <p:spTgt spid="1070"/>
                                        </p:tgtEl>
                                        <p:attrNameLst>
                                          <p:attrName>style.visibility</p:attrName>
                                        </p:attrNameLst>
                                      </p:cBhvr>
                                      <p:to>
                                        <p:strVal val="hidden"/>
                                      </p:to>
                                    </p:set>
                                  </p:subTnLst>
                                </p:cTn>
                              </p:par>
                            </p:childTnLst>
                          </p:cTn>
                        </p:par>
                        <p:par>
                          <p:cTn id="141" fill="hold">
                            <p:stCondLst>
                              <p:cond delay="110000"/>
                            </p:stCondLst>
                            <p:childTnLst>
                              <p:par>
                                <p:cTn id="142" presetID="42" presetClass="entr" presetSubtype="0" fill="hold" nodeType="afterEffect">
                                  <p:stCondLst>
                                    <p:cond delay="0"/>
                                  </p:stCondLst>
                                  <p:childTnLst>
                                    <p:set>
                                      <p:cBhvr>
                                        <p:cTn id="143" dur="1" fill="hold">
                                          <p:stCondLst>
                                            <p:cond delay="0"/>
                                          </p:stCondLst>
                                        </p:cTn>
                                        <p:tgtEl>
                                          <p:spTgt spid="1072"/>
                                        </p:tgtEl>
                                        <p:attrNameLst>
                                          <p:attrName>style.visibility</p:attrName>
                                        </p:attrNameLst>
                                      </p:cBhvr>
                                      <p:to>
                                        <p:strVal val="visible"/>
                                      </p:to>
                                    </p:set>
                                    <p:animEffect transition="in" filter="fade">
                                      <p:cBhvr>
                                        <p:cTn id="144" dur="5000"/>
                                        <p:tgtEl>
                                          <p:spTgt spid="1072"/>
                                        </p:tgtEl>
                                      </p:cBhvr>
                                    </p:animEffect>
                                    <p:anim calcmode="lin" valueType="num">
                                      <p:cBhvr>
                                        <p:cTn id="145" dur="5000" fill="hold"/>
                                        <p:tgtEl>
                                          <p:spTgt spid="1072"/>
                                        </p:tgtEl>
                                        <p:attrNameLst>
                                          <p:attrName>ppt_x</p:attrName>
                                        </p:attrNameLst>
                                      </p:cBhvr>
                                      <p:tavLst>
                                        <p:tav tm="0">
                                          <p:val>
                                            <p:strVal val="#ppt_x"/>
                                          </p:val>
                                        </p:tav>
                                        <p:tav tm="100000">
                                          <p:val>
                                            <p:strVal val="#ppt_x"/>
                                          </p:val>
                                        </p:tav>
                                      </p:tavLst>
                                    </p:anim>
                                    <p:anim calcmode="lin" valueType="num">
                                      <p:cBhvr>
                                        <p:cTn id="146" dur="5000" fill="hold"/>
                                        <p:tgtEl>
                                          <p:spTgt spid="1072"/>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42"/>
                                            </p:cond>
                                          </p:stCondLst>
                                        </p:cTn>
                                        <p:tgtEl>
                                          <p:spTgt spid="1072"/>
                                        </p:tgtEl>
                                        <p:attrNameLst>
                                          <p:attrName>style.visibility</p:attrName>
                                        </p:attrNameLst>
                                      </p:cBhvr>
                                      <p:to>
                                        <p:strVal val="hidden"/>
                                      </p:to>
                                    </p:set>
                                  </p:subTnLst>
                                </p:cTn>
                              </p:par>
                            </p:childTnLst>
                          </p:cTn>
                        </p:par>
                        <p:par>
                          <p:cTn id="147" fill="hold">
                            <p:stCondLst>
                              <p:cond delay="115000"/>
                            </p:stCondLst>
                            <p:childTnLst>
                              <p:par>
                                <p:cTn id="148" presetID="42" presetClass="entr" presetSubtype="0" fill="hold" nodeType="afterEffect">
                                  <p:stCondLst>
                                    <p:cond delay="0"/>
                                  </p:stCondLst>
                                  <p:childTnLst>
                                    <p:set>
                                      <p:cBhvr>
                                        <p:cTn id="149" dur="1" fill="hold">
                                          <p:stCondLst>
                                            <p:cond delay="0"/>
                                          </p:stCondLst>
                                        </p:cTn>
                                        <p:tgtEl>
                                          <p:spTgt spid="1074"/>
                                        </p:tgtEl>
                                        <p:attrNameLst>
                                          <p:attrName>style.visibility</p:attrName>
                                        </p:attrNameLst>
                                      </p:cBhvr>
                                      <p:to>
                                        <p:strVal val="visible"/>
                                      </p:to>
                                    </p:set>
                                    <p:animEffect transition="in" filter="fade">
                                      <p:cBhvr>
                                        <p:cTn id="150" dur="5000"/>
                                        <p:tgtEl>
                                          <p:spTgt spid="1074"/>
                                        </p:tgtEl>
                                      </p:cBhvr>
                                    </p:animEffect>
                                    <p:anim calcmode="lin" valueType="num">
                                      <p:cBhvr>
                                        <p:cTn id="151" dur="5000" fill="hold"/>
                                        <p:tgtEl>
                                          <p:spTgt spid="1074"/>
                                        </p:tgtEl>
                                        <p:attrNameLst>
                                          <p:attrName>ppt_x</p:attrName>
                                        </p:attrNameLst>
                                      </p:cBhvr>
                                      <p:tavLst>
                                        <p:tav tm="0">
                                          <p:val>
                                            <p:strVal val="#ppt_x"/>
                                          </p:val>
                                        </p:tav>
                                        <p:tav tm="100000">
                                          <p:val>
                                            <p:strVal val="#ppt_x"/>
                                          </p:val>
                                        </p:tav>
                                      </p:tavLst>
                                    </p:anim>
                                    <p:anim calcmode="lin" valueType="num">
                                      <p:cBhvr>
                                        <p:cTn id="152" dur="5000" fill="hold"/>
                                        <p:tgtEl>
                                          <p:spTgt spid="1074"/>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48"/>
                                            </p:cond>
                                          </p:stCondLst>
                                        </p:cTn>
                                        <p:tgtEl>
                                          <p:spTgt spid="1074"/>
                                        </p:tgtEl>
                                        <p:attrNameLst>
                                          <p:attrName>style.visibility</p:attrName>
                                        </p:attrNameLst>
                                      </p:cBhvr>
                                      <p:to>
                                        <p:strVal val="hidden"/>
                                      </p:to>
                                    </p:set>
                                  </p:subTnLst>
                                </p:cTn>
                              </p:par>
                            </p:childTnLst>
                          </p:cTn>
                        </p:par>
                        <p:par>
                          <p:cTn id="153" fill="hold">
                            <p:stCondLst>
                              <p:cond delay="120000"/>
                            </p:stCondLst>
                            <p:childTnLst>
                              <p:par>
                                <p:cTn id="154" presetID="42" presetClass="entr" presetSubtype="0" fill="hold" nodeType="afterEffect">
                                  <p:stCondLst>
                                    <p:cond delay="0"/>
                                  </p:stCondLst>
                                  <p:childTnLst>
                                    <p:set>
                                      <p:cBhvr>
                                        <p:cTn id="155" dur="1" fill="hold">
                                          <p:stCondLst>
                                            <p:cond delay="0"/>
                                          </p:stCondLst>
                                        </p:cTn>
                                        <p:tgtEl>
                                          <p:spTgt spid="1076"/>
                                        </p:tgtEl>
                                        <p:attrNameLst>
                                          <p:attrName>style.visibility</p:attrName>
                                        </p:attrNameLst>
                                      </p:cBhvr>
                                      <p:to>
                                        <p:strVal val="visible"/>
                                      </p:to>
                                    </p:set>
                                    <p:animEffect transition="in" filter="fade">
                                      <p:cBhvr>
                                        <p:cTn id="156" dur="5000"/>
                                        <p:tgtEl>
                                          <p:spTgt spid="1076"/>
                                        </p:tgtEl>
                                      </p:cBhvr>
                                    </p:animEffect>
                                    <p:anim calcmode="lin" valueType="num">
                                      <p:cBhvr>
                                        <p:cTn id="157" dur="5000" fill="hold"/>
                                        <p:tgtEl>
                                          <p:spTgt spid="1076"/>
                                        </p:tgtEl>
                                        <p:attrNameLst>
                                          <p:attrName>ppt_x</p:attrName>
                                        </p:attrNameLst>
                                      </p:cBhvr>
                                      <p:tavLst>
                                        <p:tav tm="0">
                                          <p:val>
                                            <p:strVal val="#ppt_x"/>
                                          </p:val>
                                        </p:tav>
                                        <p:tav tm="100000">
                                          <p:val>
                                            <p:strVal val="#ppt_x"/>
                                          </p:val>
                                        </p:tav>
                                      </p:tavLst>
                                    </p:anim>
                                    <p:anim calcmode="lin" valueType="num">
                                      <p:cBhvr>
                                        <p:cTn id="158" dur="5000" fill="hold"/>
                                        <p:tgtEl>
                                          <p:spTgt spid="1076"/>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54"/>
                                            </p:cond>
                                          </p:stCondLst>
                                        </p:cTn>
                                        <p:tgtEl>
                                          <p:spTgt spid="1076"/>
                                        </p:tgtEl>
                                        <p:attrNameLst>
                                          <p:attrName>style.visibility</p:attrName>
                                        </p:attrNameLst>
                                      </p:cBhvr>
                                      <p:to>
                                        <p:strVal val="hidden"/>
                                      </p:to>
                                    </p:set>
                                  </p:subTnLst>
                                </p:cTn>
                              </p:par>
                            </p:childTnLst>
                          </p:cTn>
                        </p:par>
                        <p:par>
                          <p:cTn id="159" fill="hold">
                            <p:stCondLst>
                              <p:cond delay="125000"/>
                            </p:stCondLst>
                            <p:childTnLst>
                              <p:par>
                                <p:cTn id="160" presetID="42" presetClass="entr" presetSubtype="0" fill="hold" nodeType="afterEffect">
                                  <p:stCondLst>
                                    <p:cond delay="0"/>
                                  </p:stCondLst>
                                  <p:childTnLst>
                                    <p:set>
                                      <p:cBhvr>
                                        <p:cTn id="161" dur="1" fill="hold">
                                          <p:stCondLst>
                                            <p:cond delay="0"/>
                                          </p:stCondLst>
                                        </p:cTn>
                                        <p:tgtEl>
                                          <p:spTgt spid="1078"/>
                                        </p:tgtEl>
                                        <p:attrNameLst>
                                          <p:attrName>style.visibility</p:attrName>
                                        </p:attrNameLst>
                                      </p:cBhvr>
                                      <p:to>
                                        <p:strVal val="visible"/>
                                      </p:to>
                                    </p:set>
                                    <p:animEffect transition="in" filter="fade">
                                      <p:cBhvr>
                                        <p:cTn id="162" dur="5000"/>
                                        <p:tgtEl>
                                          <p:spTgt spid="1078"/>
                                        </p:tgtEl>
                                      </p:cBhvr>
                                    </p:animEffect>
                                    <p:anim calcmode="lin" valueType="num">
                                      <p:cBhvr>
                                        <p:cTn id="163" dur="5000" fill="hold"/>
                                        <p:tgtEl>
                                          <p:spTgt spid="1078"/>
                                        </p:tgtEl>
                                        <p:attrNameLst>
                                          <p:attrName>ppt_x</p:attrName>
                                        </p:attrNameLst>
                                      </p:cBhvr>
                                      <p:tavLst>
                                        <p:tav tm="0">
                                          <p:val>
                                            <p:strVal val="#ppt_x"/>
                                          </p:val>
                                        </p:tav>
                                        <p:tav tm="100000">
                                          <p:val>
                                            <p:strVal val="#ppt_x"/>
                                          </p:val>
                                        </p:tav>
                                      </p:tavLst>
                                    </p:anim>
                                    <p:anim calcmode="lin" valueType="num">
                                      <p:cBhvr>
                                        <p:cTn id="164" dur="5000" fill="hold"/>
                                        <p:tgtEl>
                                          <p:spTgt spid="1078"/>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60"/>
                                            </p:cond>
                                          </p:stCondLst>
                                        </p:cTn>
                                        <p:tgtEl>
                                          <p:spTgt spid="1078"/>
                                        </p:tgtEl>
                                        <p:attrNameLst>
                                          <p:attrName>style.visibility</p:attrName>
                                        </p:attrNameLst>
                                      </p:cBhvr>
                                      <p:to>
                                        <p:strVal val="hidden"/>
                                      </p:to>
                                    </p:set>
                                  </p:subTnLst>
                                </p:cTn>
                              </p:par>
                            </p:childTnLst>
                          </p:cTn>
                        </p:par>
                        <p:par>
                          <p:cTn id="165" fill="hold">
                            <p:stCondLst>
                              <p:cond delay="130000"/>
                            </p:stCondLst>
                            <p:childTnLst>
                              <p:par>
                                <p:cTn id="166" presetID="42" presetClass="entr" presetSubtype="0" fill="hold" nodeType="afterEffect">
                                  <p:stCondLst>
                                    <p:cond delay="0"/>
                                  </p:stCondLst>
                                  <p:childTnLst>
                                    <p:set>
                                      <p:cBhvr>
                                        <p:cTn id="167" dur="1" fill="hold">
                                          <p:stCondLst>
                                            <p:cond delay="0"/>
                                          </p:stCondLst>
                                        </p:cTn>
                                        <p:tgtEl>
                                          <p:spTgt spid="1080"/>
                                        </p:tgtEl>
                                        <p:attrNameLst>
                                          <p:attrName>style.visibility</p:attrName>
                                        </p:attrNameLst>
                                      </p:cBhvr>
                                      <p:to>
                                        <p:strVal val="visible"/>
                                      </p:to>
                                    </p:set>
                                    <p:animEffect transition="in" filter="fade">
                                      <p:cBhvr>
                                        <p:cTn id="168" dur="5000"/>
                                        <p:tgtEl>
                                          <p:spTgt spid="1080"/>
                                        </p:tgtEl>
                                      </p:cBhvr>
                                    </p:animEffect>
                                    <p:anim calcmode="lin" valueType="num">
                                      <p:cBhvr>
                                        <p:cTn id="169" dur="5000" fill="hold"/>
                                        <p:tgtEl>
                                          <p:spTgt spid="1080"/>
                                        </p:tgtEl>
                                        <p:attrNameLst>
                                          <p:attrName>ppt_x</p:attrName>
                                        </p:attrNameLst>
                                      </p:cBhvr>
                                      <p:tavLst>
                                        <p:tav tm="0">
                                          <p:val>
                                            <p:strVal val="#ppt_x"/>
                                          </p:val>
                                        </p:tav>
                                        <p:tav tm="100000">
                                          <p:val>
                                            <p:strVal val="#ppt_x"/>
                                          </p:val>
                                        </p:tav>
                                      </p:tavLst>
                                    </p:anim>
                                    <p:anim calcmode="lin" valueType="num">
                                      <p:cBhvr>
                                        <p:cTn id="170" dur="5000" fill="hold"/>
                                        <p:tgtEl>
                                          <p:spTgt spid="1080"/>
                                        </p:tgtEl>
                                        <p:attrNameLst>
                                          <p:attrName>ppt_y</p:attrName>
                                        </p:attrNameLst>
                                      </p:cBhvr>
                                      <p:tavLst>
                                        <p:tav tm="0">
                                          <p:val>
                                            <p:strVal val="#ppt_y+.1"/>
                                          </p:val>
                                        </p:tav>
                                        <p:tav tm="100000">
                                          <p:val>
                                            <p:strVal val="#ppt_y"/>
                                          </p:val>
                                        </p:tav>
                                      </p:tavLst>
                                    </p:anim>
                                  </p:childTnLst>
                                  <p:subTnLst>
                                    <p:set>
                                      <p:cBhvr override="childStyle">
                                        <p:cTn dur="1" fill="hold" display="0" masterRel="sameClick" afterEffect="1">
                                          <p:stCondLst>
                                            <p:cond evt="end" delay="0">
                                              <p:tn val="166"/>
                                            </p:cond>
                                          </p:stCondLst>
                                        </p:cTn>
                                        <p:tgtEl>
                                          <p:spTgt spid="1080"/>
                                        </p:tgtEl>
                                        <p:attrNameLst>
                                          <p:attrName>style.visibility</p:attrName>
                                        </p:attrNameLst>
                                      </p:cBhvr>
                                      <p:to>
                                        <p:strVal val="hidden"/>
                                      </p:to>
                                    </p:set>
                                  </p:subTnLst>
                                </p:cTn>
                              </p:par>
                            </p:childTnLst>
                          </p:cTn>
                        </p:par>
                        <p:par>
                          <p:cTn id="171" fill="hold">
                            <p:stCondLst>
                              <p:cond delay="135000"/>
                            </p:stCondLst>
                            <p:childTnLst>
                              <p:par>
                                <p:cTn id="172" presetID="42" presetClass="entr" presetSubtype="0" fill="hold" nodeType="afterEffect">
                                  <p:stCondLst>
                                    <p:cond delay="0"/>
                                  </p:stCondLst>
                                  <p:childTnLst>
                                    <p:set>
                                      <p:cBhvr>
                                        <p:cTn id="173" dur="1" fill="hold">
                                          <p:stCondLst>
                                            <p:cond delay="0"/>
                                          </p:stCondLst>
                                        </p:cTn>
                                        <p:tgtEl>
                                          <p:spTgt spid="1084"/>
                                        </p:tgtEl>
                                        <p:attrNameLst>
                                          <p:attrName>style.visibility</p:attrName>
                                        </p:attrNameLst>
                                      </p:cBhvr>
                                      <p:to>
                                        <p:strVal val="visible"/>
                                      </p:to>
                                    </p:set>
                                    <p:animEffect transition="in" filter="fade">
                                      <p:cBhvr>
                                        <p:cTn id="174" dur="1000"/>
                                        <p:tgtEl>
                                          <p:spTgt spid="1084"/>
                                        </p:tgtEl>
                                      </p:cBhvr>
                                    </p:animEffect>
                                    <p:anim calcmode="lin" valueType="num">
                                      <p:cBhvr>
                                        <p:cTn id="175" dur="1000" fill="hold"/>
                                        <p:tgtEl>
                                          <p:spTgt spid="1084"/>
                                        </p:tgtEl>
                                        <p:attrNameLst>
                                          <p:attrName>ppt_x</p:attrName>
                                        </p:attrNameLst>
                                      </p:cBhvr>
                                      <p:tavLst>
                                        <p:tav tm="0">
                                          <p:val>
                                            <p:strVal val="#ppt_x"/>
                                          </p:val>
                                        </p:tav>
                                        <p:tav tm="100000">
                                          <p:val>
                                            <p:strVal val="#ppt_x"/>
                                          </p:val>
                                        </p:tav>
                                      </p:tavLst>
                                    </p:anim>
                                    <p:anim calcmode="lin" valueType="num">
                                      <p:cBhvr>
                                        <p:cTn id="176" dur="1000" fill="hold"/>
                                        <p:tgtEl>
                                          <p:spTgt spid="1084"/>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108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6E3F72-2B93-4849-804A-526C160E43DF}"/>
              </a:ext>
            </a:extLst>
          </p:cNvPr>
          <p:cNvSpPr/>
          <p:nvPr/>
        </p:nvSpPr>
        <p:spPr>
          <a:xfrm>
            <a:off x="382555" y="228514"/>
            <a:ext cx="11641493" cy="1938992"/>
          </a:xfrm>
          <a:prstGeom prst="rect">
            <a:avLst/>
          </a:prstGeom>
        </p:spPr>
        <p:txBody>
          <a:bodyPr wrap="square">
            <a:spAutoFit/>
          </a:bodyPr>
          <a:lstStyle/>
          <a:p>
            <a:r>
              <a:rPr lang="en-US" sz="2400" dirty="0">
                <a:latin typeface="Times New Roman" panose="02020603050405020304" pitchFamily="18" charset="0"/>
                <a:ea typeface="Calibri" panose="020F0502020204030204" pitchFamily="34" charset="0"/>
              </a:rPr>
              <a:t>The World Health Organization (WHO)’s constitution places a legal </a:t>
            </a:r>
            <a:r>
              <a:rPr lang="en-US" sz="2400" b="1" dirty="0">
                <a:solidFill>
                  <a:srgbClr val="FF0000"/>
                </a:solidFill>
                <a:latin typeface="Times New Roman" panose="02020603050405020304" pitchFamily="18" charset="0"/>
                <a:ea typeface="Calibri" panose="020F0502020204030204" pitchFamily="34" charset="0"/>
              </a:rPr>
              <a:t>obligation on all countries</a:t>
            </a:r>
            <a:r>
              <a:rPr lang="en-US" sz="2400" dirty="0">
                <a:latin typeface="Times New Roman" panose="02020603050405020304" pitchFamily="18" charset="0"/>
                <a:ea typeface="Calibri" panose="020F0502020204030204" pitchFamily="34" charset="0"/>
              </a:rPr>
              <a:t>, including Ethiopia, </a:t>
            </a:r>
            <a:r>
              <a:rPr lang="en-US" sz="2400" b="1" dirty="0">
                <a:solidFill>
                  <a:srgbClr val="FF0000"/>
                </a:solidFill>
                <a:latin typeface="Times New Roman" panose="02020603050405020304" pitchFamily="18" charset="0"/>
                <a:ea typeface="Calibri" panose="020F0502020204030204" pitchFamily="34" charset="0"/>
              </a:rPr>
              <a:t>to ensure access to timely and affordable health care to </a:t>
            </a:r>
            <a:r>
              <a:rPr lang="en-US" sz="2400" b="1" u="sng" dirty="0">
                <a:solidFill>
                  <a:srgbClr val="FF0000"/>
                </a:solidFill>
                <a:latin typeface="Times New Roman" panose="02020603050405020304" pitchFamily="18" charset="0"/>
                <a:ea typeface="Calibri" panose="020F0502020204030204" pitchFamily="34" charset="0"/>
              </a:rPr>
              <a:t>all </a:t>
            </a:r>
            <a:r>
              <a:rPr lang="en-US" sz="2400" b="1" dirty="0">
                <a:solidFill>
                  <a:srgbClr val="FF0000"/>
                </a:solidFill>
                <a:latin typeface="Times New Roman" panose="02020603050405020304" pitchFamily="18" charset="0"/>
                <a:ea typeface="Calibri" panose="020F0502020204030204" pitchFamily="34" charset="0"/>
              </a:rPr>
              <a:t>individuals and families</a:t>
            </a:r>
            <a:r>
              <a:rPr lang="en-US" sz="2400" dirty="0">
                <a:latin typeface="Times New Roman" panose="02020603050405020304" pitchFamily="18" charset="0"/>
                <a:ea typeface="Calibri" panose="020F0502020204030204" pitchFamily="34" charset="0"/>
              </a:rPr>
              <a:t> while addressing the underlying determinants of health including clean water, sanitation, food, housing, health-related information and education, and gender equality. </a:t>
            </a:r>
            <a:endParaRPr lang="en-US" sz="2400" dirty="0"/>
          </a:p>
        </p:txBody>
      </p:sp>
      <p:sp>
        <p:nvSpPr>
          <p:cNvPr id="3" name="Rectangle 2">
            <a:extLst>
              <a:ext uri="{FF2B5EF4-FFF2-40B4-BE49-F238E27FC236}">
                <a16:creationId xmlns:a16="http://schemas.microsoft.com/office/drawing/2014/main" id="{A0D35631-E18F-491D-8BF4-E6FCCC194B5A}"/>
              </a:ext>
            </a:extLst>
          </p:cNvPr>
          <p:cNvSpPr/>
          <p:nvPr/>
        </p:nvSpPr>
        <p:spPr>
          <a:xfrm>
            <a:off x="2519266" y="1962233"/>
            <a:ext cx="8500188" cy="4278094"/>
          </a:xfrm>
          <a:prstGeom prst="rect">
            <a:avLst/>
          </a:prstGeom>
        </p:spPr>
        <p:txBody>
          <a:bodyPr wrap="square">
            <a:spAutoFit/>
          </a:bodyPr>
          <a:lstStyle/>
          <a:p>
            <a:r>
              <a:rPr lang="en-US" sz="2000" b="1" u="sng" dirty="0">
                <a:latin typeface="Times New Roman" panose="02020603050405020304" pitchFamily="18" charset="0"/>
                <a:ea typeface="Calibri" panose="020F0502020204030204" pitchFamily="34" charset="0"/>
              </a:rPr>
              <a:t>Two examples </a:t>
            </a:r>
            <a:r>
              <a:rPr lang="en-US" sz="2000" b="1" dirty="0">
                <a:latin typeface="Times New Roman" panose="02020603050405020304" pitchFamily="18" charset="0"/>
                <a:ea typeface="Calibri" panose="020F0502020204030204" pitchFamily="34" charset="0"/>
              </a:rPr>
              <a:t>of the inadequacy of care in Ethiopia:</a:t>
            </a:r>
          </a:p>
          <a:p>
            <a:endParaRPr lang="en-US" dirty="0">
              <a:latin typeface="Times New Roman" panose="02020603050405020304" pitchFamily="18" charset="0"/>
              <a:ea typeface="Calibri" panose="020F0502020204030204" pitchFamily="34" charset="0"/>
            </a:endParaRPr>
          </a:p>
          <a:p>
            <a:pPr marL="1371600" lvl="2" indent="-457200">
              <a:buFont typeface="+mj-lt"/>
              <a:buAutoNum type="arabicPeriod"/>
            </a:pPr>
            <a:r>
              <a:rPr lang="en-US" sz="2400" dirty="0">
                <a:latin typeface="Times New Roman" panose="02020603050405020304" pitchFamily="18" charset="0"/>
                <a:ea typeface="Calibri" panose="020F0502020204030204" pitchFamily="34" charset="0"/>
              </a:rPr>
              <a:t>prenatal and delivery services offered to pregnant women  </a:t>
            </a:r>
          </a:p>
          <a:p>
            <a:pPr marL="1371600" lvl="2" indent="-457200">
              <a:buFont typeface="+mj-lt"/>
              <a:buAutoNum type="arabicPeriod"/>
            </a:pPr>
            <a:r>
              <a:rPr lang="en-US" sz="2400" dirty="0">
                <a:latin typeface="Times New Roman" panose="02020603050405020304" pitchFamily="18" charset="0"/>
                <a:ea typeface="Calibri" panose="020F0502020204030204" pitchFamily="34" charset="0"/>
              </a:rPr>
              <a:t>full immunization coverage of children</a:t>
            </a:r>
          </a:p>
          <a:p>
            <a:endParaRPr lang="en-US" dirty="0">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r>
              <a:rPr lang="en-US" b="1" dirty="0">
                <a:latin typeface="Times New Roman" panose="02020603050405020304" pitchFamily="18" charset="0"/>
                <a:ea typeface="Calibri" panose="020F0502020204030204" pitchFamily="34" charset="0"/>
              </a:rPr>
              <a:t>Just over a quarter of Ethiopian women have access to delivery care despite a five-fold improvement in access to delivery care between 2000 and 2016. </a:t>
            </a:r>
          </a:p>
          <a:p>
            <a:pPr marL="285750" indent="-285750">
              <a:buFont typeface="Arial" panose="020B0604020202020204" pitchFamily="34" charset="0"/>
              <a:buChar char="•"/>
            </a:pPr>
            <a:endParaRPr lang="en-US" b="1" dirty="0">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r>
              <a:rPr lang="en-US" b="1" dirty="0">
                <a:latin typeface="Times New Roman" panose="02020603050405020304" pitchFamily="18" charset="0"/>
                <a:ea typeface="Calibri" panose="020F0502020204030204" pitchFamily="34" charset="0"/>
              </a:rPr>
              <a:t>In comparison, over three-fifths of Kenyan women have access to such care </a:t>
            </a:r>
          </a:p>
          <a:p>
            <a:pPr marL="285750" indent="-285750">
              <a:buFont typeface="Arial" panose="020B0604020202020204" pitchFamily="34" charset="0"/>
              <a:buChar char="•"/>
            </a:pPr>
            <a:endParaRPr lang="en-US" b="1" dirty="0">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r>
              <a:rPr lang="en-US" b="1" dirty="0">
                <a:latin typeface="Times New Roman" panose="02020603050405020304" pitchFamily="18" charset="0"/>
                <a:ea typeface="Calibri" panose="020F0502020204030204" pitchFamily="34" charset="0"/>
              </a:rPr>
              <a:t>Similarly, just over a third of Ethiopia’s children have had all eight vaccinations;</a:t>
            </a:r>
          </a:p>
          <a:p>
            <a:endParaRPr lang="en-US" b="1" dirty="0">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r>
              <a:rPr lang="en-US" b="1" dirty="0">
                <a:latin typeface="Times New Roman" panose="02020603050405020304" pitchFamily="18" charset="0"/>
                <a:ea typeface="Calibri" panose="020F0502020204030204" pitchFamily="34" charset="0"/>
              </a:rPr>
              <a:t>Nearly three quarters of Kenya’s children have been fully vaccinated</a:t>
            </a:r>
            <a:endParaRPr lang="en-US" b="1" dirty="0"/>
          </a:p>
        </p:txBody>
      </p:sp>
      <p:sp>
        <p:nvSpPr>
          <p:cNvPr id="4" name="Rectangle 3">
            <a:extLst>
              <a:ext uri="{FF2B5EF4-FFF2-40B4-BE49-F238E27FC236}">
                <a16:creationId xmlns:a16="http://schemas.microsoft.com/office/drawing/2014/main" id="{0C42124D-7EE4-4C49-A83F-E12255FC80A0}"/>
              </a:ext>
            </a:extLst>
          </p:cNvPr>
          <p:cNvSpPr/>
          <p:nvPr/>
        </p:nvSpPr>
        <p:spPr>
          <a:xfrm>
            <a:off x="102636" y="5687691"/>
            <a:ext cx="2285999" cy="873124"/>
          </a:xfrm>
          <a:prstGeom prst="rect">
            <a:avLst/>
          </a:prstGeom>
        </p:spPr>
        <p:txBody>
          <a:bodyPr wrap="square">
            <a:spAutoFit/>
          </a:bodyPr>
          <a:lstStyle/>
          <a:p>
            <a:pPr>
              <a:lnSpc>
                <a:spcPct val="107000"/>
              </a:lnSpc>
            </a:pPr>
            <a:r>
              <a:rPr lang="en-US" sz="1200"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hlinkClick r:id="rId2"/>
              </a:rPr>
              <a:t>Source: https://www.who.int/news-room/fact-sheets/detail/human-rights-and-health</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262666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BB51209-6E09-4F7B-9884-5D7DB2F4ADF8}"/>
              </a:ext>
            </a:extLst>
          </p:cNvPr>
          <p:cNvGraphicFramePr>
            <a:graphicFrameLocks noGrp="1"/>
          </p:cNvGraphicFramePr>
          <p:nvPr>
            <p:extLst>
              <p:ext uri="{D42A27DB-BD31-4B8C-83A1-F6EECF244321}">
                <p14:modId xmlns:p14="http://schemas.microsoft.com/office/powerpoint/2010/main" val="2174235540"/>
              </p:ext>
            </p:extLst>
          </p:nvPr>
        </p:nvGraphicFramePr>
        <p:xfrm>
          <a:off x="167951" y="4879911"/>
          <a:ext cx="11579290" cy="1463040"/>
        </p:xfrm>
        <a:graphic>
          <a:graphicData uri="http://schemas.openxmlformats.org/drawingml/2006/table">
            <a:tbl>
              <a:tblPr/>
              <a:tblGrid>
                <a:gridCol w="11579290">
                  <a:extLst>
                    <a:ext uri="{9D8B030D-6E8A-4147-A177-3AD203B41FA5}">
                      <a16:colId xmlns:a16="http://schemas.microsoft.com/office/drawing/2014/main" val="2974943692"/>
                    </a:ext>
                  </a:extLst>
                </a:gridCol>
              </a:tblGrid>
              <a:tr h="0">
                <a:tc>
                  <a:txBody>
                    <a:bodyPr/>
                    <a:lstStyle/>
                    <a:p>
                      <a:br>
                        <a:rPr lang="en-US" dirty="0"/>
                      </a:br>
                      <a:r>
                        <a:rPr lang="en-US" b="1" u="sng" dirty="0">
                          <a:solidFill>
                            <a:srgbClr val="FF0000"/>
                          </a:solidFill>
                        </a:rPr>
                        <a:t>Pregnancy-related mortality ratio </a:t>
                      </a:r>
                      <a:r>
                        <a:rPr lang="en-US" dirty="0"/>
                        <a:t>for the seven years preceding the survey expressed per 100,000 live births, calculated as the age-adjusted pregnancy-related mortality rate times 100 divided by the age-adjusted general fertility rate. Pregnancy-related deaths are deaths during pregnancy, delivery and in the two months following delivery, including deaths due to accidents or violence</a:t>
                      </a:r>
                    </a:p>
                  </a:txBody>
                  <a:tcPr anchor="ctr">
                    <a:lnL>
                      <a:noFill/>
                    </a:lnL>
                    <a:lnR>
                      <a:noFill/>
                    </a:lnR>
                    <a:lnT>
                      <a:noFill/>
                    </a:lnT>
                    <a:lnB>
                      <a:noFill/>
                    </a:lnB>
                    <a:solidFill>
                      <a:srgbClr val="FFFFFF"/>
                    </a:solidFill>
                  </a:tcPr>
                </a:tc>
                <a:extLst>
                  <a:ext uri="{0D108BD9-81ED-4DB2-BD59-A6C34878D82A}">
                    <a16:rowId xmlns:a16="http://schemas.microsoft.com/office/drawing/2014/main" val="1837202041"/>
                  </a:ext>
                </a:extLst>
              </a:tr>
            </a:tbl>
          </a:graphicData>
        </a:graphic>
      </p:graphicFrame>
      <p:graphicFrame>
        <p:nvGraphicFramePr>
          <p:cNvPr id="3" name="Table 2">
            <a:extLst>
              <a:ext uri="{FF2B5EF4-FFF2-40B4-BE49-F238E27FC236}">
                <a16:creationId xmlns:a16="http://schemas.microsoft.com/office/drawing/2014/main" id="{C0B23804-12A0-49B9-92A2-0BF22D5F2042}"/>
              </a:ext>
            </a:extLst>
          </p:cNvPr>
          <p:cNvGraphicFramePr>
            <a:graphicFrameLocks noGrp="1"/>
          </p:cNvGraphicFramePr>
          <p:nvPr>
            <p:extLst>
              <p:ext uri="{D42A27DB-BD31-4B8C-83A1-F6EECF244321}">
                <p14:modId xmlns:p14="http://schemas.microsoft.com/office/powerpoint/2010/main" val="161487669"/>
              </p:ext>
            </p:extLst>
          </p:nvPr>
        </p:nvGraphicFramePr>
        <p:xfrm>
          <a:off x="8910180" y="1397725"/>
          <a:ext cx="3138195" cy="2528600"/>
        </p:xfrm>
        <a:graphic>
          <a:graphicData uri="http://schemas.openxmlformats.org/drawingml/2006/table">
            <a:tbl>
              <a:tblPr>
                <a:tableStyleId>{5C22544A-7EE6-4342-B048-85BDC9FD1C3A}</a:tableStyleId>
              </a:tblPr>
              <a:tblGrid>
                <a:gridCol w="731229">
                  <a:extLst>
                    <a:ext uri="{9D8B030D-6E8A-4147-A177-3AD203B41FA5}">
                      <a16:colId xmlns:a16="http://schemas.microsoft.com/office/drawing/2014/main" val="3401683319"/>
                    </a:ext>
                  </a:extLst>
                </a:gridCol>
                <a:gridCol w="944506">
                  <a:extLst>
                    <a:ext uri="{9D8B030D-6E8A-4147-A177-3AD203B41FA5}">
                      <a16:colId xmlns:a16="http://schemas.microsoft.com/office/drawing/2014/main" val="314239595"/>
                    </a:ext>
                  </a:extLst>
                </a:gridCol>
                <a:gridCol w="1462460">
                  <a:extLst>
                    <a:ext uri="{9D8B030D-6E8A-4147-A177-3AD203B41FA5}">
                      <a16:colId xmlns:a16="http://schemas.microsoft.com/office/drawing/2014/main" val="2448265284"/>
                    </a:ext>
                  </a:extLst>
                </a:gridCol>
              </a:tblGrid>
              <a:tr h="316075">
                <a:tc>
                  <a:txBody>
                    <a:bodyPr/>
                    <a:lstStyle/>
                    <a:p>
                      <a:pPr algn="l" fontAlgn="b"/>
                      <a:r>
                        <a:rPr lang="en-US" sz="1100" u="none" strike="noStrike" dirty="0">
                          <a:effectLst/>
                        </a:rPr>
                        <a:t>Ethiopia</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2016 DHS</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412 (CI: 273 – 551)</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41607324"/>
                  </a:ext>
                </a:extLst>
              </a:tr>
              <a:tr h="316075">
                <a:tc>
                  <a:txBody>
                    <a:bodyPr/>
                    <a:lstStyle/>
                    <a:p>
                      <a:pPr algn="l" fontAlgn="b"/>
                      <a:r>
                        <a:rPr lang="en-US" sz="1100" u="none" strike="noStrike">
                          <a:effectLst/>
                        </a:rPr>
                        <a:t>Ethiopia</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2011 DHS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676 (CI: 541 – 810)</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32631826"/>
                  </a:ext>
                </a:extLst>
              </a:tr>
              <a:tr h="316075">
                <a:tc>
                  <a:txBody>
                    <a:bodyPr/>
                    <a:lstStyle/>
                    <a:p>
                      <a:pPr algn="l" fontAlgn="b"/>
                      <a:r>
                        <a:rPr lang="en-US" sz="1100" u="none" strike="noStrike">
                          <a:effectLst/>
                        </a:rPr>
                        <a:t>Ethiopia</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2005 DHS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673 (CI: 548 – 799)</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90383366"/>
                  </a:ext>
                </a:extLst>
              </a:tr>
              <a:tr h="316075">
                <a:tc>
                  <a:txBody>
                    <a:bodyPr/>
                    <a:lstStyle/>
                    <a:p>
                      <a:pPr algn="l" fontAlgn="b"/>
                      <a:r>
                        <a:rPr lang="en-US" sz="1100" u="none" strike="noStrike">
                          <a:effectLst/>
                        </a:rPr>
                        <a:t>Ethiopia</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2000 DHS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871 (CI: 703 – 1039)</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84809971"/>
                  </a:ext>
                </a:extLst>
              </a:tr>
              <a:tr h="316075">
                <a:tc>
                  <a:txBody>
                    <a:bodyPr/>
                    <a:lstStyle/>
                    <a:p>
                      <a:pPr algn="l" fontAlgn="b"/>
                      <a:r>
                        <a:rPr lang="en-US" sz="1100" u="none" strike="noStrike">
                          <a:effectLst/>
                        </a:rPr>
                        <a:t>Kenya</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2014 DHS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362 (CI: 254 – 471)</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14216627"/>
                  </a:ext>
                </a:extLst>
              </a:tr>
              <a:tr h="316075">
                <a:tc>
                  <a:txBody>
                    <a:bodyPr/>
                    <a:lstStyle/>
                    <a:p>
                      <a:pPr algn="l" fontAlgn="b"/>
                      <a:r>
                        <a:rPr lang="en-US" sz="1100" u="none" strike="noStrike">
                          <a:effectLst/>
                        </a:rPr>
                        <a:t>Kenya</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2008-09 DHS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520 (CI: 343 – 696)</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93090902"/>
                  </a:ext>
                </a:extLst>
              </a:tr>
              <a:tr h="316075">
                <a:tc>
                  <a:txBody>
                    <a:bodyPr/>
                    <a:lstStyle/>
                    <a:p>
                      <a:pPr algn="l" fontAlgn="b"/>
                      <a:r>
                        <a:rPr lang="en-US" sz="1100" u="none" strike="noStrike">
                          <a:effectLst/>
                        </a:rPr>
                        <a:t>Kenya</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2003 DHS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506 (CI: 398 – 614)</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17942151"/>
                  </a:ext>
                </a:extLst>
              </a:tr>
              <a:tr h="316075">
                <a:tc>
                  <a:txBody>
                    <a:bodyPr/>
                    <a:lstStyle/>
                    <a:p>
                      <a:pPr algn="l" fontAlgn="b"/>
                      <a:r>
                        <a:rPr lang="en-US" sz="1100" u="none" strike="noStrike">
                          <a:effectLst/>
                        </a:rPr>
                        <a:t>Kenya</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1998 DHS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743 (CI: 591 – 895)</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7018178"/>
                  </a:ext>
                </a:extLst>
              </a:tr>
            </a:tbl>
          </a:graphicData>
        </a:graphic>
      </p:graphicFrame>
      <p:sp>
        <p:nvSpPr>
          <p:cNvPr id="4" name="Rectangle 3">
            <a:extLst>
              <a:ext uri="{FF2B5EF4-FFF2-40B4-BE49-F238E27FC236}">
                <a16:creationId xmlns:a16="http://schemas.microsoft.com/office/drawing/2014/main" id="{DA9073D0-F630-4B5A-9BCD-7CCDAC095462}"/>
              </a:ext>
            </a:extLst>
          </p:cNvPr>
          <p:cNvSpPr/>
          <p:nvPr/>
        </p:nvSpPr>
        <p:spPr>
          <a:xfrm>
            <a:off x="1219376" y="-17527"/>
            <a:ext cx="9753247" cy="461665"/>
          </a:xfrm>
          <a:prstGeom prst="rect">
            <a:avLst/>
          </a:prstGeom>
        </p:spPr>
        <p:txBody>
          <a:bodyPr wrap="none">
            <a:spAutoFit/>
          </a:bodyPr>
          <a:lstStyle/>
          <a:p>
            <a:r>
              <a:rPr lang="en-US" sz="2400" b="1" dirty="0"/>
              <a:t>Ethiopia and Kenya: Pregnancy-related Mortality Ratio has been cut in half </a:t>
            </a:r>
            <a:endParaRPr lang="en-US" sz="2400" dirty="0"/>
          </a:p>
        </p:txBody>
      </p:sp>
      <p:graphicFrame>
        <p:nvGraphicFramePr>
          <p:cNvPr id="5" name="Chart 4">
            <a:extLst>
              <a:ext uri="{FF2B5EF4-FFF2-40B4-BE49-F238E27FC236}">
                <a16:creationId xmlns:a16="http://schemas.microsoft.com/office/drawing/2014/main" id="{C3C03F04-7158-4EF7-8CF8-000289A26898}"/>
              </a:ext>
            </a:extLst>
          </p:cNvPr>
          <p:cNvGraphicFramePr>
            <a:graphicFrameLocks/>
          </p:cNvGraphicFramePr>
          <p:nvPr>
            <p:extLst>
              <p:ext uri="{D42A27DB-BD31-4B8C-83A1-F6EECF244321}">
                <p14:modId xmlns:p14="http://schemas.microsoft.com/office/powerpoint/2010/main" val="3729468871"/>
              </p:ext>
            </p:extLst>
          </p:nvPr>
        </p:nvGraphicFramePr>
        <p:xfrm>
          <a:off x="342122" y="444138"/>
          <a:ext cx="8192277" cy="4506685"/>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a:extLst>
              <a:ext uri="{FF2B5EF4-FFF2-40B4-BE49-F238E27FC236}">
                <a16:creationId xmlns:a16="http://schemas.microsoft.com/office/drawing/2014/main" id="{B269A642-5B6F-4DED-9C2C-CA07BF402FB3}"/>
              </a:ext>
            </a:extLst>
          </p:cNvPr>
          <p:cNvSpPr/>
          <p:nvPr/>
        </p:nvSpPr>
        <p:spPr>
          <a:xfrm>
            <a:off x="7927351" y="6035174"/>
            <a:ext cx="3319691" cy="307777"/>
          </a:xfrm>
          <a:prstGeom prst="rect">
            <a:avLst/>
          </a:prstGeom>
        </p:spPr>
        <p:txBody>
          <a:bodyPr wrap="none">
            <a:spAutoFit/>
          </a:bodyPr>
          <a:lstStyle/>
          <a:p>
            <a:r>
              <a:rPr lang="en-US" sz="1400" dirty="0">
                <a:hlinkClick r:id="rId3"/>
              </a:rPr>
              <a:t>Source: https://www.statcompiler.com/en/</a:t>
            </a:r>
            <a:endParaRPr lang="en-US" sz="1400" dirty="0"/>
          </a:p>
        </p:txBody>
      </p:sp>
    </p:spTree>
    <p:extLst>
      <p:ext uri="{BB962C8B-B14F-4D97-AF65-F5344CB8AC3E}">
        <p14:creationId xmlns:p14="http://schemas.microsoft.com/office/powerpoint/2010/main" val="314861476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421D79-51B8-4939-9B16-8816954E6652}"/>
              </a:ext>
            </a:extLst>
          </p:cNvPr>
          <p:cNvPicPr>
            <a:picLocks noChangeAspect="1"/>
          </p:cNvPicPr>
          <p:nvPr/>
        </p:nvPicPr>
        <p:blipFill rotWithShape="1">
          <a:blip r:embed="rId2"/>
          <a:srcRect l="43928" t="38640" r="24694" b="24898"/>
          <a:stretch/>
        </p:blipFill>
        <p:spPr>
          <a:xfrm>
            <a:off x="500417" y="102637"/>
            <a:ext cx="7822489" cy="5495732"/>
          </a:xfrm>
          <a:prstGeom prst="rect">
            <a:avLst/>
          </a:prstGeom>
        </p:spPr>
      </p:pic>
      <p:pic>
        <p:nvPicPr>
          <p:cNvPr id="3" name="Picture 2">
            <a:extLst>
              <a:ext uri="{FF2B5EF4-FFF2-40B4-BE49-F238E27FC236}">
                <a16:creationId xmlns:a16="http://schemas.microsoft.com/office/drawing/2014/main" id="{B36D12EC-8F6A-42AB-8662-DA3FF7227964}"/>
              </a:ext>
            </a:extLst>
          </p:cNvPr>
          <p:cNvPicPr>
            <a:picLocks noChangeAspect="1"/>
          </p:cNvPicPr>
          <p:nvPr/>
        </p:nvPicPr>
        <p:blipFill rotWithShape="1">
          <a:blip r:embed="rId2"/>
          <a:srcRect l="43928" t="75057" r="24694" b="19149"/>
          <a:stretch/>
        </p:blipFill>
        <p:spPr>
          <a:xfrm>
            <a:off x="5324296" y="5598369"/>
            <a:ext cx="6467509" cy="671804"/>
          </a:xfrm>
          <a:prstGeom prst="rect">
            <a:avLst/>
          </a:prstGeom>
        </p:spPr>
      </p:pic>
      <p:sp>
        <p:nvSpPr>
          <p:cNvPr id="4" name="Rectangle 3">
            <a:extLst>
              <a:ext uri="{FF2B5EF4-FFF2-40B4-BE49-F238E27FC236}">
                <a16:creationId xmlns:a16="http://schemas.microsoft.com/office/drawing/2014/main" id="{6F5BB0FE-7E70-4464-8315-5B574C385B78}"/>
              </a:ext>
            </a:extLst>
          </p:cNvPr>
          <p:cNvSpPr/>
          <p:nvPr/>
        </p:nvSpPr>
        <p:spPr>
          <a:xfrm>
            <a:off x="1078681" y="6039891"/>
            <a:ext cx="3319691" cy="307777"/>
          </a:xfrm>
          <a:prstGeom prst="rect">
            <a:avLst/>
          </a:prstGeom>
        </p:spPr>
        <p:txBody>
          <a:bodyPr wrap="none">
            <a:spAutoFit/>
          </a:bodyPr>
          <a:lstStyle/>
          <a:p>
            <a:r>
              <a:rPr lang="en-US" sz="1400" dirty="0">
                <a:hlinkClick r:id="rId3"/>
              </a:rPr>
              <a:t>Source: https://www.statcompiler.com/en/</a:t>
            </a:r>
            <a:endParaRPr lang="en-US" sz="1400" dirty="0"/>
          </a:p>
        </p:txBody>
      </p:sp>
      <p:sp>
        <p:nvSpPr>
          <p:cNvPr id="5" name="TextBox 4">
            <a:extLst>
              <a:ext uri="{FF2B5EF4-FFF2-40B4-BE49-F238E27FC236}">
                <a16:creationId xmlns:a16="http://schemas.microsoft.com/office/drawing/2014/main" id="{F38CCFBE-B622-4CE3-9015-93253E30D630}"/>
              </a:ext>
            </a:extLst>
          </p:cNvPr>
          <p:cNvSpPr txBox="1"/>
          <p:nvPr/>
        </p:nvSpPr>
        <p:spPr>
          <a:xfrm>
            <a:off x="6447453" y="998021"/>
            <a:ext cx="1380931" cy="523220"/>
          </a:xfrm>
          <a:prstGeom prst="rect">
            <a:avLst/>
          </a:prstGeom>
          <a:noFill/>
        </p:spPr>
        <p:txBody>
          <a:bodyPr wrap="square" rtlCol="0">
            <a:spAutoFit/>
          </a:bodyPr>
          <a:lstStyle/>
          <a:p>
            <a:r>
              <a:rPr lang="en-US" sz="2800" i="1" dirty="0"/>
              <a:t>..and </a:t>
            </a:r>
          </a:p>
        </p:txBody>
      </p:sp>
    </p:spTree>
    <p:extLst>
      <p:ext uri="{BB962C8B-B14F-4D97-AF65-F5344CB8AC3E}">
        <p14:creationId xmlns:p14="http://schemas.microsoft.com/office/powerpoint/2010/main" val="217433372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72533C65-190A-4AC3-8C71-FAD644D54640}"/>
              </a:ext>
            </a:extLst>
          </p:cNvPr>
          <p:cNvGraphicFramePr/>
          <p:nvPr>
            <p:extLst>
              <p:ext uri="{D42A27DB-BD31-4B8C-83A1-F6EECF244321}">
                <p14:modId xmlns:p14="http://schemas.microsoft.com/office/powerpoint/2010/main" val="1235928446"/>
              </p:ext>
            </p:extLst>
          </p:nvPr>
        </p:nvGraphicFramePr>
        <p:xfrm>
          <a:off x="1054360" y="838200"/>
          <a:ext cx="10384971" cy="5181600"/>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F4C9C457-B1CD-43D1-9446-AA18C717311B}"/>
              </a:ext>
            </a:extLst>
          </p:cNvPr>
          <p:cNvSpPr/>
          <p:nvPr/>
        </p:nvSpPr>
        <p:spPr>
          <a:xfrm>
            <a:off x="670250" y="63759"/>
            <a:ext cx="10851500" cy="646331"/>
          </a:xfrm>
          <a:prstGeom prst="rect">
            <a:avLst/>
          </a:prstGeom>
        </p:spPr>
        <p:txBody>
          <a:bodyPr wrap="square">
            <a:spAutoFit/>
          </a:bodyPr>
          <a:lstStyle/>
          <a:p>
            <a:pPr algn="ctr"/>
            <a:r>
              <a:rPr lang="en-US" dirty="0">
                <a:latin typeface="Times New Roman" panose="02020603050405020304" pitchFamily="18" charset="0"/>
                <a:ea typeface="Calibri" panose="020F0502020204030204" pitchFamily="34" charset="0"/>
              </a:rPr>
              <a:t>Ethiopia and Kenya: Percentage of Women with Access to Health Facilities Deliveries and Children who have Achieved Full Immunization During National Demographic and Health Surveys</a:t>
            </a:r>
            <a:endParaRPr lang="en-US" dirty="0"/>
          </a:p>
        </p:txBody>
      </p:sp>
      <p:sp>
        <p:nvSpPr>
          <p:cNvPr id="4" name="Rectangle 3">
            <a:extLst>
              <a:ext uri="{FF2B5EF4-FFF2-40B4-BE49-F238E27FC236}">
                <a16:creationId xmlns:a16="http://schemas.microsoft.com/office/drawing/2014/main" id="{630BA17D-4A0A-4115-AFE3-490D99C7EDB7}"/>
              </a:ext>
            </a:extLst>
          </p:cNvPr>
          <p:cNvSpPr/>
          <p:nvPr/>
        </p:nvSpPr>
        <p:spPr>
          <a:xfrm>
            <a:off x="1078681" y="6039891"/>
            <a:ext cx="3319691" cy="307777"/>
          </a:xfrm>
          <a:prstGeom prst="rect">
            <a:avLst/>
          </a:prstGeom>
        </p:spPr>
        <p:txBody>
          <a:bodyPr wrap="none">
            <a:spAutoFit/>
          </a:bodyPr>
          <a:lstStyle/>
          <a:p>
            <a:r>
              <a:rPr lang="en-US" sz="1400" dirty="0">
                <a:hlinkClick r:id="rId3"/>
              </a:rPr>
              <a:t>Source: https://www.statcompiler.com/en/</a:t>
            </a:r>
            <a:endParaRPr lang="en-US" sz="1400" dirty="0"/>
          </a:p>
        </p:txBody>
      </p:sp>
    </p:spTree>
    <p:extLst>
      <p:ext uri="{BB962C8B-B14F-4D97-AF65-F5344CB8AC3E}">
        <p14:creationId xmlns:p14="http://schemas.microsoft.com/office/powerpoint/2010/main" val="2508929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623A44-2515-474E-8E91-4BA60DD3F9B0}"/>
              </a:ext>
            </a:extLst>
          </p:cNvPr>
          <p:cNvPicPr>
            <a:picLocks noChangeAspect="1"/>
          </p:cNvPicPr>
          <p:nvPr/>
        </p:nvPicPr>
        <p:blipFill rotWithShape="1">
          <a:blip r:embed="rId2"/>
          <a:srcRect l="43623" t="25034" r="24770" b="32381"/>
          <a:stretch/>
        </p:blipFill>
        <p:spPr>
          <a:xfrm>
            <a:off x="401216" y="1586204"/>
            <a:ext cx="6120255" cy="4638353"/>
          </a:xfrm>
          <a:prstGeom prst="rect">
            <a:avLst/>
          </a:prstGeom>
        </p:spPr>
      </p:pic>
      <p:sp>
        <p:nvSpPr>
          <p:cNvPr id="3" name="TextBox 2">
            <a:extLst>
              <a:ext uri="{FF2B5EF4-FFF2-40B4-BE49-F238E27FC236}">
                <a16:creationId xmlns:a16="http://schemas.microsoft.com/office/drawing/2014/main" id="{094CAACB-BC06-4E55-B3CE-7DF94CB86930}"/>
              </a:ext>
            </a:extLst>
          </p:cNvPr>
          <p:cNvSpPr txBox="1"/>
          <p:nvPr/>
        </p:nvSpPr>
        <p:spPr>
          <a:xfrm>
            <a:off x="961053" y="156389"/>
            <a:ext cx="4534678" cy="1077218"/>
          </a:xfrm>
          <a:prstGeom prst="rect">
            <a:avLst/>
          </a:prstGeom>
          <a:noFill/>
        </p:spPr>
        <p:txBody>
          <a:bodyPr wrap="square" rtlCol="0">
            <a:spAutoFit/>
          </a:bodyPr>
          <a:lstStyle/>
          <a:p>
            <a:r>
              <a:rPr lang="en-US" sz="3600" b="1" dirty="0"/>
              <a:t>Regional Differences</a:t>
            </a:r>
          </a:p>
          <a:p>
            <a:r>
              <a:rPr lang="en-US" sz="2000" u="sng" dirty="0"/>
              <a:t>Under 5 Mortality Rate (2016</a:t>
            </a:r>
            <a:r>
              <a:rPr lang="en-US" sz="2800" dirty="0"/>
              <a:t>)</a:t>
            </a:r>
          </a:p>
        </p:txBody>
      </p:sp>
      <p:sp>
        <p:nvSpPr>
          <p:cNvPr id="4" name="Rectangle 3">
            <a:extLst>
              <a:ext uri="{FF2B5EF4-FFF2-40B4-BE49-F238E27FC236}">
                <a16:creationId xmlns:a16="http://schemas.microsoft.com/office/drawing/2014/main" id="{5AD5D35E-3006-4B7D-AE40-16110A3D8A9B}"/>
              </a:ext>
            </a:extLst>
          </p:cNvPr>
          <p:cNvSpPr/>
          <p:nvPr/>
        </p:nvSpPr>
        <p:spPr>
          <a:xfrm>
            <a:off x="1078681" y="6039891"/>
            <a:ext cx="3319691" cy="307777"/>
          </a:xfrm>
          <a:prstGeom prst="rect">
            <a:avLst/>
          </a:prstGeom>
        </p:spPr>
        <p:txBody>
          <a:bodyPr wrap="none">
            <a:spAutoFit/>
          </a:bodyPr>
          <a:lstStyle/>
          <a:p>
            <a:r>
              <a:rPr lang="en-US" sz="1400" dirty="0">
                <a:hlinkClick r:id="rId3"/>
              </a:rPr>
              <a:t>Source: https://www.statcompiler.com/en/</a:t>
            </a:r>
            <a:endParaRPr lang="en-US" sz="1400" dirty="0"/>
          </a:p>
        </p:txBody>
      </p:sp>
      <p:pic>
        <p:nvPicPr>
          <p:cNvPr id="5" name="Picture 4">
            <a:extLst>
              <a:ext uri="{FF2B5EF4-FFF2-40B4-BE49-F238E27FC236}">
                <a16:creationId xmlns:a16="http://schemas.microsoft.com/office/drawing/2014/main" id="{98A5C1DC-2085-4B51-BEA7-9DF0C7A7012E}"/>
              </a:ext>
            </a:extLst>
          </p:cNvPr>
          <p:cNvPicPr>
            <a:picLocks noChangeAspect="1"/>
          </p:cNvPicPr>
          <p:nvPr/>
        </p:nvPicPr>
        <p:blipFill rotWithShape="1">
          <a:blip r:embed="rId4"/>
          <a:srcRect l="43623" t="50000" r="24617" b="11929"/>
          <a:stretch/>
        </p:blipFill>
        <p:spPr>
          <a:xfrm>
            <a:off x="6913984" y="2773978"/>
            <a:ext cx="5117543" cy="3450579"/>
          </a:xfrm>
          <a:prstGeom prst="rect">
            <a:avLst/>
          </a:prstGeom>
        </p:spPr>
      </p:pic>
      <p:sp>
        <p:nvSpPr>
          <p:cNvPr id="6" name="TextBox 5">
            <a:extLst>
              <a:ext uri="{FF2B5EF4-FFF2-40B4-BE49-F238E27FC236}">
                <a16:creationId xmlns:a16="http://schemas.microsoft.com/office/drawing/2014/main" id="{01C16300-D04F-4063-AE4E-8B49C4084209}"/>
              </a:ext>
            </a:extLst>
          </p:cNvPr>
          <p:cNvSpPr txBox="1"/>
          <p:nvPr/>
        </p:nvSpPr>
        <p:spPr>
          <a:xfrm>
            <a:off x="6783355" y="1139214"/>
            <a:ext cx="5408645" cy="1631216"/>
          </a:xfrm>
          <a:prstGeom prst="rect">
            <a:avLst/>
          </a:prstGeom>
          <a:noFill/>
        </p:spPr>
        <p:txBody>
          <a:bodyPr wrap="square" rtlCol="0">
            <a:spAutoFit/>
          </a:bodyPr>
          <a:lstStyle/>
          <a:p>
            <a:r>
              <a:rPr lang="en-US" sz="3600" b="1" dirty="0"/>
              <a:t>Education of Mothers Makes A Differences</a:t>
            </a:r>
          </a:p>
          <a:p>
            <a:r>
              <a:rPr lang="en-US" sz="2000" u="sng" dirty="0"/>
              <a:t>Infant mortality by mother’s education (2016</a:t>
            </a:r>
            <a:r>
              <a:rPr lang="en-US" sz="2800" dirty="0"/>
              <a:t>)</a:t>
            </a:r>
          </a:p>
        </p:txBody>
      </p:sp>
    </p:spTree>
    <p:extLst>
      <p:ext uri="{BB962C8B-B14F-4D97-AF65-F5344CB8AC3E}">
        <p14:creationId xmlns:p14="http://schemas.microsoft.com/office/powerpoint/2010/main" val="189454093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321BA2-96DE-4DF7-AE8A-D735A6270430}"/>
              </a:ext>
            </a:extLst>
          </p:cNvPr>
          <p:cNvPicPr>
            <a:picLocks noChangeAspect="1"/>
          </p:cNvPicPr>
          <p:nvPr/>
        </p:nvPicPr>
        <p:blipFill rotWithShape="1">
          <a:blip r:embed="rId2"/>
          <a:srcRect l="44311" t="50000" r="24158" b="8299"/>
          <a:stretch/>
        </p:blipFill>
        <p:spPr>
          <a:xfrm>
            <a:off x="3114712" y="289136"/>
            <a:ext cx="3491361" cy="2597335"/>
          </a:xfrm>
          <a:prstGeom prst="rect">
            <a:avLst/>
          </a:prstGeom>
          <a:ln w="19050">
            <a:solidFill>
              <a:schemeClr val="accent3"/>
            </a:solidFill>
          </a:ln>
        </p:spPr>
      </p:pic>
      <p:pic>
        <p:nvPicPr>
          <p:cNvPr id="2" name="Picture 1">
            <a:extLst>
              <a:ext uri="{FF2B5EF4-FFF2-40B4-BE49-F238E27FC236}">
                <a16:creationId xmlns:a16="http://schemas.microsoft.com/office/drawing/2014/main" id="{12298AE0-CF22-4FCB-B601-3ADE2380BC48}"/>
              </a:ext>
            </a:extLst>
          </p:cNvPr>
          <p:cNvPicPr>
            <a:picLocks noChangeAspect="1"/>
          </p:cNvPicPr>
          <p:nvPr/>
        </p:nvPicPr>
        <p:blipFill rotWithShape="1">
          <a:blip r:embed="rId3"/>
          <a:srcRect l="43623" t="51633" r="22856" b="11292"/>
          <a:stretch/>
        </p:blipFill>
        <p:spPr>
          <a:xfrm>
            <a:off x="323463" y="2841825"/>
            <a:ext cx="5405533" cy="3363032"/>
          </a:xfrm>
          <a:prstGeom prst="rect">
            <a:avLst/>
          </a:prstGeom>
          <a:ln w="19050">
            <a:solidFill>
              <a:schemeClr val="accent3"/>
            </a:solidFill>
          </a:ln>
        </p:spPr>
      </p:pic>
      <p:pic>
        <p:nvPicPr>
          <p:cNvPr id="3" name="Picture 2">
            <a:extLst>
              <a:ext uri="{FF2B5EF4-FFF2-40B4-BE49-F238E27FC236}">
                <a16:creationId xmlns:a16="http://schemas.microsoft.com/office/drawing/2014/main" id="{C09A80AA-FCE7-4135-BF2B-A76B6DA41825}"/>
              </a:ext>
            </a:extLst>
          </p:cNvPr>
          <p:cNvPicPr>
            <a:picLocks noChangeAspect="1"/>
          </p:cNvPicPr>
          <p:nvPr/>
        </p:nvPicPr>
        <p:blipFill rotWithShape="1">
          <a:blip r:embed="rId4"/>
          <a:srcRect l="43622" t="45714" r="22857" b="12925"/>
          <a:stretch/>
        </p:blipFill>
        <p:spPr>
          <a:xfrm>
            <a:off x="6746584" y="2649893"/>
            <a:ext cx="5121953" cy="3554963"/>
          </a:xfrm>
          <a:prstGeom prst="rect">
            <a:avLst/>
          </a:prstGeom>
          <a:ln w="28575">
            <a:solidFill>
              <a:schemeClr val="accent3"/>
            </a:solidFill>
          </a:ln>
        </p:spPr>
      </p:pic>
      <p:sp>
        <p:nvSpPr>
          <p:cNvPr id="5" name="Rectangle 4">
            <a:extLst>
              <a:ext uri="{FF2B5EF4-FFF2-40B4-BE49-F238E27FC236}">
                <a16:creationId xmlns:a16="http://schemas.microsoft.com/office/drawing/2014/main" id="{E9D05468-8C36-4946-A847-F463C7F1F25C}"/>
              </a:ext>
            </a:extLst>
          </p:cNvPr>
          <p:cNvSpPr/>
          <p:nvPr/>
        </p:nvSpPr>
        <p:spPr>
          <a:xfrm>
            <a:off x="270904" y="2472493"/>
            <a:ext cx="2723887" cy="369332"/>
          </a:xfrm>
          <a:prstGeom prst="rect">
            <a:avLst/>
          </a:prstGeom>
        </p:spPr>
        <p:txBody>
          <a:bodyPr wrap="none">
            <a:spAutoFit/>
          </a:bodyPr>
          <a:lstStyle/>
          <a:p>
            <a:r>
              <a:rPr lang="en-US" b="1" dirty="0">
                <a:latin typeface="Arial,Bold"/>
              </a:rPr>
              <a:t>Trends in place of birth</a:t>
            </a:r>
            <a:endParaRPr lang="en-US" dirty="0"/>
          </a:p>
        </p:txBody>
      </p:sp>
      <p:sp>
        <p:nvSpPr>
          <p:cNvPr id="6" name="Rectangle 5">
            <a:extLst>
              <a:ext uri="{FF2B5EF4-FFF2-40B4-BE49-F238E27FC236}">
                <a16:creationId xmlns:a16="http://schemas.microsoft.com/office/drawing/2014/main" id="{24274134-4879-43B0-A0F4-0D6E17B6344F}"/>
              </a:ext>
            </a:extLst>
          </p:cNvPr>
          <p:cNvSpPr/>
          <p:nvPr/>
        </p:nvSpPr>
        <p:spPr>
          <a:xfrm>
            <a:off x="7623661" y="2280561"/>
            <a:ext cx="4099249" cy="369332"/>
          </a:xfrm>
          <a:prstGeom prst="rect">
            <a:avLst/>
          </a:prstGeom>
        </p:spPr>
        <p:txBody>
          <a:bodyPr wrap="square">
            <a:spAutoFit/>
          </a:bodyPr>
          <a:lstStyle/>
          <a:p>
            <a:r>
              <a:rPr lang="en-US" b="1" dirty="0">
                <a:latin typeface="Arial,Bold"/>
              </a:rPr>
              <a:t>Health facility births by region</a:t>
            </a:r>
            <a:endParaRPr lang="en-US" dirty="0"/>
          </a:p>
        </p:txBody>
      </p:sp>
      <p:sp>
        <p:nvSpPr>
          <p:cNvPr id="7" name="Rectangle 6">
            <a:extLst>
              <a:ext uri="{FF2B5EF4-FFF2-40B4-BE49-F238E27FC236}">
                <a16:creationId xmlns:a16="http://schemas.microsoft.com/office/drawing/2014/main" id="{D6AE1411-68B7-4D92-BFFF-19394830A3CE}"/>
              </a:ext>
            </a:extLst>
          </p:cNvPr>
          <p:cNvSpPr/>
          <p:nvPr/>
        </p:nvSpPr>
        <p:spPr>
          <a:xfrm>
            <a:off x="2994791" y="-37435"/>
            <a:ext cx="3969350" cy="369332"/>
          </a:xfrm>
          <a:prstGeom prst="rect">
            <a:avLst/>
          </a:prstGeom>
        </p:spPr>
        <p:txBody>
          <a:bodyPr wrap="square">
            <a:spAutoFit/>
          </a:bodyPr>
          <a:lstStyle/>
          <a:p>
            <a:r>
              <a:rPr lang="en-US" b="1" dirty="0">
                <a:latin typeface="Arial,Bold"/>
              </a:rPr>
              <a:t>Health facility births by education</a:t>
            </a:r>
            <a:endParaRPr lang="en-US" dirty="0"/>
          </a:p>
        </p:txBody>
      </p:sp>
    </p:spTree>
    <p:extLst>
      <p:ext uri="{BB962C8B-B14F-4D97-AF65-F5344CB8AC3E}">
        <p14:creationId xmlns:p14="http://schemas.microsoft.com/office/powerpoint/2010/main" val="93706462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12F2D6-0B79-4663-BB9D-7D22A32F9383}"/>
              </a:ext>
            </a:extLst>
          </p:cNvPr>
          <p:cNvSpPr txBox="1"/>
          <p:nvPr/>
        </p:nvSpPr>
        <p:spPr>
          <a:xfrm>
            <a:off x="1632717" y="1617662"/>
            <a:ext cx="8607005" cy="4524315"/>
          </a:xfrm>
          <a:prstGeom prst="rect">
            <a:avLst/>
          </a:prstGeom>
          <a:solidFill>
            <a:schemeClr val="accent2">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7200" b="1" dirty="0"/>
              <a:t>Science, Technology, Engineering, and Math (STEM) Education</a:t>
            </a:r>
          </a:p>
        </p:txBody>
      </p:sp>
      <p:sp>
        <p:nvSpPr>
          <p:cNvPr id="3" name="TextBox 2">
            <a:extLst>
              <a:ext uri="{FF2B5EF4-FFF2-40B4-BE49-F238E27FC236}">
                <a16:creationId xmlns:a16="http://schemas.microsoft.com/office/drawing/2014/main" id="{BFBF9DD5-67AF-4161-A840-748174FF8B68}"/>
              </a:ext>
            </a:extLst>
          </p:cNvPr>
          <p:cNvSpPr txBox="1"/>
          <p:nvPr/>
        </p:nvSpPr>
        <p:spPr>
          <a:xfrm>
            <a:off x="2053883" y="509666"/>
            <a:ext cx="7764674" cy="1107996"/>
          </a:xfrm>
          <a:prstGeom prst="rect">
            <a:avLst/>
          </a:prstGeom>
          <a:noFill/>
          <a:ln w="57150">
            <a:solidFill>
              <a:schemeClr val="accent2"/>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6600" b="1" dirty="0"/>
              <a:t>Conference Theme 10</a:t>
            </a:r>
          </a:p>
        </p:txBody>
      </p:sp>
    </p:spTree>
    <p:extLst>
      <p:ext uri="{BB962C8B-B14F-4D97-AF65-F5344CB8AC3E}">
        <p14:creationId xmlns:p14="http://schemas.microsoft.com/office/powerpoint/2010/main" val="23714603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DD11AE-E80F-4BCB-AB51-744D5D8D9B55}"/>
              </a:ext>
            </a:extLst>
          </p:cNvPr>
          <p:cNvSpPr/>
          <p:nvPr/>
        </p:nvSpPr>
        <p:spPr>
          <a:xfrm>
            <a:off x="912845" y="210542"/>
            <a:ext cx="10366309" cy="3139321"/>
          </a:xfrm>
          <a:prstGeom prst="rect">
            <a:avLst/>
          </a:prstGeom>
          <a:ln>
            <a:solidFill>
              <a:schemeClr val="accent3"/>
            </a:solidFill>
          </a:ln>
        </p:spPr>
        <p:txBody>
          <a:bodyPr wrap="square">
            <a:spAutoFit/>
          </a:bodyPr>
          <a:lstStyle/>
          <a:p>
            <a:r>
              <a:rPr lang="en-US" sz="3200" b="1" dirty="0">
                <a:solidFill>
                  <a:schemeClr val="accent3">
                    <a:lumMod val="75000"/>
                  </a:schemeClr>
                </a:solidFill>
                <a:latin typeface="Times New Roman" panose="02020603050405020304" pitchFamily="18" charset="0"/>
                <a:ea typeface="Calibri" panose="020F0502020204030204" pitchFamily="34" charset="0"/>
              </a:rPr>
              <a:t>The developed world </a:t>
            </a:r>
            <a:r>
              <a:rPr lang="en-US" sz="2800" dirty="0">
                <a:latin typeface="Times New Roman" panose="02020603050405020304" pitchFamily="18" charset="0"/>
                <a:ea typeface="Calibri" panose="020F0502020204030204" pitchFamily="34" charset="0"/>
              </a:rPr>
              <a:t>has long recognized s</a:t>
            </a:r>
            <a:r>
              <a:rPr lang="en-US" sz="2800" kern="1800" dirty="0">
                <a:latin typeface="Times New Roman" panose="02020603050405020304" pitchFamily="18" charset="0"/>
                <a:ea typeface="Times New Roman" panose="02020603050405020304" pitchFamily="18" charset="0"/>
              </a:rPr>
              <a:t>cience, technology, engineering, and math - disciplines collectively known as </a:t>
            </a:r>
            <a:r>
              <a:rPr lang="en-US" sz="2800" b="1" kern="1800" dirty="0">
                <a:solidFill>
                  <a:srgbClr val="FF0000"/>
                </a:solidFill>
                <a:latin typeface="Times New Roman" panose="02020603050405020304" pitchFamily="18" charset="0"/>
                <a:ea typeface="Times New Roman" panose="02020603050405020304" pitchFamily="18" charset="0"/>
              </a:rPr>
              <a:t>STEM </a:t>
            </a:r>
            <a:r>
              <a:rPr lang="en-US" sz="2800" kern="1800" dirty="0">
                <a:latin typeface="Times New Roman" panose="02020603050405020304" pitchFamily="18" charset="0"/>
                <a:ea typeface="Times New Roman" panose="02020603050405020304" pitchFamily="18" charset="0"/>
              </a:rPr>
              <a:t>-  as:</a:t>
            </a:r>
          </a:p>
          <a:p>
            <a:pPr marL="742950" lvl="1" indent="-285750">
              <a:buFont typeface="Arial" panose="020B0604020202020204" pitchFamily="34" charset="0"/>
              <a:buChar char="•"/>
            </a:pPr>
            <a:r>
              <a:rPr lang="en-US" sz="2400" kern="1800" dirty="0">
                <a:latin typeface="Times New Roman" panose="02020603050405020304" pitchFamily="18" charset="0"/>
                <a:ea typeface="Times New Roman" panose="02020603050405020304" pitchFamily="18" charset="0"/>
              </a:rPr>
              <a:t>critical tools to equip a nation’s youth with advanced knowledge and skills necessary to solve problems,</a:t>
            </a:r>
          </a:p>
          <a:p>
            <a:pPr marL="742950" lvl="1" indent="-285750">
              <a:buFont typeface="Arial" panose="020B0604020202020204" pitchFamily="34" charset="0"/>
              <a:buChar char="•"/>
            </a:pPr>
            <a:r>
              <a:rPr lang="en-US" sz="2400" kern="1800" dirty="0">
                <a:latin typeface="Times New Roman" panose="02020603050405020304" pitchFamily="18" charset="0"/>
                <a:ea typeface="Times New Roman" panose="02020603050405020304" pitchFamily="18" charset="0"/>
              </a:rPr>
              <a:t>make use of information, and </a:t>
            </a:r>
          </a:p>
          <a:p>
            <a:pPr marL="742950" lvl="1" indent="-285750">
              <a:buFont typeface="Arial" panose="020B0604020202020204" pitchFamily="34" charset="0"/>
              <a:buChar char="•"/>
            </a:pPr>
            <a:r>
              <a:rPr lang="en-US" sz="2400" kern="1800" dirty="0">
                <a:latin typeface="Times New Roman" panose="02020603050405020304" pitchFamily="18" charset="0"/>
                <a:ea typeface="Times New Roman" panose="02020603050405020304" pitchFamily="18" charset="0"/>
              </a:rPr>
              <a:t>know how to collect and evaluate data to make decisions and meet the demands of an advancing economy.</a:t>
            </a:r>
          </a:p>
          <a:p>
            <a:r>
              <a:rPr lang="en-US" kern="1800" dirty="0">
                <a:latin typeface="Times New Roman" panose="02020603050405020304" pitchFamily="18" charset="0"/>
                <a:ea typeface="Times New Roman" panose="02020603050405020304" pitchFamily="18" charset="0"/>
              </a:rPr>
              <a:t> </a:t>
            </a:r>
            <a:endParaRPr lang="en-US" dirty="0"/>
          </a:p>
        </p:txBody>
      </p:sp>
      <p:sp>
        <p:nvSpPr>
          <p:cNvPr id="3" name="Rectangle 2">
            <a:extLst>
              <a:ext uri="{FF2B5EF4-FFF2-40B4-BE49-F238E27FC236}">
                <a16:creationId xmlns:a16="http://schemas.microsoft.com/office/drawing/2014/main" id="{BB7012D8-048A-4437-90B8-27264E81336A}"/>
              </a:ext>
            </a:extLst>
          </p:cNvPr>
          <p:cNvSpPr/>
          <p:nvPr/>
        </p:nvSpPr>
        <p:spPr>
          <a:xfrm>
            <a:off x="2488163" y="5751099"/>
            <a:ext cx="6301274" cy="277576"/>
          </a:xfrm>
          <a:prstGeom prst="rect">
            <a:avLst/>
          </a:prstGeom>
        </p:spPr>
        <p:txBody>
          <a:bodyPr wrap="square">
            <a:spAutoFit/>
          </a:bodyPr>
          <a:lstStyle/>
          <a:p>
            <a:pPr>
              <a:lnSpc>
                <a:spcPct val="107000"/>
              </a:lnSpc>
            </a:pPr>
            <a:r>
              <a:rPr lang="en-US" sz="1200">
                <a:latin typeface="Times New Roman" panose="02020603050405020304" pitchFamily="18" charset="0"/>
                <a:ea typeface="Calibri" panose="020F0502020204030204" pitchFamily="34" charset="0"/>
                <a:cs typeface="Times New Roman" panose="02020603050405020304" pitchFamily="18" charset="0"/>
              </a:rPr>
              <a:t>US Department of Education, Science, Technology, Engineering, and Math. </a:t>
            </a:r>
            <a:r>
              <a:rPr lang="en-US" sz="1100" u="sng">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2"/>
              </a:rPr>
              <a:t>https://www.ed.gov/stem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B98224B8-7513-4C42-9EDE-60D8B87B0620}"/>
              </a:ext>
            </a:extLst>
          </p:cNvPr>
          <p:cNvSpPr/>
          <p:nvPr/>
        </p:nvSpPr>
        <p:spPr>
          <a:xfrm>
            <a:off x="2404188" y="6028675"/>
            <a:ext cx="6096000" cy="264560"/>
          </a:xfrm>
          <a:prstGeom prst="rect">
            <a:avLst/>
          </a:prstGeom>
        </p:spPr>
        <p:txBody>
          <a:bodyPr>
            <a:spAutoFit/>
          </a:bodyPr>
          <a:lstStyle/>
          <a:p>
            <a:pPr>
              <a:lnSpc>
                <a:spcPct val="107000"/>
              </a:lnSpc>
            </a:pPr>
            <a:r>
              <a:rPr lang="en-US" sz="1100" u="sng"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3"/>
              </a:rPr>
              <a:t>https://chilot.me/wp-content/uploads/2011/08/national-science-technolgy-and-innovation-policy.pdf</a:t>
            </a:r>
            <a:endParaRPr lang="en-US"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CD7D1649-5C4D-46EE-946F-718CF2807489}"/>
              </a:ext>
            </a:extLst>
          </p:cNvPr>
          <p:cNvSpPr/>
          <p:nvPr/>
        </p:nvSpPr>
        <p:spPr>
          <a:xfrm>
            <a:off x="345232" y="3396319"/>
            <a:ext cx="11150081" cy="2246769"/>
          </a:xfrm>
          <a:prstGeom prst="rect">
            <a:avLst/>
          </a:prstGeom>
          <a:ln>
            <a:solidFill>
              <a:schemeClr val="accent3"/>
            </a:solidFill>
          </a:ln>
        </p:spPr>
        <p:txBody>
          <a:bodyPr wrap="square">
            <a:spAutoFit/>
          </a:bodyPr>
          <a:lstStyle/>
          <a:p>
            <a:r>
              <a:rPr lang="en-US" sz="2800" b="1" dirty="0">
                <a:solidFill>
                  <a:schemeClr val="accent3">
                    <a:lumMod val="75000"/>
                  </a:schemeClr>
                </a:solidFill>
                <a:latin typeface="Times New Roman" panose="02020603050405020304" pitchFamily="18" charset="0"/>
                <a:ea typeface="Calibri" panose="020F0502020204030204" pitchFamily="34" charset="0"/>
              </a:rPr>
              <a:t>The STI mission in Ethiopia </a:t>
            </a:r>
            <a:r>
              <a:rPr lang="en-US" sz="2800" dirty="0">
                <a:latin typeface="Times New Roman" panose="02020603050405020304" pitchFamily="18" charset="0"/>
                <a:ea typeface="Calibri" panose="020F0502020204030204" pitchFamily="34" charset="0"/>
              </a:rPr>
              <a:t>is to: </a:t>
            </a:r>
          </a:p>
          <a:p>
            <a:pPr marL="742950" lvl="1" indent="-285750">
              <a:buFont typeface="Arial" panose="020B0604020202020204" pitchFamily="34" charset="0"/>
              <a:buChar char="•"/>
            </a:pPr>
            <a:r>
              <a:rPr lang="en-US" sz="2800" dirty="0">
                <a:latin typeface="Times New Roman" panose="02020603050405020304" pitchFamily="18" charset="0"/>
                <a:ea typeface="Calibri" panose="020F0502020204030204" pitchFamily="34" charset="0"/>
              </a:rPr>
              <a:t>create the science and technology foundation for the country  </a:t>
            </a:r>
          </a:p>
          <a:p>
            <a:pPr marL="742950" lvl="1" indent="-285750">
              <a:buFont typeface="Arial" panose="020B0604020202020204" pitchFamily="34" charset="0"/>
              <a:buChar char="•"/>
            </a:pPr>
            <a:r>
              <a:rPr lang="en-US" sz="2800" dirty="0">
                <a:latin typeface="Times New Roman" panose="02020603050405020304" pitchFamily="18" charset="0"/>
                <a:ea typeface="Calibri" panose="020F0502020204030204" pitchFamily="34" charset="0"/>
              </a:rPr>
              <a:t>coordinate the national technological capacity building efforts </a:t>
            </a:r>
          </a:p>
          <a:p>
            <a:pPr marL="742950" lvl="1" indent="-285750">
              <a:buFont typeface="Arial" panose="020B0604020202020204" pitchFamily="34" charset="0"/>
              <a:buChar char="•"/>
            </a:pPr>
            <a:r>
              <a:rPr lang="en-US" sz="2800" dirty="0">
                <a:latin typeface="Times New Roman" panose="02020603050405020304" pitchFamily="18" charset="0"/>
                <a:ea typeface="Calibri" panose="020F0502020204030204" pitchFamily="34" charset="0"/>
              </a:rPr>
              <a:t>achieve the enhancement of economic competitiveness, and reduce technological dependencies. </a:t>
            </a:r>
            <a:endParaRPr lang="en-US" sz="2800" dirty="0"/>
          </a:p>
        </p:txBody>
      </p:sp>
    </p:spTree>
    <p:extLst>
      <p:ext uri="{BB962C8B-B14F-4D97-AF65-F5344CB8AC3E}">
        <p14:creationId xmlns:p14="http://schemas.microsoft.com/office/powerpoint/2010/main" val="127740730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D55B20-25B9-4353-96EC-C9DCBD2EEACE}"/>
              </a:ext>
            </a:extLst>
          </p:cNvPr>
          <p:cNvSpPr/>
          <p:nvPr/>
        </p:nvSpPr>
        <p:spPr>
          <a:xfrm>
            <a:off x="945501" y="195942"/>
            <a:ext cx="10468947" cy="5816977"/>
          </a:xfrm>
          <a:prstGeom prst="rect">
            <a:avLst/>
          </a:prstGeom>
        </p:spPr>
        <p:txBody>
          <a:bodyPr wrap="square">
            <a:spAutoFit/>
          </a:bodyPr>
          <a:lstStyle/>
          <a:p>
            <a:r>
              <a:rPr lang="en-US" sz="3200" b="1" dirty="0">
                <a:solidFill>
                  <a:schemeClr val="accent3">
                    <a:lumMod val="75000"/>
                  </a:schemeClr>
                </a:solidFill>
                <a:latin typeface="Times New Roman" panose="02020603050405020304" pitchFamily="18" charset="0"/>
                <a:ea typeface="Calibri" panose="020F0502020204030204" pitchFamily="34" charset="0"/>
              </a:rPr>
              <a:t>The critical STEM policy issues for Ethiopia are: </a:t>
            </a:r>
          </a:p>
          <a:p>
            <a:pPr lvl="1"/>
            <a:endParaRPr lang="en-US" sz="2000" dirty="0">
              <a:latin typeface="Times New Roman" panose="02020603050405020304" pitchFamily="18" charset="0"/>
              <a:ea typeface="Calibri" panose="020F0502020204030204" pitchFamily="34" charset="0"/>
            </a:endParaRPr>
          </a:p>
          <a:p>
            <a:pPr marL="800100" lvl="1" indent="-342900">
              <a:buAutoNum type="arabicParenR"/>
            </a:pPr>
            <a:r>
              <a:rPr lang="en-US" sz="2000" dirty="0">
                <a:latin typeface="Times New Roman" panose="02020603050405020304" pitchFamily="18" charset="0"/>
                <a:ea typeface="Calibri" panose="020F0502020204030204" pitchFamily="34" charset="0"/>
              </a:rPr>
              <a:t>Development of national and regional innovation systems </a:t>
            </a:r>
          </a:p>
          <a:p>
            <a:pPr marL="800100" lvl="1" indent="-342900">
              <a:buAutoNum type="arabicParenR"/>
            </a:pPr>
            <a:r>
              <a:rPr lang="en-US" sz="2000" dirty="0">
                <a:latin typeface="Times New Roman" panose="02020603050405020304" pitchFamily="18" charset="0"/>
                <a:ea typeface="Calibri" panose="020F0502020204030204" pitchFamily="34" charset="0"/>
              </a:rPr>
              <a:t>Technology transfer </a:t>
            </a:r>
          </a:p>
          <a:p>
            <a:pPr marL="800100" lvl="1" indent="-342900">
              <a:buAutoNum type="arabicParenR"/>
            </a:pPr>
            <a:r>
              <a:rPr lang="en-US" sz="2000" dirty="0">
                <a:latin typeface="Times New Roman" panose="02020603050405020304" pitchFamily="18" charset="0"/>
                <a:ea typeface="Calibri" panose="020F0502020204030204" pitchFamily="34" charset="0"/>
              </a:rPr>
              <a:t>Human resource development  </a:t>
            </a:r>
          </a:p>
          <a:p>
            <a:pPr marL="800100" lvl="1" indent="-342900">
              <a:buAutoNum type="arabicParenR"/>
            </a:pPr>
            <a:r>
              <a:rPr lang="en-US" sz="2000" dirty="0">
                <a:latin typeface="Times New Roman" panose="02020603050405020304" pitchFamily="18" charset="0"/>
                <a:ea typeface="Calibri" panose="020F0502020204030204" pitchFamily="34" charset="0"/>
              </a:rPr>
              <a:t>Business enterprises research </a:t>
            </a:r>
          </a:p>
          <a:p>
            <a:pPr marL="800100" lvl="1" indent="-342900">
              <a:buAutoNum type="arabicParenR"/>
            </a:pPr>
            <a:r>
              <a:rPr lang="en-US" sz="2000" dirty="0">
                <a:latin typeface="Times New Roman" panose="02020603050405020304" pitchFamily="18" charset="0"/>
                <a:ea typeface="Calibri" panose="020F0502020204030204" pitchFamily="34" charset="0"/>
              </a:rPr>
              <a:t>Financing and incentives </a:t>
            </a:r>
          </a:p>
          <a:p>
            <a:pPr marL="800100" lvl="1" indent="-342900">
              <a:buAutoNum type="arabicParenR"/>
            </a:pPr>
            <a:r>
              <a:rPr lang="en-US" sz="2000" dirty="0">
                <a:latin typeface="Times New Roman" panose="02020603050405020304" pitchFamily="18" charset="0"/>
                <a:ea typeface="Calibri" panose="020F0502020204030204" pitchFamily="34" charset="0"/>
              </a:rPr>
              <a:t>National quality control infrastructure </a:t>
            </a:r>
          </a:p>
          <a:p>
            <a:pPr marL="800100" lvl="1" indent="-342900">
              <a:buAutoNum type="arabicParenR"/>
            </a:pPr>
            <a:r>
              <a:rPr lang="en-US" sz="2000" dirty="0">
                <a:latin typeface="Times New Roman" panose="02020603050405020304" pitchFamily="18" charset="0"/>
                <a:ea typeface="Calibri" panose="020F0502020204030204" pitchFamily="34" charset="0"/>
              </a:rPr>
              <a:t>University-linked government research institutes [GRI]  </a:t>
            </a:r>
          </a:p>
          <a:p>
            <a:pPr marL="800100" lvl="1" indent="-342900">
              <a:buAutoNum type="arabicParenR"/>
            </a:pPr>
            <a:r>
              <a:rPr lang="en-US" sz="2000" dirty="0">
                <a:latin typeface="Times New Roman" panose="02020603050405020304" pitchFamily="18" charset="0"/>
                <a:ea typeface="Calibri" panose="020F0502020204030204" pitchFamily="34" charset="0"/>
              </a:rPr>
              <a:t>Industry linkage </a:t>
            </a:r>
          </a:p>
          <a:p>
            <a:pPr marL="800100" lvl="1" indent="-342900">
              <a:buAutoNum type="arabicParenR"/>
            </a:pPr>
            <a:r>
              <a:rPr lang="en-US" sz="2000" dirty="0">
                <a:latin typeface="Times New Roman" panose="02020603050405020304" pitchFamily="18" charset="0"/>
                <a:ea typeface="Calibri" panose="020F0502020204030204" pitchFamily="34" charset="0"/>
              </a:rPr>
              <a:t>Intellectual property rights  </a:t>
            </a:r>
          </a:p>
          <a:p>
            <a:pPr marL="800100" lvl="1" indent="-342900">
              <a:buAutoNum type="arabicParenR"/>
            </a:pPr>
            <a:r>
              <a:rPr lang="en-US" sz="2000" dirty="0">
                <a:latin typeface="Times New Roman" panose="02020603050405020304" pitchFamily="18" charset="0"/>
                <a:ea typeface="Calibri" panose="020F0502020204030204" pitchFamily="34" charset="0"/>
              </a:rPr>
              <a:t> Science and technology information  </a:t>
            </a:r>
          </a:p>
          <a:p>
            <a:pPr marL="800100" lvl="1" indent="-342900">
              <a:buAutoNum type="arabicParenR"/>
            </a:pPr>
            <a:r>
              <a:rPr lang="en-US" sz="2000" dirty="0">
                <a:latin typeface="Times New Roman" panose="02020603050405020304" pitchFamily="18" charset="0"/>
                <a:ea typeface="Calibri" panose="020F0502020204030204" pitchFamily="34" charset="0"/>
              </a:rPr>
              <a:t> Environmental technologies </a:t>
            </a:r>
          </a:p>
          <a:p>
            <a:pPr marL="800100" lvl="1" indent="-342900">
              <a:buAutoNum type="arabicParenR"/>
            </a:pPr>
            <a:r>
              <a:rPr lang="en-US" sz="2000" dirty="0">
                <a:latin typeface="Times New Roman" panose="02020603050405020304" pitchFamily="18" charset="0"/>
                <a:ea typeface="Calibri" panose="020F0502020204030204" pitchFamily="34" charset="0"/>
              </a:rPr>
              <a:t> International cooperation   </a:t>
            </a:r>
          </a:p>
          <a:p>
            <a:pPr marL="800100" lvl="1" indent="-342900">
              <a:buAutoNum type="arabicParenR"/>
            </a:pPr>
            <a:r>
              <a:rPr lang="en-US" sz="2000">
                <a:latin typeface="Times New Roman" panose="02020603050405020304" pitchFamily="18" charset="0"/>
                <a:ea typeface="Calibri" panose="020F0502020204030204" pitchFamily="34" charset="0"/>
              </a:rPr>
              <a:t> Maintenance </a:t>
            </a:r>
            <a:r>
              <a:rPr lang="en-US" sz="2000" dirty="0">
                <a:latin typeface="Times New Roman" panose="02020603050405020304" pitchFamily="18" charset="0"/>
                <a:ea typeface="Calibri" panose="020F0502020204030204" pitchFamily="34" charset="0"/>
              </a:rPr>
              <a:t>of the 70:30 university intake ratios in favor of science and technologies for the coming 10 years  </a:t>
            </a:r>
          </a:p>
          <a:p>
            <a:pPr marL="800100" lvl="1" indent="-342900">
              <a:buAutoNum type="arabicParenR"/>
            </a:pPr>
            <a:r>
              <a:rPr lang="en-US" sz="2000" dirty="0">
                <a:latin typeface="Times New Roman" panose="02020603050405020304" pitchFamily="18" charset="0"/>
                <a:ea typeface="Calibri" panose="020F0502020204030204" pitchFamily="34" charset="0"/>
              </a:rPr>
              <a:t>The promotion of positive attitudes towards technical and vocational education and training (TVET)  </a:t>
            </a:r>
            <a:endParaRPr lang="en-US" sz="2000" dirty="0"/>
          </a:p>
        </p:txBody>
      </p:sp>
    </p:spTree>
    <p:extLst>
      <p:ext uri="{BB962C8B-B14F-4D97-AF65-F5344CB8AC3E}">
        <p14:creationId xmlns:p14="http://schemas.microsoft.com/office/powerpoint/2010/main" val="239520027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80DE046-9F46-4BC7-A3F1-47803A541DA5}"/>
              </a:ext>
            </a:extLst>
          </p:cNvPr>
          <p:cNvSpPr txBox="1"/>
          <p:nvPr/>
        </p:nvSpPr>
        <p:spPr>
          <a:xfrm>
            <a:off x="961869" y="920621"/>
            <a:ext cx="10268262" cy="501675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8000" b="1" dirty="0"/>
              <a:t>Summary POPULATION and  the Environment    </a:t>
            </a:r>
          </a:p>
          <a:p>
            <a:pPr algn="ctr"/>
            <a:r>
              <a:rPr lang="en-US" sz="8000" b="1" dirty="0"/>
              <a:t>A Global View</a:t>
            </a:r>
          </a:p>
          <a:p>
            <a:pPr algn="ctr"/>
            <a:r>
              <a:rPr lang="en-US" sz="8000" b="1" dirty="0">
                <a:hlinkClick r:id="rId2"/>
              </a:rPr>
              <a:t>HERE</a:t>
            </a:r>
            <a:endParaRPr lang="en-US" sz="8000" b="1" dirty="0"/>
          </a:p>
        </p:txBody>
      </p:sp>
    </p:spTree>
    <p:extLst>
      <p:ext uri="{BB962C8B-B14F-4D97-AF65-F5344CB8AC3E}">
        <p14:creationId xmlns:p14="http://schemas.microsoft.com/office/powerpoint/2010/main" val="3986631040"/>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Retrospect</Template>
  <TotalTime>73556</TotalTime>
  <Words>7760</Words>
  <Application>Microsoft Office PowerPoint</Application>
  <PresentationFormat>Widescreen</PresentationFormat>
  <Paragraphs>725</Paragraphs>
  <Slides>99</Slides>
  <Notes>0</Notes>
  <HiddenSlides>0</HiddenSlides>
  <MMClips>0</MMClips>
  <ScaleCrop>false</ScaleCrop>
  <HeadingPairs>
    <vt:vector size="6" baseType="variant">
      <vt:variant>
        <vt:lpstr>Fonts Used</vt:lpstr>
      </vt:variant>
      <vt:variant>
        <vt:i4>31</vt:i4>
      </vt:variant>
      <vt:variant>
        <vt:lpstr>Theme</vt:lpstr>
      </vt:variant>
      <vt:variant>
        <vt:i4>1</vt:i4>
      </vt:variant>
      <vt:variant>
        <vt:lpstr>Slide Titles</vt:lpstr>
      </vt:variant>
      <vt:variant>
        <vt:i4>99</vt:i4>
      </vt:variant>
    </vt:vector>
  </HeadingPairs>
  <TitlesOfParts>
    <vt:vector size="131" baseType="lpstr">
      <vt:lpstr>Andes</vt:lpstr>
      <vt:lpstr>Arial</vt:lpstr>
      <vt:lpstr>Arial</vt:lpstr>
      <vt:lpstr>Arial,Bold</vt:lpstr>
      <vt:lpstr>Bernard MT Condensed</vt:lpstr>
      <vt:lpstr>Calibri</vt:lpstr>
      <vt:lpstr>Calibri Light</vt:lpstr>
      <vt:lpstr>Courier New</vt:lpstr>
      <vt:lpstr>Georgia</vt:lpstr>
      <vt:lpstr>Guardian Egyptian Web</vt:lpstr>
      <vt:lpstr>Guardian Text Egyptian Web</vt:lpstr>
      <vt:lpstr>inherit</vt:lpstr>
      <vt:lpstr>knowledge-medium</vt:lpstr>
      <vt:lpstr>Lato</vt:lpstr>
      <vt:lpstr>open sans</vt:lpstr>
      <vt:lpstr>open sans</vt:lpstr>
      <vt:lpstr>Proxima Nova</vt:lpstr>
      <vt:lpstr>Roboto</vt:lpstr>
      <vt:lpstr>robotoregular</vt:lpstr>
      <vt:lpstr>Rubik</vt:lpstr>
      <vt:lpstr>SourceSansPro</vt:lpstr>
      <vt:lpstr>suisse works</vt:lpstr>
      <vt:lpstr>suisse works book</vt:lpstr>
      <vt:lpstr>Times New Roman</vt:lpstr>
      <vt:lpstr>TimesNewRoman</vt:lpstr>
      <vt:lpstr>tradegothiclt</vt:lpstr>
      <vt:lpstr>trebuchet ms</vt:lpstr>
      <vt:lpstr>Verdana</vt:lpstr>
      <vt:lpstr>Wingdings</vt:lpstr>
      <vt:lpstr>Wingdings-Regular</vt:lpstr>
      <vt:lpstr>ysobeldisplaypro</vt:lpstr>
      <vt:lpstr>Retrospect</vt:lpstr>
      <vt:lpstr>Population and Development  Ethiopia: 2050  Aynalem Adugna  California Department of Social Services   December 19, 2019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are in an information age.   The last millennium gave rise to feudal societies marked by strict hierarchical systems of power centered around land ownership.    This system was ended by the industrial revolution of three centuries ago which is itself being supplanted by the information age based 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Aynalem Adugna</dc:creator>
  <cp:lastModifiedBy>Aynalem Adugna</cp:lastModifiedBy>
  <cp:revision>1266</cp:revision>
  <dcterms:created xsi:type="dcterms:W3CDTF">2019-07-20T13:27:09Z</dcterms:created>
  <dcterms:modified xsi:type="dcterms:W3CDTF">2019-12-02T01:27:39Z</dcterms:modified>
</cp:coreProperties>
</file>